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6AAD"/>
    <a:srgbClr val="006CB7"/>
    <a:srgbClr val="FFA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4612" autoAdjust="0"/>
  </p:normalViewPr>
  <p:slideViewPr>
    <p:cSldViewPr snapToGrid="0">
      <p:cViewPr varScale="1">
        <p:scale>
          <a:sx n="106" d="100"/>
          <a:sy n="106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D89CE-833F-4814-89D6-3A57967CE0D7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C666B-B200-4340-B6D8-3AEF724FFA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9309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C666B-B200-4340-B6D8-3AEF724FFA6D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9439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057F0-9B9A-4C51-A42D-15D22E00B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1490D3-9377-4AEA-AF54-813D8F106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4DD62C-B2EE-4D7D-8BE3-DD8C435D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99FE-4CDB-4954-AAB6-77FF6FF883B6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C816F9-CC1D-4763-AD2D-D16A69DA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7226E8-3FC7-4119-996D-665F5ACF3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BAAD-47FC-4D54-9D8F-7D496008EE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01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C143EF-E608-42CD-9547-47F26F9C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C6C0365-836E-49CC-A32C-49ADB1331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9B8BCF-2290-46B9-A423-1624EF15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99FE-4CDB-4954-AAB6-77FF6FF883B6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980739-F1C5-438A-8244-90E81678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093040-29C5-4CA2-A127-D087B2603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BAAD-47FC-4D54-9D8F-7D496008EE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4239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9E1C83E-1FAD-4EE1-AC00-047D42E8E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5CE17F5-9592-437F-8987-45646F64F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41E500-31CB-4B3D-AE92-ABE5A89AA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99FE-4CDB-4954-AAB6-77FF6FF883B6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1CB83F-4612-40D6-B88F-ACA0DE205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36C06A-7966-4543-9D0E-0CC1130C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BAAD-47FC-4D54-9D8F-7D496008EE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670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0257A-28E1-46DC-8E41-7DA5556DD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B21067-F64F-41B4-B262-909A26A6E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3034B0-D980-4BF5-ACB9-77730D6F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99FE-4CDB-4954-AAB6-77FF6FF883B6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299C77-012B-4E2B-9E74-0CCE57E93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19A0F3-78DA-4324-9BD5-E21EAED4C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BAAD-47FC-4D54-9D8F-7D496008EE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871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0325FB-F524-4C47-9A5E-3DDDC3B3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755C9F-2C0F-4537-A513-9428D18D0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A99A1C-4D64-4AE5-BB1C-A01753B06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99FE-4CDB-4954-AAB6-77FF6FF883B6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77DDC6-5888-4970-A557-5BDBC87DA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F19436-601E-4203-822F-86F0D54E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BAAD-47FC-4D54-9D8F-7D496008EE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018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67C94-D0E1-44C7-8EA0-41485EDFD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E89082-9466-420A-BC18-DBCEF03F96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2ADEA1-A3DB-4DBD-8958-8C4D145D8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4A8435-296C-481F-B071-07419823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99FE-4CDB-4954-AAB6-77FF6FF883B6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2CDD99-1612-41D0-AD9B-D7B153FC4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9F06A6-7AB3-423F-B749-F8AF56173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BAAD-47FC-4D54-9D8F-7D496008EE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113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7776D-CD56-4C37-9AE4-1F13B67E4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EBE38C-912D-4024-893C-6B3AF0BE9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082007-F605-4407-9E4F-6D1F4D28B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B2E29E8-CA1C-47D9-854A-ECAE17D2A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453C7A7-E8C5-42DF-9D1A-D52591B27A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FBE5525-B560-4092-86BD-1D4125359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99FE-4CDB-4954-AAB6-77FF6FF883B6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2A41D8-19C9-4FD6-A119-39BEC9DA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9F93ECD-5C70-4CAC-AEA3-3C0E521D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BAAD-47FC-4D54-9D8F-7D496008EE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816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FA8CA4-4620-4C65-A6E1-06F272032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131B5EE-EF88-450A-B66D-CC264440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99FE-4CDB-4954-AAB6-77FF6FF883B6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A527D34-B290-47B7-A72A-AF5287324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8F7F5E-3A8E-4FDF-AAC0-43045C1B8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BAAD-47FC-4D54-9D8F-7D496008EE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828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1D21973-9195-48D0-BFA1-AF8CFD639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99FE-4CDB-4954-AAB6-77FF6FF883B6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16F5D66-9D73-4F28-99AF-C59BD8AC1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676543-7757-4A4D-A6D7-A58AA0BB7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BAAD-47FC-4D54-9D8F-7D496008EE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029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AF29ED-0482-4DA1-9327-9EA60646B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344758-DBBE-4E0B-BB85-47B40BABF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8AA301-D926-4139-9005-0112E5A03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B92F75-ED7D-4981-B1C3-AE472958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99FE-4CDB-4954-AAB6-77FF6FF883B6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4206B1-3ECA-4AD3-8785-5045ABBF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394733-8A5C-4498-980C-5C957A523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BAAD-47FC-4D54-9D8F-7D496008EE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356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4A6950-0725-4075-A5D6-0E56B95D7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CFF29D8-FE89-4266-86E5-065822147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56F7D7-6892-451D-BCB0-2F7BD8C1D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1D1A14-ECA4-4FEA-B703-4A0C4626C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99FE-4CDB-4954-AAB6-77FF6FF883B6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82A23C-9D82-4AED-A5DA-1B878E477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397EDA-37E9-42CE-8161-3B35974E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BAAD-47FC-4D54-9D8F-7D496008EE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884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60DD1F-78D9-42BF-AD0E-BFBC7D99C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14BFA7-6440-4A62-8698-80EB1E81A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1AB113-D4A5-487A-8DA9-9C539D3F06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999FE-4CDB-4954-AAB6-77FF6FF883B6}" type="datetimeFigureOut">
              <a:rPr lang="es-CL" smtClean="0"/>
              <a:t>13-08-2024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E37923-E3BF-4299-8AF4-34838A44D0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3BDC23-6CC7-4BD3-AC2D-544C09B8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6BAAD-47FC-4D54-9D8F-7D496008EE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147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>
            <a:extLst>
              <a:ext uri="{FF2B5EF4-FFF2-40B4-BE49-F238E27FC236}">
                <a16:creationId xmlns:a16="http://schemas.microsoft.com/office/drawing/2014/main" id="{AA17FD21-F234-4322-960E-EB26C4481560}"/>
              </a:ext>
            </a:extLst>
          </p:cNvPr>
          <p:cNvSpPr/>
          <p:nvPr/>
        </p:nvSpPr>
        <p:spPr>
          <a:xfrm>
            <a:off x="600504" y="2801566"/>
            <a:ext cx="5010830" cy="1020536"/>
          </a:xfrm>
          <a:prstGeom prst="rect">
            <a:avLst/>
          </a:prstGeom>
          <a:solidFill>
            <a:srgbClr val="006CB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white"/>
              </a:solidFill>
              <a:latin typeface="Open San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C69B380-C89A-407B-A00C-E08B4FD5C1CA}"/>
              </a:ext>
            </a:extLst>
          </p:cNvPr>
          <p:cNvSpPr/>
          <p:nvPr/>
        </p:nvSpPr>
        <p:spPr>
          <a:xfrm>
            <a:off x="779097" y="3007324"/>
            <a:ext cx="46536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3200" b="1" dirty="0">
                <a:solidFill>
                  <a:prstClr val="white"/>
                </a:solidFill>
                <a:latin typeface="+mj-lt"/>
              </a:rPr>
              <a:t>“Título del proyecto”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7FE28A89-4E0F-420D-8FD9-81348106FB38}"/>
              </a:ext>
            </a:extLst>
          </p:cNvPr>
          <p:cNvSpPr/>
          <p:nvPr/>
        </p:nvSpPr>
        <p:spPr>
          <a:xfrm flipH="1">
            <a:off x="420889" y="2801566"/>
            <a:ext cx="48986" cy="1020536"/>
          </a:xfrm>
          <a:prstGeom prst="rect">
            <a:avLst/>
          </a:prstGeom>
          <a:solidFill>
            <a:srgbClr val="EF4144"/>
          </a:solidFill>
          <a:ln w="12700" cap="flat" cmpd="sng" algn="ctr">
            <a:solidFill>
              <a:srgbClr val="EF414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white"/>
              </a:solidFill>
              <a:latin typeface="Open Sans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C9139C68-EFFC-45E5-A55C-8E89966DE0DB}"/>
              </a:ext>
            </a:extLst>
          </p:cNvPr>
          <p:cNvSpPr/>
          <p:nvPr/>
        </p:nvSpPr>
        <p:spPr>
          <a:xfrm>
            <a:off x="311808" y="4169907"/>
            <a:ext cx="52995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rgbClr val="006CB7"/>
                </a:solidFill>
              </a:rPr>
              <a:t>Innova Región CDPR Maule</a:t>
            </a:r>
            <a:endParaRPr lang="es-CL" sz="2000" b="1" dirty="0">
              <a:solidFill>
                <a:srgbClr val="006CB7"/>
              </a:solidFill>
              <a:highlight>
                <a:srgbClr val="FFFF00"/>
              </a:highlight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28C0F9DD-F496-4E42-A8B9-D2F5E0182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64" y="6208411"/>
            <a:ext cx="530250" cy="477862"/>
          </a:xfrm>
          <a:prstGeom prst="rect">
            <a:avLst/>
          </a:prstGeom>
        </p:spPr>
      </p:pic>
      <p:pic>
        <p:nvPicPr>
          <p:cNvPr id="21" name="Imagen 20" descr="Imagen que contiene grande, exterior&#10;&#10;Descripción generada automáticamente">
            <a:extLst>
              <a:ext uri="{FF2B5EF4-FFF2-40B4-BE49-F238E27FC236}">
                <a16:creationId xmlns:a16="http://schemas.microsoft.com/office/drawing/2014/main" id="{177CC194-1666-4692-8604-F012831EA8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771" y="92102"/>
            <a:ext cx="1565424" cy="784607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467820" y="5938358"/>
            <a:ext cx="106203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CL" sz="1200" dirty="0">
                <a:solidFill>
                  <a:srgbClr val="116AAD"/>
                </a:solidFill>
                <a:latin typeface="+mj-lt"/>
                <a:cs typeface="Arial" pitchFamily="34" charset="0"/>
              </a:rPr>
              <a:t>Nota: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CL" sz="1200" dirty="0">
                <a:solidFill>
                  <a:srgbClr val="116AAD"/>
                </a:solidFill>
                <a:latin typeface="+mj-lt"/>
                <a:cs typeface="Arial" pitchFamily="34" charset="0"/>
              </a:rPr>
              <a:t>Debe adjuntar sólo un archivo que permita conocer el proyecto a desarrollar mediante un diagrama, imágenes o figuras.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CL" sz="1200" dirty="0">
                <a:solidFill>
                  <a:srgbClr val="116AAD"/>
                </a:solidFill>
                <a:latin typeface="+mj-lt"/>
                <a:cs typeface="Arial" pitchFamily="34" charset="0"/>
              </a:rPr>
              <a:t>No se considerarán para revisión archivos adjuntos que incorporen texto explicativo.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CL" sz="1200" dirty="0">
                <a:solidFill>
                  <a:srgbClr val="116AAD"/>
                </a:solidFill>
                <a:latin typeface="+mj-lt"/>
                <a:cs typeface="Arial" pitchFamily="34" charset="0"/>
              </a:rPr>
              <a:t>Si el archivo no presenta la información solicitada, se entenderá por no presentado.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s-CL" sz="1200" dirty="0">
              <a:solidFill>
                <a:srgbClr val="116AAD"/>
              </a:solidFill>
              <a:latin typeface="+mj-lt"/>
            </a:endParaRPr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0FA9344C-B9B5-E580-69A6-4131D59C42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84" y="740028"/>
            <a:ext cx="2818217" cy="1585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603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8">
            <a:extLst>
              <a:ext uri="{FF2B5EF4-FFF2-40B4-BE49-F238E27FC236}">
                <a16:creationId xmlns:a16="http://schemas.microsoft.com/office/drawing/2014/main" id="{CA4EDDAD-75C0-441A-83AC-C9E47AB9C36F}"/>
              </a:ext>
            </a:extLst>
          </p:cNvPr>
          <p:cNvSpPr txBox="1">
            <a:spLocks/>
          </p:cNvSpPr>
          <p:nvPr/>
        </p:nvSpPr>
        <p:spPr>
          <a:xfrm>
            <a:off x="433043" y="426026"/>
            <a:ext cx="572266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4200" b="0" i="0"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455159">
              <a:defRPr>
                <a:latin typeface="+mn-lt"/>
                <a:ea typeface="+mn-ea"/>
                <a:cs typeface="+mn-cs"/>
              </a:defRPr>
            </a:lvl2pPr>
            <a:lvl3pPr marL="910322">
              <a:defRPr>
                <a:latin typeface="+mn-lt"/>
                <a:ea typeface="+mn-ea"/>
                <a:cs typeface="+mn-cs"/>
              </a:defRPr>
            </a:lvl3pPr>
            <a:lvl4pPr marL="1365484">
              <a:defRPr>
                <a:latin typeface="+mn-lt"/>
                <a:ea typeface="+mn-ea"/>
                <a:cs typeface="+mn-cs"/>
              </a:defRPr>
            </a:lvl4pPr>
            <a:lvl5pPr marL="1820646">
              <a:defRPr>
                <a:latin typeface="+mn-lt"/>
                <a:ea typeface="+mn-ea"/>
                <a:cs typeface="+mn-cs"/>
              </a:defRPr>
            </a:lvl5pPr>
            <a:lvl6pPr marL="2275807">
              <a:defRPr>
                <a:latin typeface="+mn-lt"/>
                <a:ea typeface="+mn-ea"/>
                <a:cs typeface="+mn-cs"/>
              </a:defRPr>
            </a:lvl6pPr>
            <a:lvl7pPr marL="2730966">
              <a:defRPr>
                <a:latin typeface="+mn-lt"/>
                <a:ea typeface="+mn-ea"/>
                <a:cs typeface="+mn-cs"/>
              </a:defRPr>
            </a:lvl7pPr>
            <a:lvl8pPr marL="3186130">
              <a:defRPr>
                <a:latin typeface="+mn-lt"/>
                <a:ea typeface="+mn-ea"/>
                <a:cs typeface="+mn-cs"/>
              </a:defRPr>
            </a:lvl8pPr>
            <a:lvl9pPr marL="3641290">
              <a:defRPr>
                <a:latin typeface="+mn-lt"/>
                <a:ea typeface="+mn-ea"/>
                <a:cs typeface="+mn-cs"/>
              </a:defRPr>
            </a:lvl9pPr>
          </a:lstStyle>
          <a:p>
            <a:pPr marL="12683">
              <a:defRPr/>
            </a:pPr>
            <a:r>
              <a:rPr lang="es-CL" sz="2800" kern="0" spc="-5" dirty="0">
                <a:solidFill>
                  <a:srgbClr val="116AAD"/>
                </a:solidFill>
                <a:latin typeface="+mn-lt"/>
                <a:sym typeface="Arial"/>
                <a:rtl val="0"/>
              </a:rPr>
              <a:t>Estado actual de la solución</a:t>
            </a:r>
            <a:endParaRPr lang="es-ES" sz="3200" kern="0" spc="-5" dirty="0">
              <a:solidFill>
                <a:srgbClr val="116AAD"/>
              </a:solidFill>
              <a:latin typeface="+mn-lt"/>
              <a:sym typeface="Arial"/>
              <a:rtl val="0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D9D517C0-A9E1-4051-B724-C27D47A39A1E}"/>
              </a:ext>
            </a:extLst>
          </p:cNvPr>
          <p:cNvSpPr/>
          <p:nvPr/>
        </p:nvSpPr>
        <p:spPr>
          <a:xfrm>
            <a:off x="338999" y="389476"/>
            <a:ext cx="48986" cy="565802"/>
          </a:xfrm>
          <a:prstGeom prst="rect">
            <a:avLst/>
          </a:prstGeom>
          <a:solidFill>
            <a:srgbClr val="EF4144"/>
          </a:solidFill>
          <a:ln w="12700" cap="flat" cmpd="sng" algn="ctr">
            <a:solidFill>
              <a:srgbClr val="EF414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white"/>
              </a:solidFill>
              <a:latin typeface="Open Sans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F4E34D26-1F29-4C81-A93C-A0BC2B2510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634233" y="6340188"/>
            <a:ext cx="345631" cy="311483"/>
          </a:xfrm>
          <a:prstGeom prst="rect">
            <a:avLst/>
          </a:prstGeom>
        </p:spPr>
      </p:pic>
      <p:pic>
        <p:nvPicPr>
          <p:cNvPr id="15" name="Imagen 14" descr="Imagen que contiene grande, exterior&#10;&#10;Descripción generada automáticamente">
            <a:extLst>
              <a:ext uri="{FF2B5EF4-FFF2-40B4-BE49-F238E27FC236}">
                <a16:creationId xmlns:a16="http://schemas.microsoft.com/office/drawing/2014/main" id="{B522E379-7909-4046-8915-769043D25B3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97"/>
          <a:stretch/>
        </p:blipFill>
        <p:spPr>
          <a:xfrm>
            <a:off x="9427" y="399001"/>
            <a:ext cx="284514" cy="565802"/>
          </a:xfrm>
          <a:prstGeom prst="rect">
            <a:avLst/>
          </a:prstGeom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4C7C8E81-67C7-4811-A25B-4EC0B3D4B7EF}"/>
              </a:ext>
            </a:extLst>
          </p:cNvPr>
          <p:cNvSpPr/>
          <p:nvPr/>
        </p:nvSpPr>
        <p:spPr>
          <a:xfrm>
            <a:off x="10272403" y="6495930"/>
            <a:ext cx="137890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000" dirty="0">
                <a:solidFill>
                  <a:srgbClr val="116AAD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#</a:t>
            </a:r>
            <a:r>
              <a:rPr lang="es-CL" sz="1100" dirty="0">
                <a:solidFill>
                  <a:srgbClr val="116AAD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Corfo</a:t>
            </a:r>
            <a:r>
              <a:rPr lang="es-CL" sz="1100" b="1" dirty="0">
                <a:solidFill>
                  <a:srgbClr val="116AAD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EnMovimiento</a:t>
            </a:r>
            <a:endParaRPr lang="es-CL" sz="3200" b="1" dirty="0">
              <a:solidFill>
                <a:srgbClr val="116AAD"/>
              </a:solidFill>
              <a:latin typeface="+mj-lt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C4E7CF5-45A3-487C-A552-2ACA360A321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634796" y="210"/>
            <a:ext cx="1327994" cy="146630"/>
          </a:xfrm>
          <a:prstGeom prst="rect">
            <a:avLst/>
          </a:prstGeom>
        </p:spPr>
      </p:pic>
      <p:sp>
        <p:nvSpPr>
          <p:cNvPr id="17" name="5 CuadroTexto"/>
          <p:cNvSpPr txBox="1"/>
          <p:nvPr/>
        </p:nvSpPr>
        <p:spPr>
          <a:xfrm>
            <a:off x="433043" y="772089"/>
            <a:ext cx="1198245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719" indent="-35719" defTabSz="822960">
              <a:defRPr/>
            </a:pPr>
            <a:r>
              <a:rPr lang="es-CL" i="1" kern="0" dirty="0">
                <a:solidFill>
                  <a:srgbClr val="116AAD"/>
                </a:solidFill>
                <a:latin typeface="+mj-lt"/>
                <a:cs typeface="Arial" charset="0"/>
                <a:sym typeface="Tahoma" pitchFamily="34" charset="0"/>
              </a:rPr>
              <a:t>(incluya sólo fotos, imágenes y diagramas, deben ser coherentes con el TRL de entrada mencionados en la postulación) </a:t>
            </a:r>
            <a:endParaRPr lang="es-CL" sz="1600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lvl="1" indent="0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028700" lvl="1" defTabSz="822960" eaLnBrk="1" hangingPunct="1">
              <a:buFont typeface="Wingdings" panose="05000000000000000000" pitchFamily="2" charset="2"/>
              <a:buChar char="ü"/>
              <a:defRPr/>
            </a:pPr>
            <a:endParaRPr lang="es-CL" sz="1600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590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8">
            <a:extLst>
              <a:ext uri="{FF2B5EF4-FFF2-40B4-BE49-F238E27FC236}">
                <a16:creationId xmlns:a16="http://schemas.microsoft.com/office/drawing/2014/main" id="{CA4EDDAD-75C0-441A-83AC-C9E47AB9C36F}"/>
              </a:ext>
            </a:extLst>
          </p:cNvPr>
          <p:cNvSpPr txBox="1">
            <a:spLocks/>
          </p:cNvSpPr>
          <p:nvPr/>
        </p:nvSpPr>
        <p:spPr>
          <a:xfrm>
            <a:off x="433043" y="426026"/>
            <a:ext cx="572266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4200" b="0" i="0"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455159">
              <a:defRPr>
                <a:latin typeface="+mn-lt"/>
                <a:ea typeface="+mn-ea"/>
                <a:cs typeface="+mn-cs"/>
              </a:defRPr>
            </a:lvl2pPr>
            <a:lvl3pPr marL="910322">
              <a:defRPr>
                <a:latin typeface="+mn-lt"/>
                <a:ea typeface="+mn-ea"/>
                <a:cs typeface="+mn-cs"/>
              </a:defRPr>
            </a:lvl3pPr>
            <a:lvl4pPr marL="1365484">
              <a:defRPr>
                <a:latin typeface="+mn-lt"/>
                <a:ea typeface="+mn-ea"/>
                <a:cs typeface="+mn-cs"/>
              </a:defRPr>
            </a:lvl4pPr>
            <a:lvl5pPr marL="1820646">
              <a:defRPr>
                <a:latin typeface="+mn-lt"/>
                <a:ea typeface="+mn-ea"/>
                <a:cs typeface="+mn-cs"/>
              </a:defRPr>
            </a:lvl5pPr>
            <a:lvl6pPr marL="2275807">
              <a:defRPr>
                <a:latin typeface="+mn-lt"/>
                <a:ea typeface="+mn-ea"/>
                <a:cs typeface="+mn-cs"/>
              </a:defRPr>
            </a:lvl6pPr>
            <a:lvl7pPr marL="2730966">
              <a:defRPr>
                <a:latin typeface="+mn-lt"/>
                <a:ea typeface="+mn-ea"/>
                <a:cs typeface="+mn-cs"/>
              </a:defRPr>
            </a:lvl7pPr>
            <a:lvl8pPr marL="3186130">
              <a:defRPr>
                <a:latin typeface="+mn-lt"/>
                <a:ea typeface="+mn-ea"/>
                <a:cs typeface="+mn-cs"/>
              </a:defRPr>
            </a:lvl8pPr>
            <a:lvl9pPr marL="3641290">
              <a:defRPr>
                <a:latin typeface="+mn-lt"/>
                <a:ea typeface="+mn-ea"/>
                <a:cs typeface="+mn-cs"/>
              </a:defRPr>
            </a:lvl9pPr>
          </a:lstStyle>
          <a:p>
            <a:pPr marL="12683">
              <a:defRPr/>
            </a:pPr>
            <a:r>
              <a:rPr lang="es-CL" sz="2800" kern="0" spc="-5" dirty="0">
                <a:solidFill>
                  <a:srgbClr val="116AAD"/>
                </a:solidFill>
                <a:latin typeface="+mn-lt"/>
                <a:sym typeface="Arial"/>
                <a:rtl val="0"/>
              </a:rPr>
              <a:t>Solución Propuesta</a:t>
            </a:r>
            <a:endParaRPr lang="es-ES" sz="3200" kern="0" spc="-5" dirty="0">
              <a:solidFill>
                <a:srgbClr val="116AAD"/>
              </a:solidFill>
              <a:latin typeface="+mn-lt"/>
              <a:sym typeface="Arial"/>
              <a:rtl val="0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D9D517C0-A9E1-4051-B724-C27D47A39A1E}"/>
              </a:ext>
            </a:extLst>
          </p:cNvPr>
          <p:cNvSpPr/>
          <p:nvPr/>
        </p:nvSpPr>
        <p:spPr>
          <a:xfrm>
            <a:off x="338999" y="389476"/>
            <a:ext cx="48986" cy="565802"/>
          </a:xfrm>
          <a:prstGeom prst="rect">
            <a:avLst/>
          </a:prstGeom>
          <a:solidFill>
            <a:srgbClr val="EF4144"/>
          </a:solidFill>
          <a:ln w="12700" cap="flat" cmpd="sng" algn="ctr">
            <a:solidFill>
              <a:srgbClr val="EF414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white"/>
              </a:solidFill>
              <a:latin typeface="Open Sans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F4E34D26-1F29-4C81-A93C-A0BC2B2510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634233" y="6340188"/>
            <a:ext cx="345631" cy="311483"/>
          </a:xfrm>
          <a:prstGeom prst="rect">
            <a:avLst/>
          </a:prstGeom>
        </p:spPr>
      </p:pic>
      <p:pic>
        <p:nvPicPr>
          <p:cNvPr id="15" name="Imagen 14" descr="Imagen que contiene grande, exterior&#10;&#10;Descripción generada automáticamente">
            <a:extLst>
              <a:ext uri="{FF2B5EF4-FFF2-40B4-BE49-F238E27FC236}">
                <a16:creationId xmlns:a16="http://schemas.microsoft.com/office/drawing/2014/main" id="{B522E379-7909-4046-8915-769043D25B3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97"/>
          <a:stretch/>
        </p:blipFill>
        <p:spPr>
          <a:xfrm>
            <a:off x="9427" y="399001"/>
            <a:ext cx="284514" cy="565802"/>
          </a:xfrm>
          <a:prstGeom prst="rect">
            <a:avLst/>
          </a:prstGeom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4C7C8E81-67C7-4811-A25B-4EC0B3D4B7EF}"/>
              </a:ext>
            </a:extLst>
          </p:cNvPr>
          <p:cNvSpPr/>
          <p:nvPr/>
        </p:nvSpPr>
        <p:spPr>
          <a:xfrm>
            <a:off x="10272403" y="6495930"/>
            <a:ext cx="137890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000" dirty="0">
                <a:solidFill>
                  <a:srgbClr val="116AAD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#</a:t>
            </a:r>
            <a:r>
              <a:rPr lang="es-CL" sz="1100" dirty="0">
                <a:solidFill>
                  <a:srgbClr val="116AAD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Corfo</a:t>
            </a:r>
            <a:r>
              <a:rPr lang="es-CL" sz="1100" b="1" dirty="0">
                <a:solidFill>
                  <a:srgbClr val="116AAD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EnMovimiento</a:t>
            </a:r>
            <a:endParaRPr lang="es-CL" sz="3200" b="1" dirty="0">
              <a:solidFill>
                <a:srgbClr val="116AAD"/>
              </a:solidFill>
              <a:latin typeface="+mj-lt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C4E7CF5-45A3-487C-A552-2ACA360A32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634796" y="210"/>
            <a:ext cx="1327994" cy="146630"/>
          </a:xfrm>
          <a:prstGeom prst="rect">
            <a:avLst/>
          </a:prstGeom>
        </p:spPr>
      </p:pic>
      <p:sp>
        <p:nvSpPr>
          <p:cNvPr id="17" name="5 CuadroTexto"/>
          <p:cNvSpPr txBox="1"/>
          <p:nvPr/>
        </p:nvSpPr>
        <p:spPr>
          <a:xfrm>
            <a:off x="433043" y="772089"/>
            <a:ext cx="1198245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719" indent="-35719" defTabSz="822960">
              <a:defRPr/>
            </a:pPr>
            <a:r>
              <a:rPr lang="es-CL" i="1" kern="0" dirty="0">
                <a:solidFill>
                  <a:srgbClr val="116AAD"/>
                </a:solidFill>
                <a:latin typeface="+mj-lt"/>
                <a:cs typeface="Arial" charset="0"/>
                <a:sym typeface="Tahoma" pitchFamily="34" charset="0"/>
              </a:rPr>
              <a:t>(incluya sólo fotos, imágenes y diagramas, debe ser coherente con el TRL de salida declarado en la postulación) </a:t>
            </a:r>
            <a:endParaRPr lang="es-CL" sz="1600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lvl="1" indent="0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028700" lvl="1" defTabSz="822960" eaLnBrk="1" hangingPunct="1">
              <a:buFont typeface="Wingdings" panose="05000000000000000000" pitchFamily="2" charset="2"/>
              <a:buChar char="ü"/>
              <a:defRPr/>
            </a:pPr>
            <a:endParaRPr lang="es-CL" sz="1600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43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8">
            <a:extLst>
              <a:ext uri="{FF2B5EF4-FFF2-40B4-BE49-F238E27FC236}">
                <a16:creationId xmlns:a16="http://schemas.microsoft.com/office/drawing/2014/main" id="{CA4EDDAD-75C0-441A-83AC-C9E47AB9C36F}"/>
              </a:ext>
            </a:extLst>
          </p:cNvPr>
          <p:cNvSpPr txBox="1">
            <a:spLocks/>
          </p:cNvSpPr>
          <p:nvPr/>
        </p:nvSpPr>
        <p:spPr>
          <a:xfrm>
            <a:off x="433043" y="426026"/>
            <a:ext cx="889006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4200" b="0" i="0"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455159">
              <a:defRPr>
                <a:latin typeface="+mn-lt"/>
                <a:ea typeface="+mn-ea"/>
                <a:cs typeface="+mn-cs"/>
              </a:defRPr>
            </a:lvl2pPr>
            <a:lvl3pPr marL="910322">
              <a:defRPr>
                <a:latin typeface="+mn-lt"/>
                <a:ea typeface="+mn-ea"/>
                <a:cs typeface="+mn-cs"/>
              </a:defRPr>
            </a:lvl3pPr>
            <a:lvl4pPr marL="1365484">
              <a:defRPr>
                <a:latin typeface="+mn-lt"/>
                <a:ea typeface="+mn-ea"/>
                <a:cs typeface="+mn-cs"/>
              </a:defRPr>
            </a:lvl4pPr>
            <a:lvl5pPr marL="1820646">
              <a:defRPr>
                <a:latin typeface="+mn-lt"/>
                <a:ea typeface="+mn-ea"/>
                <a:cs typeface="+mn-cs"/>
              </a:defRPr>
            </a:lvl5pPr>
            <a:lvl6pPr marL="2275807">
              <a:defRPr>
                <a:latin typeface="+mn-lt"/>
                <a:ea typeface="+mn-ea"/>
                <a:cs typeface="+mn-cs"/>
              </a:defRPr>
            </a:lvl6pPr>
            <a:lvl7pPr marL="2730966">
              <a:defRPr>
                <a:latin typeface="+mn-lt"/>
                <a:ea typeface="+mn-ea"/>
                <a:cs typeface="+mn-cs"/>
              </a:defRPr>
            </a:lvl7pPr>
            <a:lvl8pPr marL="3186130">
              <a:defRPr>
                <a:latin typeface="+mn-lt"/>
                <a:ea typeface="+mn-ea"/>
                <a:cs typeface="+mn-cs"/>
              </a:defRPr>
            </a:lvl8pPr>
            <a:lvl9pPr marL="3641290">
              <a:defRPr>
                <a:latin typeface="+mn-lt"/>
                <a:ea typeface="+mn-ea"/>
                <a:cs typeface="+mn-cs"/>
              </a:defRPr>
            </a:lvl9pPr>
          </a:lstStyle>
          <a:p>
            <a:pPr marL="12683">
              <a:defRPr/>
            </a:pPr>
            <a:r>
              <a:rPr lang="es-CL" sz="2800" kern="0" spc="-5" dirty="0">
                <a:solidFill>
                  <a:srgbClr val="116AAD"/>
                </a:solidFill>
                <a:latin typeface="+mn-lt"/>
                <a:sym typeface="Arial"/>
                <a:rtl val="0"/>
              </a:rPr>
              <a:t>Cuadro comparativo de solución y alternativas</a:t>
            </a:r>
            <a:endParaRPr lang="es-ES" sz="3200" kern="0" spc="-5" dirty="0">
              <a:solidFill>
                <a:srgbClr val="116AAD"/>
              </a:solidFill>
              <a:latin typeface="+mn-lt"/>
              <a:sym typeface="Arial"/>
              <a:rtl val="0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D9D517C0-A9E1-4051-B724-C27D47A39A1E}"/>
              </a:ext>
            </a:extLst>
          </p:cNvPr>
          <p:cNvSpPr/>
          <p:nvPr/>
        </p:nvSpPr>
        <p:spPr>
          <a:xfrm>
            <a:off x="338999" y="389476"/>
            <a:ext cx="48986" cy="565802"/>
          </a:xfrm>
          <a:prstGeom prst="rect">
            <a:avLst/>
          </a:prstGeom>
          <a:solidFill>
            <a:srgbClr val="EF4144"/>
          </a:solidFill>
          <a:ln w="12700" cap="flat" cmpd="sng" algn="ctr">
            <a:solidFill>
              <a:srgbClr val="EF414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white"/>
              </a:solidFill>
              <a:latin typeface="Open Sans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F4E34D26-1F29-4C81-A93C-A0BC2B2510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634233" y="6340188"/>
            <a:ext cx="345631" cy="311483"/>
          </a:xfrm>
          <a:prstGeom prst="rect">
            <a:avLst/>
          </a:prstGeom>
        </p:spPr>
      </p:pic>
      <p:pic>
        <p:nvPicPr>
          <p:cNvPr id="15" name="Imagen 14" descr="Imagen que contiene grande, exterior&#10;&#10;Descripción generada automáticamente">
            <a:extLst>
              <a:ext uri="{FF2B5EF4-FFF2-40B4-BE49-F238E27FC236}">
                <a16:creationId xmlns:a16="http://schemas.microsoft.com/office/drawing/2014/main" id="{B522E379-7909-4046-8915-769043D25B3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97"/>
          <a:stretch/>
        </p:blipFill>
        <p:spPr>
          <a:xfrm>
            <a:off x="9427" y="399001"/>
            <a:ext cx="284514" cy="565802"/>
          </a:xfrm>
          <a:prstGeom prst="rect">
            <a:avLst/>
          </a:prstGeom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4C7C8E81-67C7-4811-A25B-4EC0B3D4B7EF}"/>
              </a:ext>
            </a:extLst>
          </p:cNvPr>
          <p:cNvSpPr/>
          <p:nvPr/>
        </p:nvSpPr>
        <p:spPr>
          <a:xfrm>
            <a:off x="10272403" y="6495930"/>
            <a:ext cx="137890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000" dirty="0">
                <a:solidFill>
                  <a:srgbClr val="116AAD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#</a:t>
            </a:r>
            <a:r>
              <a:rPr lang="es-CL" sz="1100" dirty="0">
                <a:solidFill>
                  <a:srgbClr val="116AAD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Corfo</a:t>
            </a:r>
            <a:r>
              <a:rPr lang="es-CL" sz="1100" b="1" dirty="0">
                <a:solidFill>
                  <a:srgbClr val="116AAD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EnMovimiento</a:t>
            </a:r>
            <a:endParaRPr lang="es-CL" sz="3200" b="1" dirty="0">
              <a:solidFill>
                <a:srgbClr val="116AAD"/>
              </a:solidFill>
              <a:latin typeface="+mj-lt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C4E7CF5-45A3-487C-A552-2ACA360A32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634796" y="210"/>
            <a:ext cx="1327994" cy="146630"/>
          </a:xfrm>
          <a:prstGeom prst="rect">
            <a:avLst/>
          </a:prstGeom>
        </p:spPr>
      </p:pic>
      <p:sp>
        <p:nvSpPr>
          <p:cNvPr id="17" name="5 CuadroTexto"/>
          <p:cNvSpPr txBox="1"/>
          <p:nvPr/>
        </p:nvSpPr>
        <p:spPr>
          <a:xfrm>
            <a:off x="433043" y="772089"/>
            <a:ext cx="11642693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719" indent="-35719" defTabSz="822960">
              <a:defRPr/>
            </a:pPr>
            <a:r>
              <a:rPr lang="es-CL" i="1" kern="0" dirty="0">
                <a:solidFill>
                  <a:srgbClr val="116AAD"/>
                </a:solidFill>
                <a:latin typeface="+mj-lt"/>
                <a:cs typeface="Arial" charset="0"/>
                <a:sym typeface="Tahoma" pitchFamily="34" charset="0"/>
              </a:rPr>
              <a:t>Presente en el siguiente cuadro los atributos de la solución propuesta, comparándola con las alternativas existentes actualmente para abordar el desafío identificado</a:t>
            </a:r>
            <a:endParaRPr lang="es-CL" sz="1600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028700" lvl="1" defTabSz="822960" eaLnBrk="1" hangingPunct="1">
              <a:buFont typeface="Wingdings" panose="05000000000000000000" pitchFamily="2" charset="2"/>
              <a:buChar char="ü"/>
              <a:defRPr/>
            </a:pPr>
            <a:endParaRPr lang="es-CL" sz="1600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  <a:p>
            <a:pPr marL="1588" lvl="1" indent="0" algn="ctr" defTabSz="822960" eaLnBrk="1" hangingPunct="1">
              <a:buFont typeface="Times New Roman" panose="02020603050405020304" pitchFamily="18" charset="0"/>
              <a:buNone/>
              <a:defRPr/>
            </a:pPr>
            <a:endParaRPr lang="es-CL" sz="1600" b="1" i="1" kern="0" dirty="0">
              <a:solidFill>
                <a:srgbClr val="116AAD"/>
              </a:solidFill>
              <a:latin typeface="+mj-lt"/>
              <a:cs typeface="Arial" charset="0"/>
              <a:sym typeface="Tahoma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/>
        </p:nvGraphicFramePr>
        <p:xfrm>
          <a:off x="433043" y="1822552"/>
          <a:ext cx="11425877" cy="4500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7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2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1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35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00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Solución / Atributo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Propuesta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Alternativa 1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Alternativa 2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Alternativa 3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Alternativa n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9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2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6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Atributo 1 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2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2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2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2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6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 Atributo 2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2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2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2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6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Atributo n</a:t>
                      </a: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L" sz="12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L" sz="12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L" sz="12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L" sz="12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8592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F22F548BBB00A4294CB7575A95D28F9" ma:contentTypeVersion="15" ma:contentTypeDescription="Crear nuevo documento." ma:contentTypeScope="" ma:versionID="f7b02e4f48c7c35f9c7ce29119538911">
  <xsd:schema xmlns:xsd="http://www.w3.org/2001/XMLSchema" xmlns:xs="http://www.w3.org/2001/XMLSchema" xmlns:p="http://schemas.microsoft.com/office/2006/metadata/properties" xmlns:ns2="efda6f6d-76e8-487c-b044-f27e8bfac257" xmlns:ns3="7d3d4ce2-2c3c-4f9b-bc35-aa73f866b5a6" targetNamespace="http://schemas.microsoft.com/office/2006/metadata/properties" ma:root="true" ma:fieldsID="deeaac40192f8471a02cbba515ed9002" ns2:_="" ns3:_="">
    <xsd:import namespace="efda6f6d-76e8-487c-b044-f27e8bfac257"/>
    <xsd:import namespace="7d3d4ce2-2c3c-4f9b-bc35-aa73f866b5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da6f6d-76e8-487c-b044-f27e8bfac2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6930227d-965d-4741-b43f-4ac5cbdeb3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3d4ce2-2c3c-4f9b-bc35-aa73f866b5a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dd6cce4c-83b1-4e0b-82ac-62e497e7b7f6}" ma:internalName="TaxCatchAll" ma:showField="CatchAllData" ma:web="7d3d4ce2-2c3c-4f9b-bc35-aa73f866b5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3d4ce2-2c3c-4f9b-bc35-aa73f866b5a6" xsi:nil="true"/>
    <lcf76f155ced4ddcb4097134ff3c332f xmlns="efda6f6d-76e8-487c-b044-f27e8bfac25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DACCDD-37BF-40C7-8E60-8C409ABB24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da6f6d-76e8-487c-b044-f27e8bfac257"/>
    <ds:schemaRef ds:uri="7d3d4ce2-2c3c-4f9b-bc35-aa73f866b5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600BF6-BF80-4EC6-A4CE-AA5A39B2DDD2}">
  <ds:schemaRefs>
    <ds:schemaRef ds:uri="http://schemas.microsoft.com/office/2006/metadata/properties"/>
    <ds:schemaRef ds:uri="http://schemas.microsoft.com/office/infopath/2007/PartnerControls"/>
    <ds:schemaRef ds:uri="2cc40ce4-a236-483c-90cb-bc9aeae63f8c"/>
    <ds:schemaRef ds:uri="8b37f243-936a-45f9-8eb1-fce2d54456dd"/>
    <ds:schemaRef ds:uri="7d3d4ce2-2c3c-4f9b-bc35-aa73f866b5a6"/>
    <ds:schemaRef ds:uri="efda6f6d-76e8-487c-b044-f27e8bfac257"/>
  </ds:schemaRefs>
</ds:datastoreItem>
</file>

<file path=customXml/itemProps3.xml><?xml version="1.0" encoding="utf-8"?>
<ds:datastoreItem xmlns:ds="http://schemas.openxmlformats.org/officeDocument/2006/customXml" ds:itemID="{52D774E1-F0E4-44A3-8D8A-EBA3D9C3E5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179</Words>
  <Application>Microsoft Office PowerPoint</Application>
  <PresentationFormat>Panorámica</PresentationFormat>
  <Paragraphs>90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Cárdenas Bustamante</dc:creator>
  <cp:lastModifiedBy>Claudia Avendaño R.</cp:lastModifiedBy>
  <cp:revision>50</cp:revision>
  <dcterms:created xsi:type="dcterms:W3CDTF">2019-04-12T04:08:10Z</dcterms:created>
  <dcterms:modified xsi:type="dcterms:W3CDTF">2024-08-13T22:15:56Z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0x0101009F22F548BBB00A4294CB7575A95D28F9</vt:lpwstr>
  </property>
  <property fmtid="{D5CDD505-2E9C-101B-9397-08002B2CF9AE}" pid="3" name="MediaServiceImageTags">
    <vt:lpwstr/>
  </property>
</Properties>
</file>