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4801" r:id="rId5"/>
    <p:sldId id="4097" r:id="rId6"/>
    <p:sldId id="4094" r:id="rId7"/>
    <p:sldId id="4802" r:id="rId8"/>
    <p:sldId id="4811" r:id="rId9"/>
    <p:sldId id="4812" r:id="rId10"/>
    <p:sldId id="4796" r:id="rId11"/>
    <p:sldId id="4803" r:id="rId12"/>
    <p:sldId id="268" r:id="rId13"/>
    <p:sldId id="4810" r:id="rId14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50AA53-69AE-B63E-DF1C-795FD08ED7D6}" name="Macarena Aljaro Inostroza" initials="MAI" userId="S::maljaro@corfo.cl::1d912e31-d014-4858-9b12-05dc49670d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7C"/>
    <a:srgbClr val="78D6BB"/>
    <a:srgbClr val="FD8983"/>
    <a:srgbClr val="005EAB"/>
    <a:srgbClr val="CFD5EA"/>
    <a:srgbClr val="72C7D5"/>
    <a:srgbClr val="474444"/>
    <a:srgbClr val="FFFFCC"/>
    <a:srgbClr val="1D11B5"/>
    <a:srgbClr val="13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F82B1-A365-45A5-B73E-CC23C285A3AF}" v="118" dt="2025-09-05T20:36:01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DE1231-6542-4E01-BBEC-8F0944B4418D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E56B0A-3C56-45FD-B2D2-A1D46E38C8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679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56B0A-3C56-45FD-B2D2-A1D46E38C86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8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567A4-C1EC-4F90-AB3D-4C416B6271D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74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9C37-58F3-E8F7-6F55-DD4C8CE3A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C900EA-422C-1C40-91D0-60CA617DD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249BD9-D760-8D76-5E31-10DE85E5A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20E5A9-5B48-F0D0-B71B-A695E3D3D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56B0A-3C56-45FD-B2D2-A1D46E38C86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35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EE56B0A-3C56-45FD-B2D2-A1D46E38C86C}" type="slidenum">
              <a:rPr lang="es-CL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s-C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436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C2F88-6185-7984-E949-3DCE7954D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BDCA9-BF2D-5F46-26A8-18DD4C2C5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B321CC-0E60-28C5-34B6-9C6D1C55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69F87-E8F3-9595-F0EB-D69E97AE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E0962-FECF-3AE7-E337-0349AB8E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44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83168-445F-6788-12EE-61D01C44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336CEC-EF38-A513-D3C6-AE203F5F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D6AB2-D523-5A7B-E850-FC7E43DD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8C27A-16A7-D03D-DF17-09F3AF1B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DE9E6-29BA-7136-475D-8CDF9237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735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CC63F0-9C11-84CB-33B7-31E63BC19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D90773-7F19-1C39-68BA-48038A450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F8600-17A6-85BA-2C6A-0F15F09E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50A7C-E40E-9233-857B-24058093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170E01-0A6D-5B03-6996-94AC9967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54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48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33CF5-2FA1-DF5E-0DCA-0A906CC1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45CA6-9A79-0D54-AB86-289CFF9D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F8F4D-003B-3E16-5F6E-7C1F5A85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EE965-A432-445A-1291-A581583E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43E6D-93A1-5D01-2593-868CE968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86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2B21E-5012-F072-3D41-F66A22D0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E678C-069C-C5FD-A559-DD0650A5C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ECFB1-E6DA-0798-A6C9-BFE7C6D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D566E9-EC3F-2A0F-D2D0-55271CF2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4104D-B4E7-7815-6EFF-B174E44C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48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9D77E-AC50-D7F8-87D2-BB44A333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ACE73-337A-DD40-BE8E-8C02EBA1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A7D45-0575-07B0-DA59-148E8EF6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81764B-7068-275B-683E-AC859CBB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F642BE-130A-454B-C8BA-6BB3A5F5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8F96A-104A-F922-79C9-90B8C76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23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4C28A-0FCB-CD04-9D6C-65E3867E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F9BFA9-6399-5670-4626-1EC41076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7E33A-5D95-C121-0A7A-2423E9D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415589-103B-5BE5-C3A9-01DEBAA1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E68F6B-ADBF-B14C-E1E6-9D7B96DD3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187E2F-DEB4-E96E-B0CC-51C92DDF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7A2CF6-8EB2-1593-EC7D-00706890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028CED-2B56-0C0D-2C31-189CF9E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42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7D06E-E748-DE1C-F95F-CB0EC433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1B8DD1-7CF2-3572-CE7E-52DA7615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9E15F2-D200-5654-EC77-66703022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1A8ACD-E54C-489E-B215-E0C74E5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6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E32204-E114-D148-AD56-0ED03F3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CEA830-3A6B-F7E4-B0E8-CC5839E0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C81ED9-7B4C-C0EF-2E54-72E9E8CB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4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A26D8-D94C-0550-2FE3-8B061CA4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3EFCF-7973-4956-8D2E-5ED83196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963AB-27BB-B0BC-AE7C-4C120F58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A7AA5F-B057-7EE5-4442-6252D48C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F88D7-5A5C-9FCE-8C5C-63889079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A7F13-BCF7-B53E-9726-3CEF11DF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78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64810-2E02-D5D9-A938-6182B70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8020FB-F8A2-50AA-CF3A-437D49C6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B8427-3015-207E-0C53-2EA19008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12C0D-250E-E86B-3253-719DC9BF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A09AD-FD5B-5F0A-D717-AD831734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AEFE3-588C-2238-2A2D-5033C681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105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0F0E90-370A-237E-63A7-1494D310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FCA00D-F21A-CCEF-C25B-07CDD132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0EF09-510E-9CB7-DE03-BF364A04D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1F4D-F315-4D96-8CD6-9F3A39A75EA3}" type="datetimeFigureOut">
              <a:rPr lang="es-CL" smtClean="0"/>
              <a:t>10-09-2025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F3723-98E2-AA6C-2743-CCD7F697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BE6DA-308B-E209-05D0-84E8F4727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15082-C7EC-3E4C-6D57-27174BB7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13E74CD8-15C1-5B44-8B03-D9941BA4D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6092" y="4747397"/>
            <a:ext cx="5037553" cy="112119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s-MX" altLang="es-CL" sz="1600" dirty="0">
                <a:solidFill>
                  <a:schemeClr val="bg2">
                    <a:lumMod val="25000"/>
                  </a:schemeClr>
                </a:solidFill>
                <a:cs typeface="Poppins" panose="00000500000000000000" pitchFamily="2" charset="0"/>
              </a:rPr>
              <a:t>Gerencia de Capacidades Tecnológicas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s-MX" altLang="es-CL" sz="1600" dirty="0">
                <a:solidFill>
                  <a:schemeClr val="bg2">
                    <a:lumMod val="25000"/>
                  </a:schemeClr>
                </a:solidFill>
                <a:cs typeface="Poppins" panose="00000500000000000000" pitchFamily="2" charset="0"/>
              </a:rPr>
              <a:t>Septiembre de 2025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8C52E3B-BF61-FF8A-5666-B9F38598DBD6}"/>
              </a:ext>
            </a:extLst>
          </p:cNvPr>
          <p:cNvSpPr txBox="1">
            <a:spLocks noChangeArrowheads="1"/>
          </p:cNvSpPr>
          <p:nvPr/>
        </p:nvSpPr>
        <p:spPr>
          <a:xfrm>
            <a:off x="686092" y="1834743"/>
            <a:ext cx="5590271" cy="1414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L" sz="1800" dirty="0">
              <a:solidFill>
                <a:srgbClr val="221E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s-CL" sz="2600" b="1" dirty="0">
                <a:solidFill>
                  <a:srgbClr val="221E7C"/>
                </a:solidFill>
                <a:latin typeface="Calibri" panose="020F0502020204030204"/>
              </a:rPr>
              <a:t>IMPULSA TRANSICIÓN TECNOLÓGICA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s-CL" sz="2600" b="1" dirty="0">
                <a:solidFill>
                  <a:srgbClr val="221E7C"/>
                </a:solidFill>
                <a:latin typeface="Calibri" panose="020F0502020204030204"/>
              </a:rPr>
              <a:t>“IMPULSATEC”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s-CL" altLang="es-CL" b="1" dirty="0">
                <a:solidFill>
                  <a:srgbClr val="221E7C"/>
                </a:solidFill>
                <a:latin typeface="Calibri" panose="020F0502020204030204"/>
              </a:rPr>
              <a:t>Focalización en Construcción Naval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7EB6A44-AB05-E7A2-4729-B2E6D2FA6A40}"/>
              </a:ext>
            </a:extLst>
          </p:cNvPr>
          <p:cNvCxnSpPr>
            <a:cxnSpLocks/>
          </p:cNvCxnSpPr>
          <p:nvPr/>
        </p:nvCxnSpPr>
        <p:spPr>
          <a:xfrm>
            <a:off x="779788" y="3166018"/>
            <a:ext cx="200009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1AF08103-8EC4-54F9-9674-1DA6C7FE5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96" y="455791"/>
            <a:ext cx="1638889" cy="525721"/>
          </a:xfrm>
          <a:prstGeom prst="rect">
            <a:avLst/>
          </a:prstGeom>
        </p:spPr>
      </p:pic>
      <p:pic>
        <p:nvPicPr>
          <p:cNvPr id="4" name="Imagen 3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A2D0FC59-982D-0CAF-6746-C1CA83C6F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r="13700"/>
          <a:stretch>
            <a:fillRect/>
          </a:stretch>
        </p:blipFill>
        <p:spPr>
          <a:xfrm>
            <a:off x="6096000" y="0"/>
            <a:ext cx="6096001" cy="6858000"/>
          </a:xfrm>
          <a:prstGeom prst="rect">
            <a:avLst/>
          </a:prstGeom>
        </p:spPr>
      </p:pic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id="{4818A489-98D6-D8B4-3FAD-4C609BB4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0" y="2195634"/>
            <a:ext cx="485192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F65FE-B1C9-E65B-989A-D26D633E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>
            <a:extLst>
              <a:ext uri="{FF2B5EF4-FFF2-40B4-BE49-F238E27FC236}">
                <a16:creationId xmlns:a16="http://schemas.microsoft.com/office/drawing/2014/main" id="{6DAF703A-4D43-EF10-2C1E-ACF7763D82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6092" y="4747397"/>
            <a:ext cx="5037553" cy="112119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s-MX" altLang="es-CL" sz="1600" dirty="0">
                <a:solidFill>
                  <a:schemeClr val="bg2">
                    <a:lumMod val="25000"/>
                  </a:schemeClr>
                </a:solidFill>
                <a:cs typeface="Poppins" panose="00000500000000000000" pitchFamily="2" charset="0"/>
              </a:rPr>
              <a:t>Gerencia de Capacidades Tecnológicas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s-MX" altLang="es-CL" sz="1600" dirty="0">
                <a:solidFill>
                  <a:schemeClr val="bg2">
                    <a:lumMod val="25000"/>
                  </a:schemeClr>
                </a:solidFill>
                <a:cs typeface="Poppins" panose="00000500000000000000" pitchFamily="2" charset="0"/>
              </a:rPr>
              <a:t>Septiembre de 2025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80CED482-DB75-B68A-DAA2-389CF030CD51}"/>
              </a:ext>
            </a:extLst>
          </p:cNvPr>
          <p:cNvSpPr txBox="1">
            <a:spLocks noChangeArrowheads="1"/>
          </p:cNvSpPr>
          <p:nvPr/>
        </p:nvSpPr>
        <p:spPr>
          <a:xfrm>
            <a:off x="686092" y="1834743"/>
            <a:ext cx="5590271" cy="1414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L" sz="1800" dirty="0">
              <a:solidFill>
                <a:srgbClr val="221E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s-CL" sz="2600" b="1" dirty="0">
                <a:solidFill>
                  <a:srgbClr val="221E7C"/>
                </a:solidFill>
                <a:latin typeface="Calibri" panose="020F0502020204030204"/>
              </a:rPr>
              <a:t>IMPULSA TRANSICIÓN TECNOLÓGICA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s-CL" sz="2600" b="1" dirty="0">
                <a:solidFill>
                  <a:srgbClr val="221E7C"/>
                </a:solidFill>
                <a:latin typeface="Calibri" panose="020F0502020204030204"/>
              </a:rPr>
              <a:t>“IMPULSATEC”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s-CL" altLang="es-CL" b="1" dirty="0">
                <a:solidFill>
                  <a:srgbClr val="221E7C"/>
                </a:solidFill>
                <a:latin typeface="Calibri" panose="020F0502020204030204"/>
              </a:rPr>
              <a:t>Focalización en Construcción Naval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CDE558B-A560-6740-64E4-7E71288804AA}"/>
              </a:ext>
            </a:extLst>
          </p:cNvPr>
          <p:cNvCxnSpPr>
            <a:cxnSpLocks/>
          </p:cNvCxnSpPr>
          <p:nvPr/>
        </p:nvCxnSpPr>
        <p:spPr>
          <a:xfrm>
            <a:off x="779788" y="3166018"/>
            <a:ext cx="2000090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C8FD75F8-50F6-68BA-05FE-160230A46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96" y="455791"/>
            <a:ext cx="1638889" cy="525721"/>
          </a:xfrm>
          <a:prstGeom prst="rect">
            <a:avLst/>
          </a:prstGeom>
        </p:spPr>
      </p:pic>
      <p:pic>
        <p:nvPicPr>
          <p:cNvPr id="4" name="Imagen 3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7C5E6626-4A69-7311-79CF-623615482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r="13700"/>
          <a:stretch>
            <a:fillRect/>
          </a:stretch>
        </p:blipFill>
        <p:spPr>
          <a:xfrm>
            <a:off x="6096000" y="0"/>
            <a:ext cx="6096001" cy="6858000"/>
          </a:xfrm>
          <a:prstGeom prst="rect">
            <a:avLst/>
          </a:prstGeom>
        </p:spPr>
      </p:pic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id="{5B1CEB6D-CFEE-4581-66E5-FEAC1EF6F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0" y="2195634"/>
            <a:ext cx="485192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 02">
            <a:extLst>
              <a:ext uri="{FF2B5EF4-FFF2-40B4-BE49-F238E27FC236}">
                <a16:creationId xmlns:a16="http://schemas.microsoft.com/office/drawing/2014/main" id="{2B0E6797-D4D9-2A45-8190-4257C5D5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24" y="1363153"/>
            <a:ext cx="505751" cy="385310"/>
          </a:xfrm>
          <a:custGeom>
            <a:avLst/>
            <a:gdLst>
              <a:gd name="T0" fmla="*/ 2126 w 2158"/>
              <a:gd name="T1" fmla="*/ 120 h 1164"/>
              <a:gd name="T2" fmla="*/ 2126 w 2158"/>
              <a:gd name="T3" fmla="*/ 120 h 1164"/>
              <a:gd name="T4" fmla="*/ 2056 w 2158"/>
              <a:gd name="T5" fmla="*/ 0 h 1164"/>
              <a:gd name="T6" fmla="*/ 374 w 2158"/>
              <a:gd name="T7" fmla="*/ 0 h 1164"/>
              <a:gd name="T8" fmla="*/ 374 w 2158"/>
              <a:gd name="T9" fmla="*/ 0 h 1164"/>
              <a:gd name="T10" fmla="*/ 304 w 2158"/>
              <a:gd name="T11" fmla="*/ 39 h 1164"/>
              <a:gd name="T12" fmla="*/ 14 w 2158"/>
              <a:gd name="T13" fmla="*/ 542 h 1164"/>
              <a:gd name="T14" fmla="*/ 14 w 2158"/>
              <a:gd name="T15" fmla="*/ 542 h 1164"/>
              <a:gd name="T16" fmla="*/ 14 w 2158"/>
              <a:gd name="T17" fmla="*/ 622 h 1164"/>
              <a:gd name="T18" fmla="*/ 304 w 2158"/>
              <a:gd name="T19" fmla="*/ 1124 h 1164"/>
              <a:gd name="T20" fmla="*/ 304 w 2158"/>
              <a:gd name="T21" fmla="*/ 1124 h 1164"/>
              <a:gd name="T22" fmla="*/ 374 w 2158"/>
              <a:gd name="T23" fmla="*/ 1163 h 1164"/>
              <a:gd name="T24" fmla="*/ 2056 w 2158"/>
              <a:gd name="T25" fmla="*/ 1163 h 1164"/>
              <a:gd name="T26" fmla="*/ 2056 w 2158"/>
              <a:gd name="T27" fmla="*/ 1163 h 1164"/>
              <a:gd name="T28" fmla="*/ 2126 w 2158"/>
              <a:gd name="T29" fmla="*/ 1043 h 1164"/>
              <a:gd name="T30" fmla="*/ 1882 w 2158"/>
              <a:gd name="T31" fmla="*/ 622 h 1164"/>
              <a:gd name="T32" fmla="*/ 1882 w 2158"/>
              <a:gd name="T33" fmla="*/ 622 h 1164"/>
              <a:gd name="T34" fmla="*/ 1882 w 2158"/>
              <a:gd name="T35" fmla="*/ 542 h 1164"/>
              <a:gd name="T36" fmla="*/ 2126 w 2158"/>
              <a:gd name="T37" fmla="*/ 120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58" h="1164">
                <a:moveTo>
                  <a:pt x="2126" y="120"/>
                </a:moveTo>
                <a:lnTo>
                  <a:pt x="2126" y="120"/>
                </a:lnTo>
                <a:cubicBezTo>
                  <a:pt x="2157" y="66"/>
                  <a:pt x="2118" y="0"/>
                  <a:pt x="2056" y="0"/>
                </a:cubicBezTo>
                <a:lnTo>
                  <a:pt x="374" y="0"/>
                </a:lnTo>
                <a:lnTo>
                  <a:pt x="374" y="0"/>
                </a:lnTo>
                <a:cubicBezTo>
                  <a:pt x="345" y="0"/>
                  <a:pt x="318" y="15"/>
                  <a:pt x="304" y="39"/>
                </a:cubicBezTo>
                <a:lnTo>
                  <a:pt x="14" y="542"/>
                </a:lnTo>
                <a:lnTo>
                  <a:pt x="14" y="542"/>
                </a:lnTo>
                <a:cubicBezTo>
                  <a:pt x="0" y="566"/>
                  <a:pt x="0" y="597"/>
                  <a:pt x="14" y="622"/>
                </a:cubicBezTo>
                <a:lnTo>
                  <a:pt x="304" y="1124"/>
                </a:lnTo>
                <a:lnTo>
                  <a:pt x="304" y="1124"/>
                </a:lnTo>
                <a:cubicBezTo>
                  <a:pt x="318" y="1148"/>
                  <a:pt x="345" y="1163"/>
                  <a:pt x="374" y="1163"/>
                </a:cubicBezTo>
                <a:lnTo>
                  <a:pt x="2056" y="1163"/>
                </a:lnTo>
                <a:lnTo>
                  <a:pt x="2056" y="1163"/>
                </a:lnTo>
                <a:cubicBezTo>
                  <a:pt x="2118" y="1163"/>
                  <a:pt x="2157" y="1097"/>
                  <a:pt x="2126" y="1043"/>
                </a:cubicBezTo>
                <a:lnTo>
                  <a:pt x="1882" y="622"/>
                </a:lnTo>
                <a:lnTo>
                  <a:pt x="1882" y="622"/>
                </a:lnTo>
                <a:cubicBezTo>
                  <a:pt x="1868" y="597"/>
                  <a:pt x="1868" y="566"/>
                  <a:pt x="1882" y="542"/>
                </a:cubicBezTo>
                <a:lnTo>
                  <a:pt x="2126" y="1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itchFamily="2" charset="77"/>
            </a:endParaRPr>
          </a:p>
        </p:txBody>
      </p:sp>
      <p:sp>
        <p:nvSpPr>
          <p:cNvPr id="168" name="ARROW 01">
            <a:extLst>
              <a:ext uri="{FF2B5EF4-FFF2-40B4-BE49-F238E27FC236}">
                <a16:creationId xmlns:a16="http://schemas.microsoft.com/office/drawing/2014/main" id="{F04DD23D-075F-D94D-A095-14F095A7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894" y="-2707459"/>
            <a:ext cx="555088" cy="452363"/>
          </a:xfrm>
          <a:custGeom>
            <a:avLst/>
            <a:gdLst>
              <a:gd name="T0" fmla="*/ 2126 w 2158"/>
              <a:gd name="T1" fmla="*/ 121 h 1166"/>
              <a:gd name="T2" fmla="*/ 2126 w 2158"/>
              <a:gd name="T3" fmla="*/ 121 h 1166"/>
              <a:gd name="T4" fmla="*/ 2056 w 2158"/>
              <a:gd name="T5" fmla="*/ 0 h 1166"/>
              <a:gd name="T6" fmla="*/ 374 w 2158"/>
              <a:gd name="T7" fmla="*/ 0 h 1166"/>
              <a:gd name="T8" fmla="*/ 374 w 2158"/>
              <a:gd name="T9" fmla="*/ 0 h 1166"/>
              <a:gd name="T10" fmla="*/ 304 w 2158"/>
              <a:gd name="T11" fmla="*/ 41 h 1166"/>
              <a:gd name="T12" fmla="*/ 14 w 2158"/>
              <a:gd name="T13" fmla="*/ 542 h 1166"/>
              <a:gd name="T14" fmla="*/ 14 w 2158"/>
              <a:gd name="T15" fmla="*/ 542 h 1166"/>
              <a:gd name="T16" fmla="*/ 14 w 2158"/>
              <a:gd name="T17" fmla="*/ 623 h 1166"/>
              <a:gd name="T18" fmla="*/ 304 w 2158"/>
              <a:gd name="T19" fmla="*/ 1125 h 1166"/>
              <a:gd name="T20" fmla="*/ 304 w 2158"/>
              <a:gd name="T21" fmla="*/ 1125 h 1166"/>
              <a:gd name="T22" fmla="*/ 374 w 2158"/>
              <a:gd name="T23" fmla="*/ 1165 h 1166"/>
              <a:gd name="T24" fmla="*/ 2056 w 2158"/>
              <a:gd name="T25" fmla="*/ 1165 h 1166"/>
              <a:gd name="T26" fmla="*/ 2056 w 2158"/>
              <a:gd name="T27" fmla="*/ 1165 h 1166"/>
              <a:gd name="T28" fmla="*/ 2126 w 2158"/>
              <a:gd name="T29" fmla="*/ 1045 h 1166"/>
              <a:gd name="T30" fmla="*/ 1882 w 2158"/>
              <a:gd name="T31" fmla="*/ 623 h 1166"/>
              <a:gd name="T32" fmla="*/ 1882 w 2158"/>
              <a:gd name="T33" fmla="*/ 623 h 1166"/>
              <a:gd name="T34" fmla="*/ 1882 w 2158"/>
              <a:gd name="T35" fmla="*/ 542 h 1166"/>
              <a:gd name="T36" fmla="*/ 2126 w 2158"/>
              <a:gd name="T37" fmla="*/ 121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58" h="1166">
                <a:moveTo>
                  <a:pt x="2126" y="121"/>
                </a:moveTo>
                <a:lnTo>
                  <a:pt x="2126" y="121"/>
                </a:lnTo>
                <a:cubicBezTo>
                  <a:pt x="2157" y="68"/>
                  <a:pt x="2118" y="0"/>
                  <a:pt x="2056" y="0"/>
                </a:cubicBezTo>
                <a:lnTo>
                  <a:pt x="374" y="0"/>
                </a:lnTo>
                <a:lnTo>
                  <a:pt x="374" y="0"/>
                </a:lnTo>
                <a:cubicBezTo>
                  <a:pt x="345" y="0"/>
                  <a:pt x="318" y="16"/>
                  <a:pt x="304" y="41"/>
                </a:cubicBezTo>
                <a:lnTo>
                  <a:pt x="14" y="542"/>
                </a:lnTo>
                <a:lnTo>
                  <a:pt x="14" y="542"/>
                </a:lnTo>
                <a:cubicBezTo>
                  <a:pt x="0" y="568"/>
                  <a:pt x="0" y="598"/>
                  <a:pt x="14" y="623"/>
                </a:cubicBezTo>
                <a:lnTo>
                  <a:pt x="304" y="1125"/>
                </a:lnTo>
                <a:lnTo>
                  <a:pt x="304" y="1125"/>
                </a:lnTo>
                <a:cubicBezTo>
                  <a:pt x="318" y="1150"/>
                  <a:pt x="345" y="1165"/>
                  <a:pt x="374" y="1165"/>
                </a:cubicBezTo>
                <a:lnTo>
                  <a:pt x="2056" y="1165"/>
                </a:lnTo>
                <a:lnTo>
                  <a:pt x="2056" y="1165"/>
                </a:lnTo>
                <a:cubicBezTo>
                  <a:pt x="2118" y="1165"/>
                  <a:pt x="2157" y="1098"/>
                  <a:pt x="2126" y="1045"/>
                </a:cubicBezTo>
                <a:lnTo>
                  <a:pt x="1882" y="623"/>
                </a:lnTo>
                <a:lnTo>
                  <a:pt x="1882" y="623"/>
                </a:lnTo>
                <a:cubicBezTo>
                  <a:pt x="1868" y="598"/>
                  <a:pt x="1868" y="568"/>
                  <a:pt x="1882" y="542"/>
                </a:cubicBezTo>
                <a:lnTo>
                  <a:pt x="2126" y="12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itchFamily="2" charset="77"/>
            </a:endParaRPr>
          </a:p>
        </p:txBody>
      </p:sp>
      <p:sp>
        <p:nvSpPr>
          <p:cNvPr id="334" name="ICON 01">
            <a:extLst>
              <a:ext uri="{FF2B5EF4-FFF2-40B4-BE49-F238E27FC236}">
                <a16:creationId xmlns:a16="http://schemas.microsoft.com/office/drawing/2014/main" id="{09DCC5AC-7261-D84B-9B91-123F5E4A8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19" y="1449485"/>
            <a:ext cx="259163" cy="236145"/>
          </a:xfrm>
          <a:custGeom>
            <a:avLst/>
            <a:gdLst>
              <a:gd name="connsiteX0" fmla="*/ 644162 w 941519"/>
              <a:gd name="connsiteY0" fmla="*/ 829431 h 936979"/>
              <a:gd name="connsiteX1" fmla="*/ 856390 w 941519"/>
              <a:gd name="connsiteY1" fmla="*/ 829431 h 936979"/>
              <a:gd name="connsiteX2" fmla="*/ 941280 w 941519"/>
              <a:gd name="connsiteY2" fmla="*/ 921406 h 936979"/>
              <a:gd name="connsiteX3" fmla="*/ 932542 w 941519"/>
              <a:gd name="connsiteY3" fmla="*/ 936735 h 936979"/>
              <a:gd name="connsiteX4" fmla="*/ 928796 w 941519"/>
              <a:gd name="connsiteY4" fmla="*/ 936735 h 936979"/>
              <a:gd name="connsiteX5" fmla="*/ 917561 w 941519"/>
              <a:gd name="connsiteY5" fmla="*/ 927793 h 936979"/>
              <a:gd name="connsiteX6" fmla="*/ 856390 w 941519"/>
              <a:gd name="connsiteY6" fmla="*/ 854980 h 936979"/>
              <a:gd name="connsiteX7" fmla="*/ 644162 w 941519"/>
              <a:gd name="connsiteY7" fmla="*/ 854980 h 936979"/>
              <a:gd name="connsiteX8" fmla="*/ 584239 w 941519"/>
              <a:gd name="connsiteY8" fmla="*/ 927793 h 936979"/>
              <a:gd name="connsiteX9" fmla="*/ 569258 w 941519"/>
              <a:gd name="connsiteY9" fmla="*/ 936735 h 936979"/>
              <a:gd name="connsiteX10" fmla="*/ 561768 w 941519"/>
              <a:gd name="connsiteY10" fmla="*/ 921406 h 936979"/>
              <a:gd name="connsiteX11" fmla="*/ 644162 w 941519"/>
              <a:gd name="connsiteY11" fmla="*/ 829431 h 936979"/>
              <a:gd name="connsiteX12" fmla="*/ 85130 w 941519"/>
              <a:gd name="connsiteY12" fmla="*/ 829431 h 936979"/>
              <a:gd name="connsiteX13" fmla="*/ 297358 w 941519"/>
              <a:gd name="connsiteY13" fmla="*/ 829431 h 936979"/>
              <a:gd name="connsiteX14" fmla="*/ 379752 w 941519"/>
              <a:gd name="connsiteY14" fmla="*/ 921406 h 936979"/>
              <a:gd name="connsiteX15" fmla="*/ 372262 w 941519"/>
              <a:gd name="connsiteY15" fmla="*/ 936735 h 936979"/>
              <a:gd name="connsiteX16" fmla="*/ 368516 w 941519"/>
              <a:gd name="connsiteY16" fmla="*/ 936735 h 936979"/>
              <a:gd name="connsiteX17" fmla="*/ 357281 w 941519"/>
              <a:gd name="connsiteY17" fmla="*/ 927793 h 936979"/>
              <a:gd name="connsiteX18" fmla="*/ 297358 w 941519"/>
              <a:gd name="connsiteY18" fmla="*/ 854980 h 936979"/>
              <a:gd name="connsiteX19" fmla="*/ 85130 w 941519"/>
              <a:gd name="connsiteY19" fmla="*/ 854980 h 936979"/>
              <a:gd name="connsiteX20" fmla="*/ 23959 w 941519"/>
              <a:gd name="connsiteY20" fmla="*/ 927793 h 936979"/>
              <a:gd name="connsiteX21" fmla="*/ 8978 w 941519"/>
              <a:gd name="connsiteY21" fmla="*/ 936735 h 936979"/>
              <a:gd name="connsiteX22" fmla="*/ 239 w 941519"/>
              <a:gd name="connsiteY22" fmla="*/ 921406 h 936979"/>
              <a:gd name="connsiteX23" fmla="*/ 85130 w 941519"/>
              <a:gd name="connsiteY23" fmla="*/ 829431 h 936979"/>
              <a:gd name="connsiteX24" fmla="*/ 421438 w 941519"/>
              <a:gd name="connsiteY24" fmla="*/ 655392 h 936979"/>
              <a:gd name="connsiteX25" fmla="*/ 429902 w 941519"/>
              <a:gd name="connsiteY25" fmla="*/ 657443 h 936979"/>
              <a:gd name="connsiteX26" fmla="*/ 433596 w 941519"/>
              <a:gd name="connsiteY26" fmla="*/ 675109 h 936979"/>
              <a:gd name="connsiteX27" fmla="*/ 390504 w 941519"/>
              <a:gd name="connsiteY27" fmla="*/ 734418 h 936979"/>
              <a:gd name="connsiteX28" fmla="*/ 556714 w 941519"/>
              <a:gd name="connsiteY28" fmla="*/ 734418 h 936979"/>
              <a:gd name="connsiteX29" fmla="*/ 569026 w 941519"/>
              <a:gd name="connsiteY29" fmla="*/ 747037 h 936979"/>
              <a:gd name="connsiteX30" fmla="*/ 556714 w 941519"/>
              <a:gd name="connsiteY30" fmla="*/ 759656 h 936979"/>
              <a:gd name="connsiteX31" fmla="*/ 390504 w 941519"/>
              <a:gd name="connsiteY31" fmla="*/ 759656 h 936979"/>
              <a:gd name="connsiteX32" fmla="*/ 433596 w 941519"/>
              <a:gd name="connsiteY32" fmla="*/ 818965 h 936979"/>
              <a:gd name="connsiteX33" fmla="*/ 429902 w 941519"/>
              <a:gd name="connsiteY33" fmla="*/ 836632 h 936979"/>
              <a:gd name="connsiteX34" fmla="*/ 422515 w 941519"/>
              <a:gd name="connsiteY34" fmla="*/ 839155 h 936979"/>
              <a:gd name="connsiteX35" fmla="*/ 413897 w 941519"/>
              <a:gd name="connsiteY35" fmla="*/ 834108 h 936979"/>
              <a:gd name="connsiteX36" fmla="*/ 362187 w 941519"/>
              <a:gd name="connsiteY36" fmla="*/ 762180 h 936979"/>
              <a:gd name="connsiteX37" fmla="*/ 363418 w 941519"/>
              <a:gd name="connsiteY37" fmla="*/ 730633 h 936979"/>
              <a:gd name="connsiteX38" fmla="*/ 413897 w 941519"/>
              <a:gd name="connsiteY38" fmla="*/ 659967 h 936979"/>
              <a:gd name="connsiteX39" fmla="*/ 421438 w 941519"/>
              <a:gd name="connsiteY39" fmla="*/ 655392 h 936979"/>
              <a:gd name="connsiteX40" fmla="*/ 748776 w 941519"/>
              <a:gd name="connsiteY40" fmla="*/ 651385 h 936979"/>
              <a:gd name="connsiteX41" fmla="*/ 677297 w 941519"/>
              <a:gd name="connsiteY41" fmla="*/ 724437 h 936979"/>
              <a:gd name="connsiteX42" fmla="*/ 748776 w 941519"/>
              <a:gd name="connsiteY42" fmla="*/ 797490 h 936979"/>
              <a:gd name="connsiteX43" fmla="*/ 819023 w 941519"/>
              <a:gd name="connsiteY43" fmla="*/ 724437 h 936979"/>
              <a:gd name="connsiteX44" fmla="*/ 748776 w 941519"/>
              <a:gd name="connsiteY44" fmla="*/ 651385 h 936979"/>
              <a:gd name="connsiteX45" fmla="*/ 188497 w 941519"/>
              <a:gd name="connsiteY45" fmla="*/ 651385 h 936979"/>
              <a:gd name="connsiteX46" fmla="*/ 115785 w 941519"/>
              <a:gd name="connsiteY46" fmla="*/ 724437 h 936979"/>
              <a:gd name="connsiteX47" fmla="*/ 188497 w 941519"/>
              <a:gd name="connsiteY47" fmla="*/ 797490 h 936979"/>
              <a:gd name="connsiteX48" fmla="*/ 259976 w 941519"/>
              <a:gd name="connsiteY48" fmla="*/ 724437 h 936979"/>
              <a:gd name="connsiteX49" fmla="*/ 188497 w 941519"/>
              <a:gd name="connsiteY49" fmla="*/ 651385 h 936979"/>
              <a:gd name="connsiteX50" fmla="*/ 748776 w 941519"/>
              <a:gd name="connsiteY50" fmla="*/ 626194 h 936979"/>
              <a:gd name="connsiteX51" fmla="*/ 843671 w 941519"/>
              <a:gd name="connsiteY51" fmla="*/ 724437 h 936979"/>
              <a:gd name="connsiteX52" fmla="*/ 748776 w 941519"/>
              <a:gd name="connsiteY52" fmla="*/ 822681 h 936979"/>
              <a:gd name="connsiteX53" fmla="*/ 652649 w 941519"/>
              <a:gd name="connsiteY53" fmla="*/ 724437 h 936979"/>
              <a:gd name="connsiteX54" fmla="*/ 748776 w 941519"/>
              <a:gd name="connsiteY54" fmla="*/ 626194 h 936979"/>
              <a:gd name="connsiteX55" fmla="*/ 188497 w 941519"/>
              <a:gd name="connsiteY55" fmla="*/ 626194 h 936979"/>
              <a:gd name="connsiteX56" fmla="*/ 283391 w 941519"/>
              <a:gd name="connsiteY56" fmla="*/ 724437 h 936979"/>
              <a:gd name="connsiteX57" fmla="*/ 188497 w 941519"/>
              <a:gd name="connsiteY57" fmla="*/ 822681 h 936979"/>
              <a:gd name="connsiteX58" fmla="*/ 92370 w 941519"/>
              <a:gd name="connsiteY58" fmla="*/ 724437 h 936979"/>
              <a:gd name="connsiteX59" fmla="*/ 188497 w 941519"/>
              <a:gd name="connsiteY59" fmla="*/ 626194 h 936979"/>
              <a:gd name="connsiteX60" fmla="*/ 185280 w 941519"/>
              <a:gd name="connsiteY60" fmla="*/ 358578 h 936979"/>
              <a:gd name="connsiteX61" fmla="*/ 201418 w 941519"/>
              <a:gd name="connsiteY61" fmla="*/ 363195 h 936979"/>
              <a:gd name="connsiteX62" fmla="*/ 271609 w 941519"/>
              <a:gd name="connsiteY62" fmla="*/ 413674 h 936979"/>
              <a:gd name="connsiteX63" fmla="*/ 274116 w 941519"/>
              <a:gd name="connsiteY63" fmla="*/ 430910 h 936979"/>
              <a:gd name="connsiteX64" fmla="*/ 264089 w 941519"/>
              <a:gd name="connsiteY64" fmla="*/ 435835 h 936979"/>
              <a:gd name="connsiteX65" fmla="*/ 257822 w 941519"/>
              <a:gd name="connsiteY65" fmla="*/ 433373 h 936979"/>
              <a:gd name="connsiteX66" fmla="*/ 197657 w 941519"/>
              <a:gd name="connsiteY66" fmla="*/ 390281 h 936979"/>
              <a:gd name="connsiteX67" fmla="*/ 197657 w 941519"/>
              <a:gd name="connsiteY67" fmla="*/ 557722 h 936979"/>
              <a:gd name="connsiteX68" fmla="*/ 185123 w 941519"/>
              <a:gd name="connsiteY68" fmla="*/ 570034 h 936979"/>
              <a:gd name="connsiteX69" fmla="*/ 172589 w 941519"/>
              <a:gd name="connsiteY69" fmla="*/ 557722 h 936979"/>
              <a:gd name="connsiteX70" fmla="*/ 172589 w 941519"/>
              <a:gd name="connsiteY70" fmla="*/ 390281 h 936979"/>
              <a:gd name="connsiteX71" fmla="*/ 113678 w 941519"/>
              <a:gd name="connsiteY71" fmla="*/ 433373 h 936979"/>
              <a:gd name="connsiteX72" fmla="*/ 97384 w 941519"/>
              <a:gd name="connsiteY72" fmla="*/ 430910 h 936979"/>
              <a:gd name="connsiteX73" fmla="*/ 99890 w 941519"/>
              <a:gd name="connsiteY73" fmla="*/ 413674 h 936979"/>
              <a:gd name="connsiteX74" fmla="*/ 170082 w 941519"/>
              <a:gd name="connsiteY74" fmla="*/ 363195 h 936979"/>
              <a:gd name="connsiteX75" fmla="*/ 185280 w 941519"/>
              <a:gd name="connsiteY75" fmla="*/ 358578 h 936979"/>
              <a:gd name="connsiteX76" fmla="*/ 746029 w 941519"/>
              <a:gd name="connsiteY76" fmla="*/ 357039 h 936979"/>
              <a:gd name="connsiteX77" fmla="*/ 757386 w 941519"/>
              <a:gd name="connsiteY77" fmla="*/ 369422 h 936979"/>
              <a:gd name="connsiteX78" fmla="*/ 757386 w 941519"/>
              <a:gd name="connsiteY78" fmla="*/ 536593 h 936979"/>
              <a:gd name="connsiteX79" fmla="*/ 816695 w 941519"/>
              <a:gd name="connsiteY79" fmla="*/ 494491 h 936979"/>
              <a:gd name="connsiteX80" fmla="*/ 834362 w 941519"/>
              <a:gd name="connsiteY80" fmla="*/ 496967 h 936979"/>
              <a:gd name="connsiteX81" fmla="*/ 831838 w 941519"/>
              <a:gd name="connsiteY81" fmla="*/ 514303 h 936979"/>
              <a:gd name="connsiteX82" fmla="*/ 761172 w 941519"/>
              <a:gd name="connsiteY82" fmla="*/ 565074 h 936979"/>
              <a:gd name="connsiteX83" fmla="*/ 746029 w 941519"/>
              <a:gd name="connsiteY83" fmla="*/ 570027 h 936979"/>
              <a:gd name="connsiteX84" fmla="*/ 729625 w 941519"/>
              <a:gd name="connsiteY84" fmla="*/ 565074 h 936979"/>
              <a:gd name="connsiteX85" fmla="*/ 657697 w 941519"/>
              <a:gd name="connsiteY85" fmla="*/ 514303 h 936979"/>
              <a:gd name="connsiteX86" fmla="*/ 656435 w 941519"/>
              <a:gd name="connsiteY86" fmla="*/ 496967 h 936979"/>
              <a:gd name="connsiteX87" fmla="*/ 672839 w 941519"/>
              <a:gd name="connsiteY87" fmla="*/ 494491 h 936979"/>
              <a:gd name="connsiteX88" fmla="*/ 733410 w 941519"/>
              <a:gd name="connsiteY88" fmla="*/ 536593 h 936979"/>
              <a:gd name="connsiteX89" fmla="*/ 733410 w 941519"/>
              <a:gd name="connsiteY89" fmla="*/ 369422 h 936979"/>
              <a:gd name="connsiteX90" fmla="*/ 746029 w 941519"/>
              <a:gd name="connsiteY90" fmla="*/ 357039 h 936979"/>
              <a:gd name="connsiteX91" fmla="*/ 644162 w 941519"/>
              <a:gd name="connsiteY91" fmla="*/ 203236 h 936979"/>
              <a:gd name="connsiteX92" fmla="*/ 856390 w 941519"/>
              <a:gd name="connsiteY92" fmla="*/ 203236 h 936979"/>
              <a:gd name="connsiteX93" fmla="*/ 941280 w 941519"/>
              <a:gd name="connsiteY93" fmla="*/ 295211 h 936979"/>
              <a:gd name="connsiteX94" fmla="*/ 932542 w 941519"/>
              <a:gd name="connsiteY94" fmla="*/ 310540 h 936979"/>
              <a:gd name="connsiteX95" fmla="*/ 928796 w 941519"/>
              <a:gd name="connsiteY95" fmla="*/ 311818 h 936979"/>
              <a:gd name="connsiteX96" fmla="*/ 917561 w 941519"/>
              <a:gd name="connsiteY96" fmla="*/ 301598 h 936979"/>
              <a:gd name="connsiteX97" fmla="*/ 856390 w 941519"/>
              <a:gd name="connsiteY97" fmla="*/ 228785 h 936979"/>
              <a:gd name="connsiteX98" fmla="*/ 644162 w 941519"/>
              <a:gd name="connsiteY98" fmla="*/ 228785 h 936979"/>
              <a:gd name="connsiteX99" fmla="*/ 584239 w 941519"/>
              <a:gd name="connsiteY99" fmla="*/ 301598 h 936979"/>
              <a:gd name="connsiteX100" fmla="*/ 569258 w 941519"/>
              <a:gd name="connsiteY100" fmla="*/ 310540 h 936979"/>
              <a:gd name="connsiteX101" fmla="*/ 561768 w 941519"/>
              <a:gd name="connsiteY101" fmla="*/ 295211 h 936979"/>
              <a:gd name="connsiteX102" fmla="*/ 644162 w 941519"/>
              <a:gd name="connsiteY102" fmla="*/ 203236 h 936979"/>
              <a:gd name="connsiteX103" fmla="*/ 85130 w 941519"/>
              <a:gd name="connsiteY103" fmla="*/ 203236 h 936979"/>
              <a:gd name="connsiteX104" fmla="*/ 297358 w 941519"/>
              <a:gd name="connsiteY104" fmla="*/ 203236 h 936979"/>
              <a:gd name="connsiteX105" fmla="*/ 379752 w 941519"/>
              <a:gd name="connsiteY105" fmla="*/ 295211 h 936979"/>
              <a:gd name="connsiteX106" fmla="*/ 372262 w 941519"/>
              <a:gd name="connsiteY106" fmla="*/ 310540 h 936979"/>
              <a:gd name="connsiteX107" fmla="*/ 368516 w 941519"/>
              <a:gd name="connsiteY107" fmla="*/ 311818 h 936979"/>
              <a:gd name="connsiteX108" fmla="*/ 357281 w 941519"/>
              <a:gd name="connsiteY108" fmla="*/ 301598 h 936979"/>
              <a:gd name="connsiteX109" fmla="*/ 297358 w 941519"/>
              <a:gd name="connsiteY109" fmla="*/ 228785 h 936979"/>
              <a:gd name="connsiteX110" fmla="*/ 85130 w 941519"/>
              <a:gd name="connsiteY110" fmla="*/ 228785 h 936979"/>
              <a:gd name="connsiteX111" fmla="*/ 23959 w 941519"/>
              <a:gd name="connsiteY111" fmla="*/ 301598 h 936979"/>
              <a:gd name="connsiteX112" fmla="*/ 8978 w 941519"/>
              <a:gd name="connsiteY112" fmla="*/ 310540 h 936979"/>
              <a:gd name="connsiteX113" fmla="*/ 239 w 941519"/>
              <a:gd name="connsiteY113" fmla="*/ 295211 h 936979"/>
              <a:gd name="connsiteX114" fmla="*/ 85130 w 941519"/>
              <a:gd name="connsiteY114" fmla="*/ 203236 h 936979"/>
              <a:gd name="connsiteX115" fmla="*/ 496386 w 941519"/>
              <a:gd name="connsiteY115" fmla="*/ 97078 h 936979"/>
              <a:gd name="connsiteX116" fmla="*/ 512391 w 941519"/>
              <a:gd name="connsiteY116" fmla="*/ 99544 h 936979"/>
              <a:gd name="connsiteX117" fmla="*/ 562870 w 941519"/>
              <a:gd name="connsiteY117" fmla="*/ 168599 h 936979"/>
              <a:gd name="connsiteX118" fmla="*/ 562870 w 941519"/>
              <a:gd name="connsiteY118" fmla="*/ 199427 h 936979"/>
              <a:gd name="connsiteX119" fmla="*/ 512391 w 941519"/>
              <a:gd name="connsiteY119" fmla="*/ 269715 h 936979"/>
              <a:gd name="connsiteX120" fmla="*/ 502542 w 941519"/>
              <a:gd name="connsiteY120" fmla="*/ 273414 h 936979"/>
              <a:gd name="connsiteX121" fmla="*/ 496386 w 941519"/>
              <a:gd name="connsiteY121" fmla="*/ 270948 h 936979"/>
              <a:gd name="connsiteX122" fmla="*/ 492693 w 941519"/>
              <a:gd name="connsiteY122" fmla="*/ 254917 h 936979"/>
              <a:gd name="connsiteX123" fmla="*/ 535784 w 941519"/>
              <a:gd name="connsiteY123" fmla="*/ 195727 h 936979"/>
              <a:gd name="connsiteX124" fmla="*/ 368343 w 941519"/>
              <a:gd name="connsiteY124" fmla="*/ 195727 h 936979"/>
              <a:gd name="connsiteX125" fmla="*/ 356031 w 941519"/>
              <a:gd name="connsiteY125" fmla="*/ 184629 h 936979"/>
              <a:gd name="connsiteX126" fmla="*/ 368343 w 941519"/>
              <a:gd name="connsiteY126" fmla="*/ 172298 h 936979"/>
              <a:gd name="connsiteX127" fmla="*/ 535784 w 941519"/>
              <a:gd name="connsiteY127" fmla="*/ 172298 h 936979"/>
              <a:gd name="connsiteX128" fmla="*/ 492693 w 941519"/>
              <a:gd name="connsiteY128" fmla="*/ 114341 h 936979"/>
              <a:gd name="connsiteX129" fmla="*/ 496386 w 941519"/>
              <a:gd name="connsiteY129" fmla="*/ 97078 h 936979"/>
              <a:gd name="connsiteX130" fmla="*/ 748776 w 941519"/>
              <a:gd name="connsiteY130" fmla="*/ 23415 h 936979"/>
              <a:gd name="connsiteX131" fmla="*/ 677297 w 941519"/>
              <a:gd name="connsiteY131" fmla="*/ 94893 h 936979"/>
              <a:gd name="connsiteX132" fmla="*/ 748776 w 941519"/>
              <a:gd name="connsiteY132" fmla="*/ 166371 h 936979"/>
              <a:gd name="connsiteX133" fmla="*/ 819023 w 941519"/>
              <a:gd name="connsiteY133" fmla="*/ 94893 h 936979"/>
              <a:gd name="connsiteX134" fmla="*/ 748776 w 941519"/>
              <a:gd name="connsiteY134" fmla="*/ 23415 h 936979"/>
              <a:gd name="connsiteX135" fmla="*/ 188497 w 941519"/>
              <a:gd name="connsiteY135" fmla="*/ 23415 h 936979"/>
              <a:gd name="connsiteX136" fmla="*/ 115785 w 941519"/>
              <a:gd name="connsiteY136" fmla="*/ 94893 h 936979"/>
              <a:gd name="connsiteX137" fmla="*/ 188497 w 941519"/>
              <a:gd name="connsiteY137" fmla="*/ 166371 h 936979"/>
              <a:gd name="connsiteX138" fmla="*/ 259976 w 941519"/>
              <a:gd name="connsiteY138" fmla="*/ 94893 h 936979"/>
              <a:gd name="connsiteX139" fmla="*/ 188497 w 941519"/>
              <a:gd name="connsiteY139" fmla="*/ 23415 h 936979"/>
              <a:gd name="connsiteX140" fmla="*/ 748776 w 941519"/>
              <a:gd name="connsiteY140" fmla="*/ 0 h 936979"/>
              <a:gd name="connsiteX141" fmla="*/ 843671 w 941519"/>
              <a:gd name="connsiteY141" fmla="*/ 94893 h 936979"/>
              <a:gd name="connsiteX142" fmla="*/ 748776 w 941519"/>
              <a:gd name="connsiteY142" fmla="*/ 191019 h 936979"/>
              <a:gd name="connsiteX143" fmla="*/ 652649 w 941519"/>
              <a:gd name="connsiteY143" fmla="*/ 94893 h 936979"/>
              <a:gd name="connsiteX144" fmla="*/ 748776 w 941519"/>
              <a:gd name="connsiteY144" fmla="*/ 0 h 936979"/>
              <a:gd name="connsiteX145" fmla="*/ 188497 w 941519"/>
              <a:gd name="connsiteY145" fmla="*/ 0 h 936979"/>
              <a:gd name="connsiteX146" fmla="*/ 283391 w 941519"/>
              <a:gd name="connsiteY146" fmla="*/ 94893 h 936979"/>
              <a:gd name="connsiteX147" fmla="*/ 188497 w 941519"/>
              <a:gd name="connsiteY147" fmla="*/ 191019 h 936979"/>
              <a:gd name="connsiteX148" fmla="*/ 92370 w 941519"/>
              <a:gd name="connsiteY148" fmla="*/ 94893 h 936979"/>
              <a:gd name="connsiteX149" fmla="*/ 188497 w 941519"/>
              <a:gd name="connsiteY149" fmla="*/ 0 h 9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941519" h="936979">
                <a:moveTo>
                  <a:pt x="644162" y="829431"/>
                </a:moveTo>
                <a:lnTo>
                  <a:pt x="856390" y="829431"/>
                </a:lnTo>
                <a:cubicBezTo>
                  <a:pt x="907574" y="829431"/>
                  <a:pt x="921306" y="849870"/>
                  <a:pt x="941280" y="921406"/>
                </a:cubicBezTo>
                <a:cubicBezTo>
                  <a:pt x="942529" y="927793"/>
                  <a:pt x="938784" y="934181"/>
                  <a:pt x="932542" y="936735"/>
                </a:cubicBezTo>
                <a:cubicBezTo>
                  <a:pt x="931293" y="936735"/>
                  <a:pt x="930045" y="936735"/>
                  <a:pt x="928796" y="936735"/>
                </a:cubicBezTo>
                <a:cubicBezTo>
                  <a:pt x="923803" y="936735"/>
                  <a:pt x="918809" y="932903"/>
                  <a:pt x="917561" y="927793"/>
                </a:cubicBezTo>
                <a:cubicBezTo>
                  <a:pt x="896338" y="854980"/>
                  <a:pt x="887599" y="854980"/>
                  <a:pt x="856390" y="854980"/>
                </a:cubicBezTo>
                <a:lnTo>
                  <a:pt x="644162" y="854980"/>
                </a:lnTo>
                <a:cubicBezTo>
                  <a:pt x="614201" y="854980"/>
                  <a:pt x="605462" y="854980"/>
                  <a:pt x="584239" y="927793"/>
                </a:cubicBezTo>
                <a:cubicBezTo>
                  <a:pt x="582991" y="934181"/>
                  <a:pt x="575500" y="938013"/>
                  <a:pt x="569258" y="936735"/>
                </a:cubicBezTo>
                <a:cubicBezTo>
                  <a:pt x="563016" y="934181"/>
                  <a:pt x="559271" y="927793"/>
                  <a:pt x="561768" y="921406"/>
                </a:cubicBezTo>
                <a:cubicBezTo>
                  <a:pt x="580494" y="849870"/>
                  <a:pt x="594226" y="829431"/>
                  <a:pt x="644162" y="829431"/>
                </a:cubicBezTo>
                <a:close/>
                <a:moveTo>
                  <a:pt x="85130" y="829431"/>
                </a:moveTo>
                <a:lnTo>
                  <a:pt x="297358" y="829431"/>
                </a:lnTo>
                <a:cubicBezTo>
                  <a:pt x="347293" y="829431"/>
                  <a:pt x="361026" y="849870"/>
                  <a:pt x="379752" y="921406"/>
                </a:cubicBezTo>
                <a:cubicBezTo>
                  <a:pt x="382249" y="927793"/>
                  <a:pt x="378504" y="934181"/>
                  <a:pt x="372262" y="936735"/>
                </a:cubicBezTo>
                <a:cubicBezTo>
                  <a:pt x="371013" y="936735"/>
                  <a:pt x="369765" y="936735"/>
                  <a:pt x="368516" y="936735"/>
                </a:cubicBezTo>
                <a:cubicBezTo>
                  <a:pt x="363523" y="936735"/>
                  <a:pt x="358529" y="932903"/>
                  <a:pt x="357281" y="927793"/>
                </a:cubicBezTo>
                <a:cubicBezTo>
                  <a:pt x="336058" y="854980"/>
                  <a:pt x="327319" y="854980"/>
                  <a:pt x="297358" y="854980"/>
                </a:cubicBezTo>
                <a:lnTo>
                  <a:pt x="85130" y="854980"/>
                </a:lnTo>
                <a:cubicBezTo>
                  <a:pt x="53920" y="854980"/>
                  <a:pt x="45182" y="854980"/>
                  <a:pt x="23959" y="927793"/>
                </a:cubicBezTo>
                <a:cubicBezTo>
                  <a:pt x="22710" y="934181"/>
                  <a:pt x="16468" y="938013"/>
                  <a:pt x="8978" y="936735"/>
                </a:cubicBezTo>
                <a:cubicBezTo>
                  <a:pt x="2736" y="934181"/>
                  <a:pt x="-1009" y="927793"/>
                  <a:pt x="239" y="921406"/>
                </a:cubicBezTo>
                <a:cubicBezTo>
                  <a:pt x="20214" y="849870"/>
                  <a:pt x="33946" y="829431"/>
                  <a:pt x="85130" y="829431"/>
                </a:cubicBezTo>
                <a:close/>
                <a:moveTo>
                  <a:pt x="421438" y="655392"/>
                </a:moveTo>
                <a:cubicBezTo>
                  <a:pt x="424362" y="654919"/>
                  <a:pt x="427440" y="655550"/>
                  <a:pt x="429902" y="657443"/>
                </a:cubicBezTo>
                <a:cubicBezTo>
                  <a:pt x="434827" y="661229"/>
                  <a:pt x="436058" y="668800"/>
                  <a:pt x="433596" y="675109"/>
                </a:cubicBezTo>
                <a:lnTo>
                  <a:pt x="390504" y="734418"/>
                </a:lnTo>
                <a:lnTo>
                  <a:pt x="556714" y="734418"/>
                </a:lnTo>
                <a:cubicBezTo>
                  <a:pt x="564101" y="734418"/>
                  <a:pt x="569026" y="740728"/>
                  <a:pt x="569026" y="747037"/>
                </a:cubicBezTo>
                <a:cubicBezTo>
                  <a:pt x="569026" y="753347"/>
                  <a:pt x="564101" y="759656"/>
                  <a:pt x="556714" y="759656"/>
                </a:cubicBezTo>
                <a:lnTo>
                  <a:pt x="390504" y="759656"/>
                </a:lnTo>
                <a:lnTo>
                  <a:pt x="433596" y="818965"/>
                </a:lnTo>
                <a:cubicBezTo>
                  <a:pt x="436058" y="825275"/>
                  <a:pt x="434827" y="832846"/>
                  <a:pt x="429902" y="836632"/>
                </a:cubicBezTo>
                <a:cubicBezTo>
                  <a:pt x="427440" y="837893"/>
                  <a:pt x="424977" y="839155"/>
                  <a:pt x="422515" y="839155"/>
                </a:cubicBezTo>
                <a:cubicBezTo>
                  <a:pt x="420053" y="839155"/>
                  <a:pt x="415128" y="836632"/>
                  <a:pt x="413897" y="834108"/>
                </a:cubicBezTo>
                <a:lnTo>
                  <a:pt x="362187" y="762180"/>
                </a:lnTo>
                <a:cubicBezTo>
                  <a:pt x="356031" y="753347"/>
                  <a:pt x="356031" y="740728"/>
                  <a:pt x="363418" y="730633"/>
                </a:cubicBezTo>
                <a:lnTo>
                  <a:pt x="413897" y="659967"/>
                </a:lnTo>
                <a:cubicBezTo>
                  <a:pt x="415744" y="657443"/>
                  <a:pt x="418514" y="655866"/>
                  <a:pt x="421438" y="655392"/>
                </a:cubicBezTo>
                <a:close/>
                <a:moveTo>
                  <a:pt x="748776" y="651385"/>
                </a:moveTo>
                <a:cubicBezTo>
                  <a:pt x="708107" y="651385"/>
                  <a:pt x="677297" y="682873"/>
                  <a:pt x="677297" y="724437"/>
                </a:cubicBezTo>
                <a:cubicBezTo>
                  <a:pt x="677297" y="764742"/>
                  <a:pt x="708107" y="797490"/>
                  <a:pt x="748776" y="797490"/>
                </a:cubicBezTo>
                <a:cubicBezTo>
                  <a:pt x="786980" y="797490"/>
                  <a:pt x="819023" y="764742"/>
                  <a:pt x="819023" y="724437"/>
                </a:cubicBezTo>
                <a:cubicBezTo>
                  <a:pt x="819023" y="682873"/>
                  <a:pt x="786980" y="651385"/>
                  <a:pt x="748776" y="651385"/>
                </a:cubicBezTo>
                <a:close/>
                <a:moveTo>
                  <a:pt x="188497" y="651385"/>
                </a:moveTo>
                <a:cubicBezTo>
                  <a:pt x="149060" y="651385"/>
                  <a:pt x="115785" y="682873"/>
                  <a:pt x="115785" y="724437"/>
                </a:cubicBezTo>
                <a:cubicBezTo>
                  <a:pt x="115785" y="764742"/>
                  <a:pt x="149060" y="797490"/>
                  <a:pt x="188497" y="797490"/>
                </a:cubicBezTo>
                <a:cubicBezTo>
                  <a:pt x="227934" y="797490"/>
                  <a:pt x="259976" y="764742"/>
                  <a:pt x="259976" y="724437"/>
                </a:cubicBezTo>
                <a:cubicBezTo>
                  <a:pt x="259976" y="682873"/>
                  <a:pt x="227934" y="651385"/>
                  <a:pt x="188497" y="651385"/>
                </a:cubicBezTo>
                <a:close/>
                <a:moveTo>
                  <a:pt x="748776" y="626194"/>
                </a:moveTo>
                <a:cubicBezTo>
                  <a:pt x="800537" y="626194"/>
                  <a:pt x="843671" y="670278"/>
                  <a:pt x="843671" y="724437"/>
                </a:cubicBezTo>
                <a:cubicBezTo>
                  <a:pt x="843671" y="778597"/>
                  <a:pt x="800537" y="822681"/>
                  <a:pt x="748776" y="822681"/>
                </a:cubicBezTo>
                <a:cubicBezTo>
                  <a:pt x="694551" y="822681"/>
                  <a:pt x="652649" y="778597"/>
                  <a:pt x="652649" y="724437"/>
                </a:cubicBezTo>
                <a:cubicBezTo>
                  <a:pt x="652649" y="670278"/>
                  <a:pt x="694551" y="626194"/>
                  <a:pt x="748776" y="626194"/>
                </a:cubicBezTo>
                <a:close/>
                <a:moveTo>
                  <a:pt x="188497" y="626194"/>
                </a:moveTo>
                <a:cubicBezTo>
                  <a:pt x="240258" y="626194"/>
                  <a:pt x="283391" y="670278"/>
                  <a:pt x="283391" y="724437"/>
                </a:cubicBezTo>
                <a:cubicBezTo>
                  <a:pt x="283391" y="778597"/>
                  <a:pt x="240258" y="822681"/>
                  <a:pt x="188497" y="822681"/>
                </a:cubicBezTo>
                <a:cubicBezTo>
                  <a:pt x="134271" y="822681"/>
                  <a:pt x="92370" y="778597"/>
                  <a:pt x="92370" y="724437"/>
                </a:cubicBezTo>
                <a:cubicBezTo>
                  <a:pt x="92370" y="670278"/>
                  <a:pt x="134271" y="626194"/>
                  <a:pt x="188497" y="626194"/>
                </a:cubicBezTo>
                <a:close/>
                <a:moveTo>
                  <a:pt x="185280" y="358578"/>
                </a:moveTo>
                <a:cubicBezTo>
                  <a:pt x="190764" y="358578"/>
                  <a:pt x="196404" y="360117"/>
                  <a:pt x="201418" y="363195"/>
                </a:cubicBezTo>
                <a:lnTo>
                  <a:pt x="271609" y="413674"/>
                </a:lnTo>
                <a:cubicBezTo>
                  <a:pt x="276623" y="417367"/>
                  <a:pt x="277876" y="424754"/>
                  <a:pt x="274116" y="430910"/>
                </a:cubicBezTo>
                <a:cubicBezTo>
                  <a:pt x="271609" y="433373"/>
                  <a:pt x="267849" y="435835"/>
                  <a:pt x="264089" y="435835"/>
                </a:cubicBezTo>
                <a:cubicBezTo>
                  <a:pt x="261582" y="435835"/>
                  <a:pt x="259075" y="434604"/>
                  <a:pt x="257822" y="433373"/>
                </a:cubicBezTo>
                <a:lnTo>
                  <a:pt x="197657" y="390281"/>
                </a:lnTo>
                <a:lnTo>
                  <a:pt x="197657" y="557722"/>
                </a:lnTo>
                <a:cubicBezTo>
                  <a:pt x="197657" y="565109"/>
                  <a:pt x="192644" y="570034"/>
                  <a:pt x="185123" y="570034"/>
                </a:cubicBezTo>
                <a:cubicBezTo>
                  <a:pt x="178856" y="570034"/>
                  <a:pt x="172589" y="565109"/>
                  <a:pt x="172589" y="557722"/>
                </a:cubicBezTo>
                <a:lnTo>
                  <a:pt x="172589" y="390281"/>
                </a:lnTo>
                <a:lnTo>
                  <a:pt x="113678" y="433373"/>
                </a:lnTo>
                <a:cubicBezTo>
                  <a:pt x="108664" y="437066"/>
                  <a:pt x="101144" y="435835"/>
                  <a:pt x="97384" y="430910"/>
                </a:cubicBezTo>
                <a:cubicBezTo>
                  <a:pt x="92370" y="424754"/>
                  <a:pt x="93623" y="417367"/>
                  <a:pt x="99890" y="413674"/>
                </a:cubicBezTo>
                <a:lnTo>
                  <a:pt x="170082" y="363195"/>
                </a:lnTo>
                <a:cubicBezTo>
                  <a:pt x="174469" y="360117"/>
                  <a:pt x="179796" y="358578"/>
                  <a:pt x="185280" y="358578"/>
                </a:cubicBezTo>
                <a:close/>
                <a:moveTo>
                  <a:pt x="746029" y="357039"/>
                </a:moveTo>
                <a:cubicBezTo>
                  <a:pt x="751077" y="357039"/>
                  <a:pt x="757386" y="361992"/>
                  <a:pt x="757386" y="369422"/>
                </a:cubicBezTo>
                <a:lnTo>
                  <a:pt x="757386" y="536593"/>
                </a:lnTo>
                <a:lnTo>
                  <a:pt x="816695" y="494491"/>
                </a:lnTo>
                <a:cubicBezTo>
                  <a:pt x="823005" y="490776"/>
                  <a:pt x="830576" y="490776"/>
                  <a:pt x="834362" y="496967"/>
                </a:cubicBezTo>
                <a:cubicBezTo>
                  <a:pt x="838147" y="501920"/>
                  <a:pt x="836885" y="509350"/>
                  <a:pt x="831838" y="514303"/>
                </a:cubicBezTo>
                <a:lnTo>
                  <a:pt x="761172" y="565074"/>
                </a:lnTo>
                <a:cubicBezTo>
                  <a:pt x="756124" y="568789"/>
                  <a:pt x="751077" y="570027"/>
                  <a:pt x="746029" y="570027"/>
                </a:cubicBezTo>
                <a:cubicBezTo>
                  <a:pt x="739720" y="570027"/>
                  <a:pt x="734672" y="568789"/>
                  <a:pt x="729625" y="565074"/>
                </a:cubicBezTo>
                <a:lnTo>
                  <a:pt x="657697" y="514303"/>
                </a:lnTo>
                <a:cubicBezTo>
                  <a:pt x="652649" y="509350"/>
                  <a:pt x="652649" y="501920"/>
                  <a:pt x="656435" y="496967"/>
                </a:cubicBezTo>
                <a:cubicBezTo>
                  <a:pt x="660220" y="490776"/>
                  <a:pt x="667792" y="490776"/>
                  <a:pt x="672839" y="494491"/>
                </a:cubicBezTo>
                <a:lnTo>
                  <a:pt x="733410" y="536593"/>
                </a:lnTo>
                <a:lnTo>
                  <a:pt x="733410" y="369422"/>
                </a:lnTo>
                <a:cubicBezTo>
                  <a:pt x="733410" y="361992"/>
                  <a:pt x="738458" y="357039"/>
                  <a:pt x="746029" y="357039"/>
                </a:cubicBezTo>
                <a:close/>
                <a:moveTo>
                  <a:pt x="644162" y="203236"/>
                </a:moveTo>
                <a:lnTo>
                  <a:pt x="856390" y="203236"/>
                </a:lnTo>
                <a:cubicBezTo>
                  <a:pt x="907574" y="203236"/>
                  <a:pt x="921306" y="223675"/>
                  <a:pt x="941280" y="295211"/>
                </a:cubicBezTo>
                <a:cubicBezTo>
                  <a:pt x="942529" y="301598"/>
                  <a:pt x="938784" y="309263"/>
                  <a:pt x="932542" y="310540"/>
                </a:cubicBezTo>
                <a:cubicBezTo>
                  <a:pt x="931293" y="310540"/>
                  <a:pt x="930045" y="311818"/>
                  <a:pt x="928796" y="311818"/>
                </a:cubicBezTo>
                <a:cubicBezTo>
                  <a:pt x="923803" y="311818"/>
                  <a:pt x="918809" y="307986"/>
                  <a:pt x="917561" y="301598"/>
                </a:cubicBezTo>
                <a:cubicBezTo>
                  <a:pt x="896338" y="228785"/>
                  <a:pt x="887599" y="228785"/>
                  <a:pt x="856390" y="228785"/>
                </a:cubicBezTo>
                <a:lnTo>
                  <a:pt x="644162" y="228785"/>
                </a:lnTo>
                <a:cubicBezTo>
                  <a:pt x="614201" y="228785"/>
                  <a:pt x="605462" y="228785"/>
                  <a:pt x="584239" y="301598"/>
                </a:cubicBezTo>
                <a:cubicBezTo>
                  <a:pt x="582991" y="307986"/>
                  <a:pt x="575500" y="311818"/>
                  <a:pt x="569258" y="310540"/>
                </a:cubicBezTo>
                <a:cubicBezTo>
                  <a:pt x="563016" y="309263"/>
                  <a:pt x="559271" y="301598"/>
                  <a:pt x="561768" y="295211"/>
                </a:cubicBezTo>
                <a:cubicBezTo>
                  <a:pt x="580494" y="223675"/>
                  <a:pt x="594226" y="203236"/>
                  <a:pt x="644162" y="203236"/>
                </a:cubicBezTo>
                <a:close/>
                <a:moveTo>
                  <a:pt x="85130" y="203236"/>
                </a:moveTo>
                <a:lnTo>
                  <a:pt x="297358" y="203236"/>
                </a:lnTo>
                <a:cubicBezTo>
                  <a:pt x="347293" y="203236"/>
                  <a:pt x="361026" y="223675"/>
                  <a:pt x="379752" y="295211"/>
                </a:cubicBezTo>
                <a:cubicBezTo>
                  <a:pt x="382249" y="301598"/>
                  <a:pt x="378504" y="309263"/>
                  <a:pt x="372262" y="310540"/>
                </a:cubicBezTo>
                <a:cubicBezTo>
                  <a:pt x="371013" y="310540"/>
                  <a:pt x="369765" y="311818"/>
                  <a:pt x="368516" y="311818"/>
                </a:cubicBezTo>
                <a:cubicBezTo>
                  <a:pt x="363523" y="311818"/>
                  <a:pt x="358529" y="307986"/>
                  <a:pt x="357281" y="301598"/>
                </a:cubicBezTo>
                <a:cubicBezTo>
                  <a:pt x="336058" y="228785"/>
                  <a:pt x="327319" y="228785"/>
                  <a:pt x="297358" y="228785"/>
                </a:cubicBezTo>
                <a:lnTo>
                  <a:pt x="85130" y="228785"/>
                </a:lnTo>
                <a:cubicBezTo>
                  <a:pt x="53920" y="228785"/>
                  <a:pt x="45182" y="228785"/>
                  <a:pt x="23959" y="301598"/>
                </a:cubicBezTo>
                <a:cubicBezTo>
                  <a:pt x="22710" y="307986"/>
                  <a:pt x="16468" y="311818"/>
                  <a:pt x="8978" y="310540"/>
                </a:cubicBezTo>
                <a:cubicBezTo>
                  <a:pt x="2736" y="309263"/>
                  <a:pt x="-1009" y="301598"/>
                  <a:pt x="239" y="295211"/>
                </a:cubicBezTo>
                <a:cubicBezTo>
                  <a:pt x="20214" y="223675"/>
                  <a:pt x="33946" y="203236"/>
                  <a:pt x="85130" y="203236"/>
                </a:cubicBezTo>
                <a:close/>
                <a:moveTo>
                  <a:pt x="496386" y="97078"/>
                </a:moveTo>
                <a:cubicBezTo>
                  <a:pt x="501311" y="93378"/>
                  <a:pt x="508698" y="94611"/>
                  <a:pt x="512391" y="99544"/>
                </a:cubicBezTo>
                <a:lnTo>
                  <a:pt x="562870" y="168599"/>
                </a:lnTo>
                <a:cubicBezTo>
                  <a:pt x="569026" y="178464"/>
                  <a:pt x="569026" y="189562"/>
                  <a:pt x="562870" y="199427"/>
                </a:cubicBezTo>
                <a:lnTo>
                  <a:pt x="512391" y="269715"/>
                </a:lnTo>
                <a:cubicBezTo>
                  <a:pt x="509929" y="272181"/>
                  <a:pt x="506236" y="273414"/>
                  <a:pt x="502542" y="273414"/>
                </a:cubicBezTo>
                <a:cubicBezTo>
                  <a:pt x="500080" y="273414"/>
                  <a:pt x="497617" y="273414"/>
                  <a:pt x="496386" y="270948"/>
                </a:cubicBezTo>
                <a:cubicBezTo>
                  <a:pt x="490230" y="267249"/>
                  <a:pt x="488999" y="259850"/>
                  <a:pt x="492693" y="254917"/>
                </a:cubicBezTo>
                <a:lnTo>
                  <a:pt x="535784" y="195727"/>
                </a:lnTo>
                <a:lnTo>
                  <a:pt x="368343" y="195727"/>
                </a:lnTo>
                <a:cubicBezTo>
                  <a:pt x="362187" y="195727"/>
                  <a:pt x="356031" y="190795"/>
                  <a:pt x="356031" y="184629"/>
                </a:cubicBezTo>
                <a:cubicBezTo>
                  <a:pt x="356031" y="177231"/>
                  <a:pt x="362187" y="172298"/>
                  <a:pt x="368343" y="172298"/>
                </a:cubicBezTo>
                <a:lnTo>
                  <a:pt x="535784" y="172298"/>
                </a:lnTo>
                <a:lnTo>
                  <a:pt x="492693" y="114341"/>
                </a:lnTo>
                <a:cubicBezTo>
                  <a:pt x="488999" y="108176"/>
                  <a:pt x="490230" y="100777"/>
                  <a:pt x="496386" y="97078"/>
                </a:cubicBezTo>
                <a:close/>
                <a:moveTo>
                  <a:pt x="748776" y="23415"/>
                </a:moveTo>
                <a:cubicBezTo>
                  <a:pt x="708107" y="23415"/>
                  <a:pt x="677297" y="55457"/>
                  <a:pt x="677297" y="94893"/>
                </a:cubicBezTo>
                <a:cubicBezTo>
                  <a:pt x="677297" y="134329"/>
                  <a:pt x="708107" y="166371"/>
                  <a:pt x="748776" y="166371"/>
                </a:cubicBezTo>
                <a:cubicBezTo>
                  <a:pt x="786980" y="166371"/>
                  <a:pt x="819023" y="134329"/>
                  <a:pt x="819023" y="94893"/>
                </a:cubicBezTo>
                <a:cubicBezTo>
                  <a:pt x="819023" y="55457"/>
                  <a:pt x="786980" y="23415"/>
                  <a:pt x="748776" y="23415"/>
                </a:cubicBezTo>
                <a:close/>
                <a:moveTo>
                  <a:pt x="188497" y="23415"/>
                </a:moveTo>
                <a:cubicBezTo>
                  <a:pt x="149060" y="23415"/>
                  <a:pt x="115785" y="55457"/>
                  <a:pt x="115785" y="94893"/>
                </a:cubicBezTo>
                <a:cubicBezTo>
                  <a:pt x="115785" y="134329"/>
                  <a:pt x="149060" y="166371"/>
                  <a:pt x="188497" y="166371"/>
                </a:cubicBezTo>
                <a:cubicBezTo>
                  <a:pt x="227934" y="166371"/>
                  <a:pt x="259976" y="134329"/>
                  <a:pt x="259976" y="94893"/>
                </a:cubicBezTo>
                <a:cubicBezTo>
                  <a:pt x="259976" y="55457"/>
                  <a:pt x="227934" y="23415"/>
                  <a:pt x="188497" y="23415"/>
                </a:cubicBezTo>
                <a:close/>
                <a:moveTo>
                  <a:pt x="748776" y="0"/>
                </a:moveTo>
                <a:cubicBezTo>
                  <a:pt x="800537" y="0"/>
                  <a:pt x="843671" y="41901"/>
                  <a:pt x="843671" y="94893"/>
                </a:cubicBezTo>
                <a:cubicBezTo>
                  <a:pt x="843671" y="147886"/>
                  <a:pt x="800537" y="191019"/>
                  <a:pt x="748776" y="191019"/>
                </a:cubicBezTo>
                <a:cubicBezTo>
                  <a:pt x="694551" y="191019"/>
                  <a:pt x="652649" y="147886"/>
                  <a:pt x="652649" y="94893"/>
                </a:cubicBezTo>
                <a:cubicBezTo>
                  <a:pt x="652649" y="41901"/>
                  <a:pt x="694551" y="0"/>
                  <a:pt x="748776" y="0"/>
                </a:cubicBezTo>
                <a:close/>
                <a:moveTo>
                  <a:pt x="188497" y="0"/>
                </a:moveTo>
                <a:cubicBezTo>
                  <a:pt x="240258" y="0"/>
                  <a:pt x="283391" y="41901"/>
                  <a:pt x="283391" y="94893"/>
                </a:cubicBezTo>
                <a:cubicBezTo>
                  <a:pt x="283391" y="147886"/>
                  <a:pt x="240258" y="191019"/>
                  <a:pt x="188497" y="191019"/>
                </a:cubicBezTo>
                <a:cubicBezTo>
                  <a:pt x="134271" y="191019"/>
                  <a:pt x="92370" y="147886"/>
                  <a:pt x="92370" y="94893"/>
                </a:cubicBezTo>
                <a:cubicBezTo>
                  <a:pt x="92370" y="41901"/>
                  <a:pt x="134271" y="0"/>
                  <a:pt x="1884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solidFill>
                <a:schemeClr val="bg1"/>
              </a:solidFill>
              <a:latin typeface="Poppins" pitchFamily="2" charset="77"/>
            </a:endParaRPr>
          </a:p>
        </p:txBody>
      </p:sp>
      <p:sp>
        <p:nvSpPr>
          <p:cNvPr id="333" name="ICON 03">
            <a:extLst>
              <a:ext uri="{FF2B5EF4-FFF2-40B4-BE49-F238E27FC236}">
                <a16:creationId xmlns:a16="http://schemas.microsoft.com/office/drawing/2014/main" id="{643239CB-0494-D240-BDB3-1831A9FB0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03" y="5783920"/>
            <a:ext cx="239780" cy="202888"/>
          </a:xfrm>
          <a:custGeom>
            <a:avLst/>
            <a:gdLst>
              <a:gd name="connsiteX0" fmla="*/ 171318 w 741874"/>
              <a:gd name="connsiteY0" fmla="*/ 402580 h 839181"/>
              <a:gd name="connsiteX1" fmla="*/ 47138 w 741874"/>
              <a:gd name="connsiteY1" fmla="*/ 545220 h 839181"/>
              <a:gd name="connsiteX2" fmla="*/ 26027 w 741874"/>
              <a:gd name="connsiteY2" fmla="*/ 640726 h 839181"/>
              <a:gd name="connsiteX3" fmla="*/ 44654 w 741874"/>
              <a:gd name="connsiteY3" fmla="*/ 697782 h 839181"/>
              <a:gd name="connsiteX4" fmla="*/ 157659 w 741874"/>
              <a:gd name="connsiteY4" fmla="*/ 768481 h 839181"/>
              <a:gd name="connsiteX5" fmla="*/ 157659 w 741874"/>
              <a:gd name="connsiteY5" fmla="*/ 589872 h 839181"/>
              <a:gd name="connsiteX6" fmla="*/ 170077 w 741874"/>
              <a:gd name="connsiteY6" fmla="*/ 577469 h 839181"/>
              <a:gd name="connsiteX7" fmla="*/ 182495 w 741874"/>
              <a:gd name="connsiteY7" fmla="*/ 589872 h 839181"/>
              <a:gd name="connsiteX8" fmla="*/ 182495 w 741874"/>
              <a:gd name="connsiteY8" fmla="*/ 779644 h 839181"/>
              <a:gd name="connsiteX9" fmla="*/ 371249 w 741874"/>
              <a:gd name="connsiteY9" fmla="*/ 815614 h 839181"/>
              <a:gd name="connsiteX10" fmla="*/ 558762 w 741874"/>
              <a:gd name="connsiteY10" fmla="*/ 779644 h 839181"/>
              <a:gd name="connsiteX11" fmla="*/ 558762 w 741874"/>
              <a:gd name="connsiteY11" fmla="*/ 589872 h 839181"/>
              <a:gd name="connsiteX12" fmla="*/ 571180 w 741874"/>
              <a:gd name="connsiteY12" fmla="*/ 577469 h 839181"/>
              <a:gd name="connsiteX13" fmla="*/ 583598 w 741874"/>
              <a:gd name="connsiteY13" fmla="*/ 589872 h 839181"/>
              <a:gd name="connsiteX14" fmla="*/ 583598 w 741874"/>
              <a:gd name="connsiteY14" fmla="*/ 768481 h 839181"/>
              <a:gd name="connsiteX15" fmla="*/ 696602 w 741874"/>
              <a:gd name="connsiteY15" fmla="*/ 697782 h 839181"/>
              <a:gd name="connsiteX16" fmla="*/ 715229 w 741874"/>
              <a:gd name="connsiteY16" fmla="*/ 640726 h 839181"/>
              <a:gd name="connsiteX17" fmla="*/ 694119 w 741874"/>
              <a:gd name="connsiteY17" fmla="*/ 545220 h 839181"/>
              <a:gd name="connsiteX18" fmla="*/ 569938 w 741874"/>
              <a:gd name="connsiteY18" fmla="*/ 402580 h 839181"/>
              <a:gd name="connsiteX19" fmla="*/ 443274 w 741874"/>
              <a:gd name="connsiteY19" fmla="*/ 402580 h 839181"/>
              <a:gd name="connsiteX20" fmla="*/ 437065 w 741874"/>
              <a:gd name="connsiteY20" fmla="*/ 406302 h 839181"/>
              <a:gd name="connsiteX21" fmla="*/ 387393 w 741874"/>
              <a:gd name="connsiteY21" fmla="*/ 490645 h 839181"/>
              <a:gd name="connsiteX22" fmla="*/ 371249 w 741874"/>
              <a:gd name="connsiteY22" fmla="*/ 500567 h 839181"/>
              <a:gd name="connsiteX23" fmla="*/ 352622 w 741874"/>
              <a:gd name="connsiteY23" fmla="*/ 490645 h 839181"/>
              <a:gd name="connsiteX24" fmla="*/ 304192 w 741874"/>
              <a:gd name="connsiteY24" fmla="*/ 406302 h 839181"/>
              <a:gd name="connsiteX25" fmla="*/ 297983 w 741874"/>
              <a:gd name="connsiteY25" fmla="*/ 402580 h 839181"/>
              <a:gd name="connsiteX26" fmla="*/ 171318 w 741874"/>
              <a:gd name="connsiteY26" fmla="*/ 379014 h 839181"/>
              <a:gd name="connsiteX27" fmla="*/ 297983 w 741874"/>
              <a:gd name="connsiteY27" fmla="*/ 379014 h 839181"/>
              <a:gd name="connsiteX28" fmla="*/ 325302 w 741874"/>
              <a:gd name="connsiteY28" fmla="*/ 395138 h 839181"/>
              <a:gd name="connsiteX29" fmla="*/ 371249 w 741874"/>
              <a:gd name="connsiteY29" fmla="*/ 473280 h 839181"/>
              <a:gd name="connsiteX30" fmla="*/ 414712 w 741874"/>
              <a:gd name="connsiteY30" fmla="*/ 395138 h 839181"/>
              <a:gd name="connsiteX31" fmla="*/ 443274 w 741874"/>
              <a:gd name="connsiteY31" fmla="*/ 379014 h 839181"/>
              <a:gd name="connsiteX32" fmla="*/ 569938 w 741874"/>
              <a:gd name="connsiteY32" fmla="*/ 379014 h 839181"/>
              <a:gd name="connsiteX33" fmla="*/ 717713 w 741874"/>
              <a:gd name="connsiteY33" fmla="*/ 539018 h 839181"/>
              <a:gd name="connsiteX34" fmla="*/ 740065 w 741874"/>
              <a:gd name="connsiteY34" fmla="*/ 635765 h 839181"/>
              <a:gd name="connsiteX35" fmla="*/ 712746 w 741874"/>
              <a:gd name="connsiteY35" fmla="*/ 716387 h 839181"/>
              <a:gd name="connsiteX36" fmla="*/ 371249 w 741874"/>
              <a:gd name="connsiteY36" fmla="*/ 839181 h 839181"/>
              <a:gd name="connsiteX37" fmla="*/ 28511 w 741874"/>
              <a:gd name="connsiteY37" fmla="*/ 716387 h 839181"/>
              <a:gd name="connsiteX38" fmla="*/ 2433 w 741874"/>
              <a:gd name="connsiteY38" fmla="*/ 635765 h 839181"/>
              <a:gd name="connsiteX39" fmla="*/ 23544 w 741874"/>
              <a:gd name="connsiteY39" fmla="*/ 539018 h 839181"/>
              <a:gd name="connsiteX40" fmla="*/ 171318 w 741874"/>
              <a:gd name="connsiteY40" fmla="*/ 379014 h 839181"/>
              <a:gd name="connsiteX41" fmla="*/ 424775 w 741874"/>
              <a:gd name="connsiteY41" fmla="*/ 109939 h 839181"/>
              <a:gd name="connsiteX42" fmla="*/ 260462 w 741874"/>
              <a:gd name="connsiteY42" fmla="*/ 159911 h 839181"/>
              <a:gd name="connsiteX43" fmla="*/ 224363 w 741874"/>
              <a:gd name="connsiteY43" fmla="*/ 157412 h 839181"/>
              <a:gd name="connsiteX44" fmla="*/ 223118 w 741874"/>
              <a:gd name="connsiteY44" fmla="*/ 172404 h 839181"/>
              <a:gd name="connsiteX45" fmla="*/ 371249 w 741874"/>
              <a:gd name="connsiteY45" fmla="*/ 321071 h 839181"/>
              <a:gd name="connsiteX46" fmla="*/ 393594 w 741874"/>
              <a:gd name="connsiteY46" fmla="*/ 316680 h 839181"/>
              <a:gd name="connsiteX47" fmla="*/ 425883 w 741874"/>
              <a:gd name="connsiteY47" fmla="*/ 310335 h 839181"/>
              <a:gd name="connsiteX48" fmla="*/ 518134 w 741874"/>
              <a:gd name="connsiteY48" fmla="*/ 184897 h 839181"/>
              <a:gd name="connsiteX49" fmla="*/ 502051 w 741874"/>
              <a:gd name="connsiteY49" fmla="*/ 180156 h 839181"/>
              <a:gd name="connsiteX50" fmla="*/ 483766 w 741874"/>
              <a:gd name="connsiteY50" fmla="*/ 174766 h 839181"/>
              <a:gd name="connsiteX51" fmla="*/ 424775 w 741874"/>
              <a:gd name="connsiteY51" fmla="*/ 109939 h 839181"/>
              <a:gd name="connsiteX52" fmla="*/ 472077 w 741874"/>
              <a:gd name="connsiteY52" fmla="*/ 66213 h 839181"/>
              <a:gd name="connsiteX53" fmla="*/ 444692 w 741874"/>
              <a:gd name="connsiteY53" fmla="*/ 94947 h 839181"/>
              <a:gd name="connsiteX54" fmla="*/ 518134 w 741874"/>
              <a:gd name="connsiteY54" fmla="*/ 159911 h 839181"/>
              <a:gd name="connsiteX55" fmla="*/ 472077 w 741874"/>
              <a:gd name="connsiteY55" fmla="*/ 66213 h 839181"/>
              <a:gd name="connsiteX56" fmla="*/ 371249 w 741874"/>
              <a:gd name="connsiteY56" fmla="*/ 24986 h 839181"/>
              <a:gd name="connsiteX57" fmla="*/ 228097 w 741874"/>
              <a:gd name="connsiteY57" fmla="*/ 132426 h 839181"/>
              <a:gd name="connsiteX58" fmla="*/ 453405 w 741874"/>
              <a:gd name="connsiteY58" fmla="*/ 49972 h 839181"/>
              <a:gd name="connsiteX59" fmla="*/ 371249 w 741874"/>
              <a:gd name="connsiteY59" fmla="*/ 24986 h 839181"/>
              <a:gd name="connsiteX60" fmla="*/ 371249 w 741874"/>
              <a:gd name="connsiteY60" fmla="*/ 0 h 839181"/>
              <a:gd name="connsiteX61" fmla="*/ 543030 w 741874"/>
              <a:gd name="connsiteY61" fmla="*/ 172404 h 839181"/>
              <a:gd name="connsiteX62" fmla="*/ 371249 w 741874"/>
              <a:gd name="connsiteY62" fmla="*/ 344808 h 839181"/>
              <a:gd name="connsiteX63" fmla="*/ 198222 w 741874"/>
              <a:gd name="connsiteY63" fmla="*/ 172404 h 839181"/>
              <a:gd name="connsiteX64" fmla="*/ 371249 w 741874"/>
              <a:gd name="connsiteY64" fmla="*/ 0 h 83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1874" h="839181">
                <a:moveTo>
                  <a:pt x="171318" y="402580"/>
                </a:moveTo>
                <a:cubicBezTo>
                  <a:pt x="101777" y="402580"/>
                  <a:pt x="84392" y="414984"/>
                  <a:pt x="47138" y="545220"/>
                </a:cubicBezTo>
                <a:lnTo>
                  <a:pt x="26027" y="640726"/>
                </a:lnTo>
                <a:cubicBezTo>
                  <a:pt x="21060" y="661812"/>
                  <a:pt x="28511" y="684138"/>
                  <a:pt x="44654" y="697782"/>
                </a:cubicBezTo>
                <a:cubicBezTo>
                  <a:pt x="79425" y="726310"/>
                  <a:pt x="117921" y="749876"/>
                  <a:pt x="157659" y="768481"/>
                </a:cubicBezTo>
                <a:lnTo>
                  <a:pt x="157659" y="589872"/>
                </a:lnTo>
                <a:cubicBezTo>
                  <a:pt x="157659" y="583670"/>
                  <a:pt x="163868" y="577469"/>
                  <a:pt x="170077" y="577469"/>
                </a:cubicBezTo>
                <a:cubicBezTo>
                  <a:pt x="177528" y="577469"/>
                  <a:pt x="182495" y="583670"/>
                  <a:pt x="182495" y="589872"/>
                </a:cubicBezTo>
                <a:lnTo>
                  <a:pt x="182495" y="779644"/>
                </a:lnTo>
                <a:cubicBezTo>
                  <a:pt x="242101" y="801970"/>
                  <a:pt x="306675" y="815614"/>
                  <a:pt x="371249" y="815614"/>
                </a:cubicBezTo>
                <a:cubicBezTo>
                  <a:pt x="434581" y="815614"/>
                  <a:pt x="499155" y="801970"/>
                  <a:pt x="558762" y="779644"/>
                </a:cubicBezTo>
                <a:lnTo>
                  <a:pt x="558762" y="589872"/>
                </a:lnTo>
                <a:cubicBezTo>
                  <a:pt x="558762" y="583670"/>
                  <a:pt x="563729" y="577469"/>
                  <a:pt x="571180" y="577469"/>
                </a:cubicBezTo>
                <a:cubicBezTo>
                  <a:pt x="577389" y="577469"/>
                  <a:pt x="583598" y="583670"/>
                  <a:pt x="583598" y="589872"/>
                </a:cubicBezTo>
                <a:lnTo>
                  <a:pt x="583598" y="768481"/>
                </a:lnTo>
                <a:cubicBezTo>
                  <a:pt x="623336" y="749876"/>
                  <a:pt x="661832" y="726310"/>
                  <a:pt x="696602" y="697782"/>
                </a:cubicBezTo>
                <a:cubicBezTo>
                  <a:pt x="712746" y="684138"/>
                  <a:pt x="720197" y="661812"/>
                  <a:pt x="715229" y="640726"/>
                </a:cubicBezTo>
                <a:lnTo>
                  <a:pt x="694119" y="545220"/>
                </a:lnTo>
                <a:cubicBezTo>
                  <a:pt x="656864" y="414984"/>
                  <a:pt x="638237" y="402580"/>
                  <a:pt x="569938" y="402580"/>
                </a:cubicBezTo>
                <a:lnTo>
                  <a:pt x="443274" y="402580"/>
                </a:lnTo>
                <a:cubicBezTo>
                  <a:pt x="440790" y="402580"/>
                  <a:pt x="438307" y="403821"/>
                  <a:pt x="437065" y="406302"/>
                </a:cubicBezTo>
                <a:lnTo>
                  <a:pt x="387393" y="490645"/>
                </a:lnTo>
                <a:cubicBezTo>
                  <a:pt x="384909" y="496846"/>
                  <a:pt x="378700" y="500567"/>
                  <a:pt x="371249" y="500567"/>
                </a:cubicBezTo>
                <a:cubicBezTo>
                  <a:pt x="362557" y="500567"/>
                  <a:pt x="356347" y="496846"/>
                  <a:pt x="352622" y="490645"/>
                </a:cubicBezTo>
                <a:lnTo>
                  <a:pt x="304192" y="406302"/>
                </a:lnTo>
                <a:cubicBezTo>
                  <a:pt x="302950" y="403821"/>
                  <a:pt x="300466" y="402580"/>
                  <a:pt x="297983" y="402580"/>
                </a:cubicBezTo>
                <a:close/>
                <a:moveTo>
                  <a:pt x="171318" y="379014"/>
                </a:moveTo>
                <a:lnTo>
                  <a:pt x="297983" y="379014"/>
                </a:lnTo>
                <a:cubicBezTo>
                  <a:pt x="309159" y="379014"/>
                  <a:pt x="320335" y="383975"/>
                  <a:pt x="325302" y="395138"/>
                </a:cubicBezTo>
                <a:lnTo>
                  <a:pt x="371249" y="473280"/>
                </a:lnTo>
                <a:lnTo>
                  <a:pt x="414712" y="395138"/>
                </a:lnTo>
                <a:cubicBezTo>
                  <a:pt x="420921" y="383975"/>
                  <a:pt x="432098" y="379014"/>
                  <a:pt x="443274" y="379014"/>
                </a:cubicBezTo>
                <a:lnTo>
                  <a:pt x="569938" y="379014"/>
                </a:lnTo>
                <a:cubicBezTo>
                  <a:pt x="655623" y="379014"/>
                  <a:pt x="679217" y="403821"/>
                  <a:pt x="717713" y="539018"/>
                </a:cubicBezTo>
                <a:lnTo>
                  <a:pt x="740065" y="635765"/>
                </a:lnTo>
                <a:cubicBezTo>
                  <a:pt x="746274" y="665533"/>
                  <a:pt x="736340" y="696541"/>
                  <a:pt x="712746" y="716387"/>
                </a:cubicBezTo>
                <a:cubicBezTo>
                  <a:pt x="617127" y="795769"/>
                  <a:pt x="495430" y="839181"/>
                  <a:pt x="371249" y="839181"/>
                </a:cubicBezTo>
                <a:cubicBezTo>
                  <a:pt x="245827" y="839181"/>
                  <a:pt x="124130" y="795769"/>
                  <a:pt x="28511" y="716387"/>
                </a:cubicBezTo>
                <a:cubicBezTo>
                  <a:pt x="4917" y="696541"/>
                  <a:pt x="-5018" y="665533"/>
                  <a:pt x="2433" y="635765"/>
                </a:cubicBezTo>
                <a:lnTo>
                  <a:pt x="23544" y="539018"/>
                </a:lnTo>
                <a:cubicBezTo>
                  <a:pt x="62040" y="403821"/>
                  <a:pt x="85634" y="379014"/>
                  <a:pt x="171318" y="379014"/>
                </a:cubicBezTo>
                <a:close/>
                <a:moveTo>
                  <a:pt x="424775" y="109939"/>
                </a:moveTo>
                <a:cubicBezTo>
                  <a:pt x="367514" y="151166"/>
                  <a:pt x="304030" y="159911"/>
                  <a:pt x="260462" y="159911"/>
                </a:cubicBezTo>
                <a:cubicBezTo>
                  <a:pt x="245524" y="159911"/>
                  <a:pt x="233076" y="158662"/>
                  <a:pt x="224363" y="157412"/>
                </a:cubicBezTo>
                <a:cubicBezTo>
                  <a:pt x="223118" y="162409"/>
                  <a:pt x="223118" y="167407"/>
                  <a:pt x="223118" y="172404"/>
                </a:cubicBezTo>
                <a:cubicBezTo>
                  <a:pt x="223118" y="253609"/>
                  <a:pt x="289092" y="321071"/>
                  <a:pt x="371249" y="321071"/>
                </a:cubicBezTo>
                <a:lnTo>
                  <a:pt x="393594" y="316680"/>
                </a:lnTo>
                <a:lnTo>
                  <a:pt x="425883" y="310335"/>
                </a:lnTo>
                <a:cubicBezTo>
                  <a:pt x="476589" y="289604"/>
                  <a:pt x="513466" y="241116"/>
                  <a:pt x="518134" y="184897"/>
                </a:cubicBezTo>
                <a:lnTo>
                  <a:pt x="502051" y="180156"/>
                </a:lnTo>
                <a:lnTo>
                  <a:pt x="483766" y="174766"/>
                </a:lnTo>
                <a:cubicBezTo>
                  <a:pt x="453250" y="159833"/>
                  <a:pt x="434111" y="132426"/>
                  <a:pt x="424775" y="109939"/>
                </a:cubicBezTo>
                <a:close/>
                <a:moveTo>
                  <a:pt x="472077" y="66213"/>
                </a:moveTo>
                <a:cubicBezTo>
                  <a:pt x="463363" y="76208"/>
                  <a:pt x="454650" y="86202"/>
                  <a:pt x="444692" y="94947"/>
                </a:cubicBezTo>
                <a:cubicBezTo>
                  <a:pt x="452160" y="112437"/>
                  <a:pt x="472077" y="152415"/>
                  <a:pt x="518134" y="159911"/>
                </a:cubicBezTo>
                <a:cubicBezTo>
                  <a:pt x="514400" y="122432"/>
                  <a:pt x="498218" y="89950"/>
                  <a:pt x="472077" y="66213"/>
                </a:cubicBezTo>
                <a:close/>
                <a:moveTo>
                  <a:pt x="371249" y="24986"/>
                </a:moveTo>
                <a:cubicBezTo>
                  <a:pt x="302785" y="24986"/>
                  <a:pt x="245524" y="71210"/>
                  <a:pt x="228097" y="132426"/>
                </a:cubicBezTo>
                <a:cubicBezTo>
                  <a:pt x="266686" y="136174"/>
                  <a:pt x="381207" y="139922"/>
                  <a:pt x="453405" y="49972"/>
                </a:cubicBezTo>
                <a:cubicBezTo>
                  <a:pt x="429754" y="33731"/>
                  <a:pt x="401124" y="24986"/>
                  <a:pt x="371249" y="24986"/>
                </a:cubicBezTo>
                <a:close/>
                <a:moveTo>
                  <a:pt x="371249" y="0"/>
                </a:moveTo>
                <a:cubicBezTo>
                  <a:pt x="465853" y="0"/>
                  <a:pt x="543030" y="77457"/>
                  <a:pt x="543030" y="172404"/>
                </a:cubicBezTo>
                <a:cubicBezTo>
                  <a:pt x="543030" y="267351"/>
                  <a:pt x="465853" y="344808"/>
                  <a:pt x="371249" y="344808"/>
                </a:cubicBezTo>
                <a:cubicBezTo>
                  <a:pt x="275399" y="344808"/>
                  <a:pt x="198222" y="267351"/>
                  <a:pt x="198222" y="172404"/>
                </a:cubicBezTo>
                <a:cubicBezTo>
                  <a:pt x="198222" y="77457"/>
                  <a:pt x="275399" y="0"/>
                  <a:pt x="371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>
              <a:solidFill>
                <a:schemeClr val="bg1"/>
              </a:solidFill>
              <a:latin typeface="Poppins" pitchFamily="2" charset="77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7E8544F-966D-48B9-C438-C579F1B97B95}"/>
              </a:ext>
            </a:extLst>
          </p:cNvPr>
          <p:cNvGrpSpPr/>
          <p:nvPr/>
        </p:nvGrpSpPr>
        <p:grpSpPr>
          <a:xfrm>
            <a:off x="566972" y="5095088"/>
            <a:ext cx="611827" cy="385310"/>
            <a:chOff x="656898" y="3724013"/>
            <a:chExt cx="611827" cy="385310"/>
          </a:xfrm>
        </p:grpSpPr>
        <p:sp>
          <p:nvSpPr>
            <p:cNvPr id="326" name="ARROW 02">
              <a:extLst>
                <a:ext uri="{FF2B5EF4-FFF2-40B4-BE49-F238E27FC236}">
                  <a16:creationId xmlns:a16="http://schemas.microsoft.com/office/drawing/2014/main" id="{4A4D561A-EC6C-3144-92E2-87FB3E39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98" y="3724013"/>
              <a:ext cx="611827" cy="385310"/>
            </a:xfrm>
            <a:custGeom>
              <a:avLst/>
              <a:gdLst>
                <a:gd name="T0" fmla="*/ 2126 w 2158"/>
                <a:gd name="T1" fmla="*/ 120 h 1164"/>
                <a:gd name="T2" fmla="*/ 2126 w 2158"/>
                <a:gd name="T3" fmla="*/ 120 h 1164"/>
                <a:gd name="T4" fmla="*/ 2056 w 2158"/>
                <a:gd name="T5" fmla="*/ 0 h 1164"/>
                <a:gd name="T6" fmla="*/ 374 w 2158"/>
                <a:gd name="T7" fmla="*/ 0 h 1164"/>
                <a:gd name="T8" fmla="*/ 374 w 2158"/>
                <a:gd name="T9" fmla="*/ 0 h 1164"/>
                <a:gd name="T10" fmla="*/ 304 w 2158"/>
                <a:gd name="T11" fmla="*/ 39 h 1164"/>
                <a:gd name="T12" fmla="*/ 14 w 2158"/>
                <a:gd name="T13" fmla="*/ 542 h 1164"/>
                <a:gd name="T14" fmla="*/ 14 w 2158"/>
                <a:gd name="T15" fmla="*/ 542 h 1164"/>
                <a:gd name="T16" fmla="*/ 14 w 2158"/>
                <a:gd name="T17" fmla="*/ 622 h 1164"/>
                <a:gd name="T18" fmla="*/ 304 w 2158"/>
                <a:gd name="T19" fmla="*/ 1124 h 1164"/>
                <a:gd name="T20" fmla="*/ 304 w 2158"/>
                <a:gd name="T21" fmla="*/ 1124 h 1164"/>
                <a:gd name="T22" fmla="*/ 374 w 2158"/>
                <a:gd name="T23" fmla="*/ 1163 h 1164"/>
                <a:gd name="T24" fmla="*/ 2056 w 2158"/>
                <a:gd name="T25" fmla="*/ 1163 h 1164"/>
                <a:gd name="T26" fmla="*/ 2056 w 2158"/>
                <a:gd name="T27" fmla="*/ 1163 h 1164"/>
                <a:gd name="T28" fmla="*/ 2126 w 2158"/>
                <a:gd name="T29" fmla="*/ 1043 h 1164"/>
                <a:gd name="T30" fmla="*/ 1882 w 2158"/>
                <a:gd name="T31" fmla="*/ 622 h 1164"/>
                <a:gd name="T32" fmla="*/ 1882 w 2158"/>
                <a:gd name="T33" fmla="*/ 622 h 1164"/>
                <a:gd name="T34" fmla="*/ 1882 w 2158"/>
                <a:gd name="T35" fmla="*/ 542 h 1164"/>
                <a:gd name="T36" fmla="*/ 2126 w 2158"/>
                <a:gd name="T37" fmla="*/ 12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8" h="1164">
                  <a:moveTo>
                    <a:pt x="2126" y="120"/>
                  </a:moveTo>
                  <a:lnTo>
                    <a:pt x="2126" y="120"/>
                  </a:lnTo>
                  <a:cubicBezTo>
                    <a:pt x="2157" y="66"/>
                    <a:pt x="2118" y="0"/>
                    <a:pt x="2056" y="0"/>
                  </a:cubicBezTo>
                  <a:lnTo>
                    <a:pt x="374" y="0"/>
                  </a:lnTo>
                  <a:lnTo>
                    <a:pt x="374" y="0"/>
                  </a:lnTo>
                  <a:cubicBezTo>
                    <a:pt x="345" y="0"/>
                    <a:pt x="318" y="15"/>
                    <a:pt x="304" y="39"/>
                  </a:cubicBezTo>
                  <a:lnTo>
                    <a:pt x="14" y="542"/>
                  </a:lnTo>
                  <a:lnTo>
                    <a:pt x="14" y="542"/>
                  </a:lnTo>
                  <a:cubicBezTo>
                    <a:pt x="0" y="566"/>
                    <a:pt x="0" y="597"/>
                    <a:pt x="14" y="622"/>
                  </a:cubicBezTo>
                  <a:lnTo>
                    <a:pt x="304" y="1124"/>
                  </a:lnTo>
                  <a:lnTo>
                    <a:pt x="304" y="1124"/>
                  </a:lnTo>
                  <a:cubicBezTo>
                    <a:pt x="318" y="1148"/>
                    <a:pt x="345" y="1163"/>
                    <a:pt x="374" y="1163"/>
                  </a:cubicBezTo>
                  <a:lnTo>
                    <a:pt x="2056" y="1163"/>
                  </a:lnTo>
                  <a:lnTo>
                    <a:pt x="2056" y="1163"/>
                  </a:lnTo>
                  <a:cubicBezTo>
                    <a:pt x="2118" y="1163"/>
                    <a:pt x="2157" y="1097"/>
                    <a:pt x="2126" y="1043"/>
                  </a:cubicBezTo>
                  <a:lnTo>
                    <a:pt x="1882" y="622"/>
                  </a:lnTo>
                  <a:lnTo>
                    <a:pt x="1882" y="622"/>
                  </a:lnTo>
                  <a:cubicBezTo>
                    <a:pt x="1868" y="597"/>
                    <a:pt x="1868" y="566"/>
                    <a:pt x="1882" y="542"/>
                  </a:cubicBezTo>
                  <a:lnTo>
                    <a:pt x="2126" y="12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Poppins" pitchFamily="2" charset="77"/>
              </a:endParaRPr>
            </a:p>
          </p:txBody>
        </p:sp>
        <p:sp>
          <p:nvSpPr>
            <p:cNvPr id="332" name="ICON 02">
              <a:extLst>
                <a:ext uri="{FF2B5EF4-FFF2-40B4-BE49-F238E27FC236}">
                  <a16:creationId xmlns:a16="http://schemas.microsoft.com/office/drawing/2014/main" id="{9D6503EF-484E-D34F-9474-4D4D386A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32" y="3812313"/>
              <a:ext cx="329334" cy="203577"/>
            </a:xfrm>
            <a:custGeom>
              <a:avLst/>
              <a:gdLst>
                <a:gd name="connsiteX0" fmla="*/ 337593 w 938189"/>
                <a:gd name="connsiteY0" fmla="*/ 305819 h 597492"/>
                <a:gd name="connsiteX1" fmla="*/ 257823 w 938189"/>
                <a:gd name="connsiteY1" fmla="*/ 397276 h 597492"/>
                <a:gd name="connsiteX2" fmla="*/ 242866 w 938189"/>
                <a:gd name="connsiteY2" fmla="*/ 461543 h 597492"/>
                <a:gd name="connsiteX3" fmla="*/ 255330 w 938189"/>
                <a:gd name="connsiteY3" fmla="*/ 496148 h 597492"/>
                <a:gd name="connsiteX4" fmla="*/ 323883 w 938189"/>
                <a:gd name="connsiteY4" fmla="*/ 539405 h 597492"/>
                <a:gd name="connsiteX5" fmla="*/ 323883 w 938189"/>
                <a:gd name="connsiteY5" fmla="*/ 426938 h 597492"/>
                <a:gd name="connsiteX6" fmla="*/ 336347 w 938189"/>
                <a:gd name="connsiteY6" fmla="*/ 414579 h 597492"/>
                <a:gd name="connsiteX7" fmla="*/ 348811 w 938189"/>
                <a:gd name="connsiteY7" fmla="*/ 426938 h 597492"/>
                <a:gd name="connsiteX8" fmla="*/ 348811 w 938189"/>
                <a:gd name="connsiteY8" fmla="*/ 549292 h 597492"/>
                <a:gd name="connsiteX9" fmla="*/ 470960 w 938189"/>
                <a:gd name="connsiteY9" fmla="*/ 572774 h 597492"/>
                <a:gd name="connsiteX10" fmla="*/ 594355 w 938189"/>
                <a:gd name="connsiteY10" fmla="*/ 549292 h 597492"/>
                <a:gd name="connsiteX11" fmla="*/ 594355 w 938189"/>
                <a:gd name="connsiteY11" fmla="*/ 426938 h 597492"/>
                <a:gd name="connsiteX12" fmla="*/ 606820 w 938189"/>
                <a:gd name="connsiteY12" fmla="*/ 414579 h 597492"/>
                <a:gd name="connsiteX13" fmla="*/ 618037 w 938189"/>
                <a:gd name="connsiteY13" fmla="*/ 426938 h 597492"/>
                <a:gd name="connsiteX14" fmla="*/ 618037 w 938189"/>
                <a:gd name="connsiteY14" fmla="*/ 539405 h 597492"/>
                <a:gd name="connsiteX15" fmla="*/ 686590 w 938189"/>
                <a:gd name="connsiteY15" fmla="*/ 496148 h 597492"/>
                <a:gd name="connsiteX16" fmla="*/ 699055 w 938189"/>
                <a:gd name="connsiteY16" fmla="*/ 461543 h 597492"/>
                <a:gd name="connsiteX17" fmla="*/ 685344 w 938189"/>
                <a:gd name="connsiteY17" fmla="*/ 397276 h 597492"/>
                <a:gd name="connsiteX18" fmla="*/ 605573 w 938189"/>
                <a:gd name="connsiteY18" fmla="*/ 305819 h 597492"/>
                <a:gd name="connsiteX19" fmla="*/ 639227 w 938189"/>
                <a:gd name="connsiteY19" fmla="*/ 277393 h 597492"/>
                <a:gd name="connsiteX20" fmla="*/ 611805 w 938189"/>
                <a:gd name="connsiteY20" fmla="*/ 281101 h 597492"/>
                <a:gd name="connsiteX21" fmla="*/ 707780 w 938189"/>
                <a:gd name="connsiteY21" fmla="*/ 391096 h 597492"/>
                <a:gd name="connsiteX22" fmla="*/ 722737 w 938189"/>
                <a:gd name="connsiteY22" fmla="*/ 455363 h 597492"/>
                <a:gd name="connsiteX23" fmla="*/ 723983 w 938189"/>
                <a:gd name="connsiteY23" fmla="*/ 475138 h 597492"/>
                <a:gd name="connsiteX24" fmla="*/ 741433 w 938189"/>
                <a:gd name="connsiteY24" fmla="*/ 475138 h 597492"/>
                <a:gd name="connsiteX25" fmla="*/ 832421 w 938189"/>
                <a:gd name="connsiteY25" fmla="*/ 459071 h 597492"/>
                <a:gd name="connsiteX26" fmla="*/ 832421 w 938189"/>
                <a:gd name="connsiteY26" fmla="*/ 366378 h 597492"/>
                <a:gd name="connsiteX27" fmla="*/ 844886 w 938189"/>
                <a:gd name="connsiteY27" fmla="*/ 355255 h 597492"/>
                <a:gd name="connsiteX28" fmla="*/ 857350 w 938189"/>
                <a:gd name="connsiteY28" fmla="*/ 366378 h 597492"/>
                <a:gd name="connsiteX29" fmla="*/ 857350 w 938189"/>
                <a:gd name="connsiteY29" fmla="*/ 447948 h 597492"/>
                <a:gd name="connsiteX30" fmla="*/ 904714 w 938189"/>
                <a:gd name="connsiteY30" fmla="*/ 417050 h 597492"/>
                <a:gd name="connsiteX31" fmla="*/ 912192 w 938189"/>
                <a:gd name="connsiteY31" fmla="*/ 393568 h 597492"/>
                <a:gd name="connsiteX32" fmla="*/ 902221 w 938189"/>
                <a:gd name="connsiteY32" fmla="*/ 345368 h 597492"/>
                <a:gd name="connsiteX33" fmla="*/ 843639 w 938189"/>
                <a:gd name="connsiteY33" fmla="*/ 277393 h 597492"/>
                <a:gd name="connsiteX34" fmla="*/ 94542 w 938189"/>
                <a:gd name="connsiteY34" fmla="*/ 277393 h 597492"/>
                <a:gd name="connsiteX35" fmla="*/ 35960 w 938189"/>
                <a:gd name="connsiteY35" fmla="*/ 345368 h 597492"/>
                <a:gd name="connsiteX36" fmla="*/ 25989 w 938189"/>
                <a:gd name="connsiteY36" fmla="*/ 393568 h 597492"/>
                <a:gd name="connsiteX37" fmla="*/ 33467 w 938189"/>
                <a:gd name="connsiteY37" fmla="*/ 417050 h 597492"/>
                <a:gd name="connsiteX38" fmla="*/ 80831 w 938189"/>
                <a:gd name="connsiteY38" fmla="*/ 447948 h 597492"/>
                <a:gd name="connsiteX39" fmla="*/ 80831 w 938189"/>
                <a:gd name="connsiteY39" fmla="*/ 366378 h 597492"/>
                <a:gd name="connsiteX40" fmla="*/ 93295 w 938189"/>
                <a:gd name="connsiteY40" fmla="*/ 355255 h 597492"/>
                <a:gd name="connsiteX41" fmla="*/ 105760 w 938189"/>
                <a:gd name="connsiteY41" fmla="*/ 366378 h 597492"/>
                <a:gd name="connsiteX42" fmla="*/ 105760 w 938189"/>
                <a:gd name="connsiteY42" fmla="*/ 459071 h 597492"/>
                <a:gd name="connsiteX43" fmla="*/ 196748 w 938189"/>
                <a:gd name="connsiteY43" fmla="*/ 475138 h 597492"/>
                <a:gd name="connsiteX44" fmla="*/ 217937 w 938189"/>
                <a:gd name="connsiteY44" fmla="*/ 473902 h 597492"/>
                <a:gd name="connsiteX45" fmla="*/ 219184 w 938189"/>
                <a:gd name="connsiteY45" fmla="*/ 455363 h 597492"/>
                <a:gd name="connsiteX46" fmla="*/ 234141 w 938189"/>
                <a:gd name="connsiteY46" fmla="*/ 391096 h 597492"/>
                <a:gd name="connsiteX47" fmla="*/ 326376 w 938189"/>
                <a:gd name="connsiteY47" fmla="*/ 281101 h 597492"/>
                <a:gd name="connsiteX48" fmla="*/ 298954 w 938189"/>
                <a:gd name="connsiteY48" fmla="*/ 277393 h 597492"/>
                <a:gd name="connsiteX49" fmla="*/ 94542 w 938189"/>
                <a:gd name="connsiteY49" fmla="*/ 252675 h 597492"/>
                <a:gd name="connsiteX50" fmla="*/ 298954 w 938189"/>
                <a:gd name="connsiteY50" fmla="*/ 252675 h 597492"/>
                <a:gd name="connsiteX51" fmla="*/ 358782 w 938189"/>
                <a:gd name="connsiteY51" fmla="*/ 281101 h 597492"/>
                <a:gd name="connsiteX52" fmla="*/ 578152 w 938189"/>
                <a:gd name="connsiteY52" fmla="*/ 281101 h 597492"/>
                <a:gd name="connsiteX53" fmla="*/ 639227 w 938189"/>
                <a:gd name="connsiteY53" fmla="*/ 252675 h 597492"/>
                <a:gd name="connsiteX54" fmla="*/ 843639 w 938189"/>
                <a:gd name="connsiteY54" fmla="*/ 252675 h 597492"/>
                <a:gd name="connsiteX55" fmla="*/ 925903 w 938189"/>
                <a:gd name="connsiteY55" fmla="*/ 339188 h 597492"/>
                <a:gd name="connsiteX56" fmla="*/ 937121 w 938189"/>
                <a:gd name="connsiteY56" fmla="*/ 387389 h 597492"/>
                <a:gd name="connsiteX57" fmla="*/ 920917 w 938189"/>
                <a:gd name="connsiteY57" fmla="*/ 435589 h 597492"/>
                <a:gd name="connsiteX58" fmla="*/ 741433 w 938189"/>
                <a:gd name="connsiteY58" fmla="*/ 499856 h 597492"/>
                <a:gd name="connsiteX59" fmla="*/ 716504 w 938189"/>
                <a:gd name="connsiteY59" fmla="*/ 498620 h 597492"/>
                <a:gd name="connsiteX60" fmla="*/ 702794 w 938189"/>
                <a:gd name="connsiteY60" fmla="*/ 513451 h 597492"/>
                <a:gd name="connsiteX61" fmla="*/ 470960 w 938189"/>
                <a:gd name="connsiteY61" fmla="*/ 597492 h 597492"/>
                <a:gd name="connsiteX62" fmla="*/ 240373 w 938189"/>
                <a:gd name="connsiteY62" fmla="*/ 513451 h 597492"/>
                <a:gd name="connsiteX63" fmla="*/ 226662 w 938189"/>
                <a:gd name="connsiteY63" fmla="*/ 498620 h 597492"/>
                <a:gd name="connsiteX64" fmla="*/ 196748 w 938189"/>
                <a:gd name="connsiteY64" fmla="*/ 499856 h 597492"/>
                <a:gd name="connsiteX65" fmla="*/ 18510 w 938189"/>
                <a:gd name="connsiteY65" fmla="*/ 435589 h 597492"/>
                <a:gd name="connsiteX66" fmla="*/ 1060 w 938189"/>
                <a:gd name="connsiteY66" fmla="*/ 387389 h 597492"/>
                <a:gd name="connsiteX67" fmla="*/ 12278 w 938189"/>
                <a:gd name="connsiteY67" fmla="*/ 339188 h 597492"/>
                <a:gd name="connsiteX68" fmla="*/ 94542 w 938189"/>
                <a:gd name="connsiteY68" fmla="*/ 252675 h 597492"/>
                <a:gd name="connsiteX69" fmla="*/ 737639 w 938189"/>
                <a:gd name="connsiteY69" fmla="*/ 63022 h 597492"/>
                <a:gd name="connsiteX70" fmla="*/ 668833 w 938189"/>
                <a:gd name="connsiteY70" fmla="*/ 131829 h 597492"/>
                <a:gd name="connsiteX71" fmla="*/ 737639 w 938189"/>
                <a:gd name="connsiteY71" fmla="*/ 200635 h 597492"/>
                <a:gd name="connsiteX72" fmla="*/ 806446 w 938189"/>
                <a:gd name="connsiteY72" fmla="*/ 131829 h 597492"/>
                <a:gd name="connsiteX73" fmla="*/ 737639 w 938189"/>
                <a:gd name="connsiteY73" fmla="*/ 63022 h 597492"/>
                <a:gd name="connsiteX74" fmla="*/ 197185 w 938189"/>
                <a:gd name="connsiteY74" fmla="*/ 63022 h 597492"/>
                <a:gd name="connsiteX75" fmla="*/ 126817 w 938189"/>
                <a:gd name="connsiteY75" fmla="*/ 131829 h 597492"/>
                <a:gd name="connsiteX76" fmla="*/ 197185 w 938189"/>
                <a:gd name="connsiteY76" fmla="*/ 200635 h 597492"/>
                <a:gd name="connsiteX77" fmla="*/ 267552 w 938189"/>
                <a:gd name="connsiteY77" fmla="*/ 131829 h 597492"/>
                <a:gd name="connsiteX78" fmla="*/ 197185 w 938189"/>
                <a:gd name="connsiteY78" fmla="*/ 63022 h 597492"/>
                <a:gd name="connsiteX79" fmla="*/ 737639 w 938189"/>
                <a:gd name="connsiteY79" fmla="*/ 38449 h 597492"/>
                <a:gd name="connsiteX80" fmla="*/ 831020 w 938189"/>
                <a:gd name="connsiteY80" fmla="*/ 131829 h 597492"/>
                <a:gd name="connsiteX81" fmla="*/ 737639 w 938189"/>
                <a:gd name="connsiteY81" fmla="*/ 223980 h 597492"/>
                <a:gd name="connsiteX82" fmla="*/ 645488 w 938189"/>
                <a:gd name="connsiteY82" fmla="*/ 131829 h 597492"/>
                <a:gd name="connsiteX83" fmla="*/ 737639 w 938189"/>
                <a:gd name="connsiteY83" fmla="*/ 38449 h 597492"/>
                <a:gd name="connsiteX84" fmla="*/ 197185 w 938189"/>
                <a:gd name="connsiteY84" fmla="*/ 38449 h 597492"/>
                <a:gd name="connsiteX85" fmla="*/ 292684 w 938189"/>
                <a:gd name="connsiteY85" fmla="*/ 131829 h 597492"/>
                <a:gd name="connsiteX86" fmla="*/ 197185 w 938189"/>
                <a:gd name="connsiteY86" fmla="*/ 223980 h 597492"/>
                <a:gd name="connsiteX87" fmla="*/ 101686 w 938189"/>
                <a:gd name="connsiteY87" fmla="*/ 131829 h 597492"/>
                <a:gd name="connsiteX88" fmla="*/ 197185 w 938189"/>
                <a:gd name="connsiteY88" fmla="*/ 38449 h 597492"/>
                <a:gd name="connsiteX89" fmla="*/ 469087 w 938189"/>
                <a:gd name="connsiteY89" fmla="*/ 25045 h 597492"/>
                <a:gd name="connsiteX90" fmla="*/ 373915 w 938189"/>
                <a:gd name="connsiteY90" fmla="*/ 120218 h 597492"/>
                <a:gd name="connsiteX91" fmla="*/ 469087 w 938189"/>
                <a:gd name="connsiteY91" fmla="*/ 215391 h 597492"/>
                <a:gd name="connsiteX92" fmla="*/ 564260 w 938189"/>
                <a:gd name="connsiteY92" fmla="*/ 120218 h 597492"/>
                <a:gd name="connsiteX93" fmla="*/ 469087 w 938189"/>
                <a:gd name="connsiteY93" fmla="*/ 25045 h 597492"/>
                <a:gd name="connsiteX94" fmla="*/ 469087 w 938189"/>
                <a:gd name="connsiteY94" fmla="*/ 0 h 597492"/>
                <a:gd name="connsiteX95" fmla="*/ 589306 w 938189"/>
                <a:gd name="connsiteY95" fmla="*/ 120218 h 597492"/>
                <a:gd name="connsiteX96" fmla="*/ 469087 w 938189"/>
                <a:gd name="connsiteY96" fmla="*/ 240436 h 597492"/>
                <a:gd name="connsiteX97" fmla="*/ 348869 w 938189"/>
                <a:gd name="connsiteY97" fmla="*/ 120218 h 597492"/>
                <a:gd name="connsiteX98" fmla="*/ 469087 w 938189"/>
                <a:gd name="connsiteY98" fmla="*/ 0 h 59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938189" h="597492">
                  <a:moveTo>
                    <a:pt x="337593" y="305819"/>
                  </a:moveTo>
                  <a:cubicBezTo>
                    <a:pt x="295215" y="305819"/>
                    <a:pt x="282751" y="309527"/>
                    <a:pt x="257823" y="397276"/>
                  </a:cubicBezTo>
                  <a:lnTo>
                    <a:pt x="242866" y="461543"/>
                  </a:lnTo>
                  <a:cubicBezTo>
                    <a:pt x="240373" y="473902"/>
                    <a:pt x="245358" y="486261"/>
                    <a:pt x="255330" y="496148"/>
                  </a:cubicBezTo>
                  <a:cubicBezTo>
                    <a:pt x="276519" y="513451"/>
                    <a:pt x="300201" y="527046"/>
                    <a:pt x="323883" y="539405"/>
                  </a:cubicBezTo>
                  <a:lnTo>
                    <a:pt x="323883" y="426938"/>
                  </a:lnTo>
                  <a:cubicBezTo>
                    <a:pt x="323883" y="419522"/>
                    <a:pt x="330115" y="414579"/>
                    <a:pt x="336347" y="414579"/>
                  </a:cubicBezTo>
                  <a:cubicBezTo>
                    <a:pt x="342579" y="414579"/>
                    <a:pt x="348811" y="419522"/>
                    <a:pt x="348811" y="426938"/>
                  </a:cubicBezTo>
                  <a:lnTo>
                    <a:pt x="348811" y="549292"/>
                  </a:lnTo>
                  <a:cubicBezTo>
                    <a:pt x="387450" y="564123"/>
                    <a:pt x="429828" y="572774"/>
                    <a:pt x="470960" y="572774"/>
                  </a:cubicBezTo>
                  <a:cubicBezTo>
                    <a:pt x="513338" y="572774"/>
                    <a:pt x="555717" y="564123"/>
                    <a:pt x="594355" y="549292"/>
                  </a:cubicBezTo>
                  <a:lnTo>
                    <a:pt x="594355" y="426938"/>
                  </a:lnTo>
                  <a:cubicBezTo>
                    <a:pt x="594355" y="419522"/>
                    <a:pt x="599341" y="414579"/>
                    <a:pt x="606820" y="414579"/>
                  </a:cubicBezTo>
                  <a:cubicBezTo>
                    <a:pt x="613052" y="414579"/>
                    <a:pt x="618037" y="419522"/>
                    <a:pt x="618037" y="426938"/>
                  </a:cubicBezTo>
                  <a:lnTo>
                    <a:pt x="618037" y="539405"/>
                  </a:lnTo>
                  <a:cubicBezTo>
                    <a:pt x="642966" y="527046"/>
                    <a:pt x="665401" y="513451"/>
                    <a:pt x="686590" y="496148"/>
                  </a:cubicBezTo>
                  <a:cubicBezTo>
                    <a:pt x="697808" y="486261"/>
                    <a:pt x="702794" y="473902"/>
                    <a:pt x="699055" y="461543"/>
                  </a:cubicBezTo>
                  <a:lnTo>
                    <a:pt x="685344" y="397276"/>
                  </a:lnTo>
                  <a:cubicBezTo>
                    <a:pt x="659169" y="309527"/>
                    <a:pt x="647951" y="305819"/>
                    <a:pt x="605573" y="305819"/>
                  </a:cubicBezTo>
                  <a:close/>
                  <a:moveTo>
                    <a:pt x="639227" y="277393"/>
                  </a:moveTo>
                  <a:cubicBezTo>
                    <a:pt x="626762" y="277393"/>
                    <a:pt x="618037" y="277393"/>
                    <a:pt x="611805" y="281101"/>
                  </a:cubicBezTo>
                  <a:cubicBezTo>
                    <a:pt x="665401" y="283573"/>
                    <a:pt x="682851" y="303347"/>
                    <a:pt x="707780" y="391096"/>
                  </a:cubicBezTo>
                  <a:lnTo>
                    <a:pt x="722737" y="455363"/>
                  </a:lnTo>
                  <a:cubicBezTo>
                    <a:pt x="723983" y="461543"/>
                    <a:pt x="723983" y="468958"/>
                    <a:pt x="723983" y="475138"/>
                  </a:cubicBezTo>
                  <a:cubicBezTo>
                    <a:pt x="730215" y="475138"/>
                    <a:pt x="735201" y="475138"/>
                    <a:pt x="741433" y="475138"/>
                  </a:cubicBezTo>
                  <a:cubicBezTo>
                    <a:pt x="772593" y="475138"/>
                    <a:pt x="803754" y="468958"/>
                    <a:pt x="832421" y="459071"/>
                  </a:cubicBezTo>
                  <a:lnTo>
                    <a:pt x="832421" y="366378"/>
                  </a:lnTo>
                  <a:cubicBezTo>
                    <a:pt x="832421" y="360199"/>
                    <a:pt x="837407" y="355255"/>
                    <a:pt x="844886" y="355255"/>
                  </a:cubicBezTo>
                  <a:cubicBezTo>
                    <a:pt x="851118" y="355255"/>
                    <a:pt x="857350" y="360199"/>
                    <a:pt x="857350" y="366378"/>
                  </a:cubicBezTo>
                  <a:lnTo>
                    <a:pt x="857350" y="447948"/>
                  </a:lnTo>
                  <a:cubicBezTo>
                    <a:pt x="873553" y="440533"/>
                    <a:pt x="889757" y="429409"/>
                    <a:pt x="904714" y="417050"/>
                  </a:cubicBezTo>
                  <a:cubicBezTo>
                    <a:pt x="912192" y="412107"/>
                    <a:pt x="914685" y="402220"/>
                    <a:pt x="912192" y="393568"/>
                  </a:cubicBezTo>
                  <a:lnTo>
                    <a:pt x="902221" y="345368"/>
                  </a:lnTo>
                  <a:cubicBezTo>
                    <a:pt x="882278" y="277393"/>
                    <a:pt x="873553" y="277393"/>
                    <a:pt x="843639" y="277393"/>
                  </a:cubicBezTo>
                  <a:close/>
                  <a:moveTo>
                    <a:pt x="94542" y="277393"/>
                  </a:moveTo>
                  <a:cubicBezTo>
                    <a:pt x="64628" y="277393"/>
                    <a:pt x="55903" y="277393"/>
                    <a:pt x="35960" y="345368"/>
                  </a:cubicBezTo>
                  <a:lnTo>
                    <a:pt x="25989" y="393568"/>
                  </a:lnTo>
                  <a:cubicBezTo>
                    <a:pt x="23496" y="402220"/>
                    <a:pt x="25989" y="412107"/>
                    <a:pt x="33467" y="417050"/>
                  </a:cubicBezTo>
                  <a:cubicBezTo>
                    <a:pt x="48424" y="429409"/>
                    <a:pt x="64628" y="440533"/>
                    <a:pt x="80831" y="447948"/>
                  </a:cubicBezTo>
                  <a:lnTo>
                    <a:pt x="80831" y="366378"/>
                  </a:lnTo>
                  <a:cubicBezTo>
                    <a:pt x="80831" y="360199"/>
                    <a:pt x="87063" y="355255"/>
                    <a:pt x="93295" y="355255"/>
                  </a:cubicBezTo>
                  <a:cubicBezTo>
                    <a:pt x="99527" y="355255"/>
                    <a:pt x="105760" y="360199"/>
                    <a:pt x="105760" y="366378"/>
                  </a:cubicBezTo>
                  <a:lnTo>
                    <a:pt x="105760" y="459071"/>
                  </a:lnTo>
                  <a:cubicBezTo>
                    <a:pt x="134427" y="468958"/>
                    <a:pt x="165588" y="475138"/>
                    <a:pt x="196748" y="475138"/>
                  </a:cubicBezTo>
                  <a:cubicBezTo>
                    <a:pt x="204227" y="475138"/>
                    <a:pt x="211705" y="475138"/>
                    <a:pt x="217937" y="473902"/>
                  </a:cubicBezTo>
                  <a:cubicBezTo>
                    <a:pt x="217937" y="467722"/>
                    <a:pt x="217937" y="461543"/>
                    <a:pt x="219184" y="455363"/>
                  </a:cubicBezTo>
                  <a:lnTo>
                    <a:pt x="234141" y="391096"/>
                  </a:lnTo>
                  <a:cubicBezTo>
                    <a:pt x="259069" y="305819"/>
                    <a:pt x="275272" y="284809"/>
                    <a:pt x="326376" y="281101"/>
                  </a:cubicBezTo>
                  <a:cubicBezTo>
                    <a:pt x="320143" y="277393"/>
                    <a:pt x="312665" y="277393"/>
                    <a:pt x="298954" y="277393"/>
                  </a:cubicBezTo>
                  <a:close/>
                  <a:moveTo>
                    <a:pt x="94542" y="252675"/>
                  </a:moveTo>
                  <a:lnTo>
                    <a:pt x="298954" y="252675"/>
                  </a:lnTo>
                  <a:cubicBezTo>
                    <a:pt x="326376" y="252675"/>
                    <a:pt x="345072" y="257619"/>
                    <a:pt x="358782" y="281101"/>
                  </a:cubicBezTo>
                  <a:lnTo>
                    <a:pt x="578152" y="281101"/>
                  </a:lnTo>
                  <a:cubicBezTo>
                    <a:pt x="593109" y="257619"/>
                    <a:pt x="611805" y="252675"/>
                    <a:pt x="639227" y="252675"/>
                  </a:cubicBezTo>
                  <a:lnTo>
                    <a:pt x="843639" y="252675"/>
                  </a:lnTo>
                  <a:cubicBezTo>
                    <a:pt x="893496" y="252675"/>
                    <a:pt x="905960" y="272450"/>
                    <a:pt x="925903" y="339188"/>
                  </a:cubicBezTo>
                  <a:lnTo>
                    <a:pt x="937121" y="387389"/>
                  </a:lnTo>
                  <a:cubicBezTo>
                    <a:pt x="940860" y="405927"/>
                    <a:pt x="934628" y="424466"/>
                    <a:pt x="920917" y="435589"/>
                  </a:cubicBezTo>
                  <a:cubicBezTo>
                    <a:pt x="869814" y="477610"/>
                    <a:pt x="806247" y="499856"/>
                    <a:pt x="741433" y="499856"/>
                  </a:cubicBezTo>
                  <a:cubicBezTo>
                    <a:pt x="732708" y="499856"/>
                    <a:pt x="723983" y="498620"/>
                    <a:pt x="716504" y="498620"/>
                  </a:cubicBezTo>
                  <a:cubicBezTo>
                    <a:pt x="712765" y="504800"/>
                    <a:pt x="707780" y="509743"/>
                    <a:pt x="702794" y="513451"/>
                  </a:cubicBezTo>
                  <a:cubicBezTo>
                    <a:pt x="637980" y="567831"/>
                    <a:pt x="555717" y="597492"/>
                    <a:pt x="470960" y="597492"/>
                  </a:cubicBezTo>
                  <a:cubicBezTo>
                    <a:pt x="386204" y="597492"/>
                    <a:pt x="305186" y="567831"/>
                    <a:pt x="240373" y="513451"/>
                  </a:cubicBezTo>
                  <a:cubicBezTo>
                    <a:pt x="234141" y="509743"/>
                    <a:pt x="229155" y="504800"/>
                    <a:pt x="226662" y="498620"/>
                  </a:cubicBezTo>
                  <a:cubicBezTo>
                    <a:pt x="216691" y="498620"/>
                    <a:pt x="206719" y="499856"/>
                    <a:pt x="196748" y="499856"/>
                  </a:cubicBezTo>
                  <a:cubicBezTo>
                    <a:pt x="131934" y="499856"/>
                    <a:pt x="68367" y="477610"/>
                    <a:pt x="18510" y="435589"/>
                  </a:cubicBezTo>
                  <a:cubicBezTo>
                    <a:pt x="3553" y="424466"/>
                    <a:pt x="-2679" y="405927"/>
                    <a:pt x="1060" y="387389"/>
                  </a:cubicBezTo>
                  <a:lnTo>
                    <a:pt x="12278" y="339188"/>
                  </a:lnTo>
                  <a:cubicBezTo>
                    <a:pt x="32221" y="272450"/>
                    <a:pt x="44685" y="252675"/>
                    <a:pt x="94542" y="252675"/>
                  </a:cubicBezTo>
                  <a:close/>
                  <a:moveTo>
                    <a:pt x="737639" y="63022"/>
                  </a:moveTo>
                  <a:cubicBezTo>
                    <a:pt x="700779" y="63022"/>
                    <a:pt x="668833" y="93740"/>
                    <a:pt x="668833" y="131829"/>
                  </a:cubicBezTo>
                  <a:cubicBezTo>
                    <a:pt x="668833" y="169918"/>
                    <a:pt x="700779" y="200635"/>
                    <a:pt x="737639" y="200635"/>
                  </a:cubicBezTo>
                  <a:cubicBezTo>
                    <a:pt x="775729" y="200635"/>
                    <a:pt x="806446" y="169918"/>
                    <a:pt x="806446" y="131829"/>
                  </a:cubicBezTo>
                  <a:cubicBezTo>
                    <a:pt x="806446" y="93740"/>
                    <a:pt x="775729" y="63022"/>
                    <a:pt x="737639" y="63022"/>
                  </a:cubicBezTo>
                  <a:close/>
                  <a:moveTo>
                    <a:pt x="197185" y="63022"/>
                  </a:moveTo>
                  <a:cubicBezTo>
                    <a:pt x="158231" y="63022"/>
                    <a:pt x="126817" y="93740"/>
                    <a:pt x="126817" y="131829"/>
                  </a:cubicBezTo>
                  <a:cubicBezTo>
                    <a:pt x="126817" y="169918"/>
                    <a:pt x="158231" y="200635"/>
                    <a:pt x="197185" y="200635"/>
                  </a:cubicBezTo>
                  <a:cubicBezTo>
                    <a:pt x="236138" y="200635"/>
                    <a:pt x="267552" y="169918"/>
                    <a:pt x="267552" y="131829"/>
                  </a:cubicBezTo>
                  <a:cubicBezTo>
                    <a:pt x="267552" y="93740"/>
                    <a:pt x="236138" y="63022"/>
                    <a:pt x="197185" y="63022"/>
                  </a:cubicBezTo>
                  <a:close/>
                  <a:moveTo>
                    <a:pt x="737639" y="38449"/>
                  </a:moveTo>
                  <a:cubicBezTo>
                    <a:pt x="789244" y="38449"/>
                    <a:pt x="831020" y="80224"/>
                    <a:pt x="831020" y="131829"/>
                  </a:cubicBezTo>
                  <a:cubicBezTo>
                    <a:pt x="831020" y="183433"/>
                    <a:pt x="789244" y="223980"/>
                    <a:pt x="737639" y="223980"/>
                  </a:cubicBezTo>
                  <a:cubicBezTo>
                    <a:pt x="686035" y="223980"/>
                    <a:pt x="645488" y="183433"/>
                    <a:pt x="645488" y="131829"/>
                  </a:cubicBezTo>
                  <a:cubicBezTo>
                    <a:pt x="645488" y="80224"/>
                    <a:pt x="686035" y="38449"/>
                    <a:pt x="737639" y="38449"/>
                  </a:cubicBezTo>
                  <a:close/>
                  <a:moveTo>
                    <a:pt x="197185" y="38449"/>
                  </a:moveTo>
                  <a:cubicBezTo>
                    <a:pt x="249960" y="38449"/>
                    <a:pt x="292684" y="80224"/>
                    <a:pt x="292684" y="131829"/>
                  </a:cubicBezTo>
                  <a:cubicBezTo>
                    <a:pt x="292684" y="183433"/>
                    <a:pt x="249960" y="223980"/>
                    <a:pt x="197185" y="223980"/>
                  </a:cubicBezTo>
                  <a:cubicBezTo>
                    <a:pt x="144409" y="223980"/>
                    <a:pt x="101686" y="183433"/>
                    <a:pt x="101686" y="131829"/>
                  </a:cubicBezTo>
                  <a:cubicBezTo>
                    <a:pt x="101686" y="80224"/>
                    <a:pt x="144409" y="38449"/>
                    <a:pt x="197185" y="38449"/>
                  </a:cubicBezTo>
                  <a:close/>
                  <a:moveTo>
                    <a:pt x="469087" y="25045"/>
                  </a:moveTo>
                  <a:cubicBezTo>
                    <a:pt x="416492" y="25045"/>
                    <a:pt x="373915" y="67623"/>
                    <a:pt x="373915" y="120218"/>
                  </a:cubicBezTo>
                  <a:cubicBezTo>
                    <a:pt x="373915" y="172814"/>
                    <a:pt x="416492" y="215391"/>
                    <a:pt x="469087" y="215391"/>
                  </a:cubicBezTo>
                  <a:cubicBezTo>
                    <a:pt x="521683" y="215391"/>
                    <a:pt x="564260" y="172814"/>
                    <a:pt x="564260" y="120218"/>
                  </a:cubicBezTo>
                  <a:cubicBezTo>
                    <a:pt x="564260" y="67623"/>
                    <a:pt x="521683" y="25045"/>
                    <a:pt x="469087" y="25045"/>
                  </a:cubicBezTo>
                  <a:close/>
                  <a:moveTo>
                    <a:pt x="469087" y="0"/>
                  </a:moveTo>
                  <a:cubicBezTo>
                    <a:pt x="535458" y="0"/>
                    <a:pt x="589306" y="53848"/>
                    <a:pt x="589306" y="120218"/>
                  </a:cubicBezTo>
                  <a:cubicBezTo>
                    <a:pt x="589306" y="186589"/>
                    <a:pt x="535458" y="240436"/>
                    <a:pt x="469087" y="240436"/>
                  </a:cubicBezTo>
                  <a:cubicBezTo>
                    <a:pt x="403969" y="240436"/>
                    <a:pt x="348869" y="186589"/>
                    <a:pt x="348869" y="120218"/>
                  </a:cubicBezTo>
                  <a:cubicBezTo>
                    <a:pt x="348869" y="53848"/>
                    <a:pt x="403969" y="0"/>
                    <a:pt x="469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 dirty="0">
                <a:solidFill>
                  <a:schemeClr val="bg1"/>
                </a:solidFill>
                <a:latin typeface="Poppins" pitchFamily="2" charset="77"/>
              </a:endParaRPr>
            </a:p>
          </p:txBody>
        </p:sp>
      </p:grpSp>
      <p:sp>
        <p:nvSpPr>
          <p:cNvPr id="7" name="TITLE 01">
            <a:extLst>
              <a:ext uri="{FF2B5EF4-FFF2-40B4-BE49-F238E27FC236}">
                <a16:creationId xmlns:a16="http://schemas.microsoft.com/office/drawing/2014/main" id="{8D1CC55A-9B4D-0943-9058-086597A46962}"/>
              </a:ext>
            </a:extLst>
          </p:cNvPr>
          <p:cNvSpPr txBox="1"/>
          <p:nvPr/>
        </p:nvSpPr>
        <p:spPr>
          <a:xfrm>
            <a:off x="1125761" y="1308353"/>
            <a:ext cx="179915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Problema</a:t>
            </a:r>
            <a:endParaRPr lang="en-US" sz="1700" b="1" spc="-15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BODY 01">
            <a:extLst>
              <a:ext uri="{FF2B5EF4-FFF2-40B4-BE49-F238E27FC236}">
                <a16:creationId xmlns:a16="http://schemas.microsoft.com/office/drawing/2014/main" id="{A8C61196-798A-6E42-A043-2787A79F23F7}"/>
              </a:ext>
            </a:extLst>
          </p:cNvPr>
          <p:cNvSpPr txBox="1"/>
          <p:nvPr/>
        </p:nvSpPr>
        <p:spPr>
          <a:xfrm>
            <a:off x="451755" y="1730651"/>
            <a:ext cx="6021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500" dirty="0"/>
              <a:t>La industria manufacturera local ha perdido competitividad global, la mayor parte de los componentes se importan.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500" dirty="0"/>
              <a:t>Alta dependencia del contexto internacional: guerras comerciales, conflictos bélicos, pandemia, dumping países proveedores.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500" dirty="0"/>
              <a:t>Falta de incentivos para que la industria manufacturera realice </a:t>
            </a:r>
            <a:r>
              <a:rPr lang="es-MX" sz="1500" dirty="0" err="1"/>
              <a:t>upgrade</a:t>
            </a:r>
            <a:r>
              <a:rPr lang="es-MX" sz="1500" dirty="0"/>
              <a:t> tecnológico.</a:t>
            </a:r>
          </a:p>
        </p:txBody>
      </p:sp>
      <p:sp>
        <p:nvSpPr>
          <p:cNvPr id="9" name="TITLE 02">
            <a:extLst>
              <a:ext uri="{FF2B5EF4-FFF2-40B4-BE49-F238E27FC236}">
                <a16:creationId xmlns:a16="http://schemas.microsoft.com/office/drawing/2014/main" id="{65196556-C3ED-294A-8E64-B496FEC9C0A0}"/>
              </a:ext>
            </a:extLst>
          </p:cNvPr>
          <p:cNvSpPr txBox="1"/>
          <p:nvPr/>
        </p:nvSpPr>
        <p:spPr>
          <a:xfrm>
            <a:off x="1246882" y="5084264"/>
            <a:ext cx="4693925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Acelerar</a:t>
            </a:r>
            <a:r>
              <a:rPr lang="en-US" sz="1700" b="1" spc="-1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700" b="1" spc="-15" dirty="0" err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transisión</a:t>
            </a:r>
            <a:r>
              <a:rPr lang="en-US" sz="1700" b="1" spc="-1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700" b="1" spc="-15" dirty="0" err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tecnológica</a:t>
            </a:r>
            <a:endParaRPr lang="en-US" sz="1700" b="1" spc="-15" dirty="0">
              <a:solidFill>
                <a:schemeClr val="accent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BODY 02">
            <a:extLst>
              <a:ext uri="{FF2B5EF4-FFF2-40B4-BE49-F238E27FC236}">
                <a16:creationId xmlns:a16="http://schemas.microsoft.com/office/drawing/2014/main" id="{DF341810-AB17-2141-807B-A843CBEA841C}"/>
              </a:ext>
            </a:extLst>
          </p:cNvPr>
          <p:cNvSpPr txBox="1"/>
          <p:nvPr/>
        </p:nvSpPr>
        <p:spPr>
          <a:xfrm>
            <a:off x="621208" y="5565102"/>
            <a:ext cx="5983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500" dirty="0"/>
              <a:t>Resulta crucial apoyar la </a:t>
            </a:r>
            <a:r>
              <a:rPr lang="es-CL" sz="1500" b="1" dirty="0"/>
              <a:t>adopción de tecnologías innovadoras en empresas manufactureras nacionales</a:t>
            </a:r>
            <a:r>
              <a:rPr lang="es-CL" sz="1500" dirty="0"/>
              <a:t>, integrándolas en cadenas de valor de sectores especializados. </a:t>
            </a:r>
          </a:p>
          <a:p>
            <a:pPr algn="just"/>
            <a:endParaRPr lang="es-CL" sz="1500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6516D4E-017B-F8B8-B17D-AD5B31159BB4}"/>
              </a:ext>
            </a:extLst>
          </p:cNvPr>
          <p:cNvSpPr txBox="1">
            <a:spLocks noChangeArrowheads="1"/>
          </p:cNvSpPr>
          <p:nvPr/>
        </p:nvSpPr>
        <p:spPr>
          <a:xfrm>
            <a:off x="962148" y="315361"/>
            <a:ext cx="5302116" cy="89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221E7C"/>
                </a:solidFill>
                <a:cs typeface="Poppins" panose="00000500000000000000" pitchFamily="2" charset="0"/>
              </a:rPr>
              <a:t>ANTECEDENTES Y ASPECTOS CLAVE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A878D84-9ABC-451B-0C9F-EDE643DD0242}"/>
              </a:ext>
            </a:extLst>
          </p:cNvPr>
          <p:cNvCxnSpPr>
            <a:cxnSpLocks/>
          </p:cNvCxnSpPr>
          <p:nvPr/>
        </p:nvCxnSpPr>
        <p:spPr>
          <a:xfrm>
            <a:off x="1032082" y="811839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Forma, Círculo&#10;&#10;Descripción generada automáticamente">
            <a:extLst>
              <a:ext uri="{FF2B5EF4-FFF2-40B4-BE49-F238E27FC236}">
                <a16:creationId xmlns:a16="http://schemas.microsoft.com/office/drawing/2014/main" id="{F2CDF848-3ACC-C329-2CF4-6096D9D2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2" y="72829"/>
            <a:ext cx="485192" cy="97038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F83E6C-FB48-1B5D-8874-94C6A9C182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091" y="-39507"/>
            <a:ext cx="5519248" cy="6937014"/>
          </a:xfrm>
          <a:prstGeom prst="rect">
            <a:avLst/>
          </a:prstGeom>
        </p:spPr>
      </p:pic>
      <p:pic>
        <p:nvPicPr>
          <p:cNvPr id="17" name="Imagen 1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C808B21-E484-DA97-F7A0-4C2101C423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7" b="89317" l="4152" r="95909">
                        <a14:foregroundMark x1="16847" y1="12084" x2="7100" y2="19440"/>
                        <a14:foregroundMark x1="7100" y1="19440" x2="4813" y2="29422"/>
                        <a14:foregroundMark x1="4813" y1="29422" x2="5415" y2="45534"/>
                        <a14:foregroundMark x1="5415" y1="45534" x2="8363" y2="57793"/>
                        <a14:foregroundMark x1="8363" y1="57793" x2="15644" y2="58494"/>
                        <a14:foregroundMark x1="15644" y1="58494" x2="16306" y2="58144"/>
                        <a14:foregroundMark x1="4152" y1="88441" x2="33755" y2="88091"/>
                        <a14:foregroundMark x1="33755" y1="88091" x2="38026" y2="88091"/>
                        <a14:foregroundMark x1="30445" y1="9107" x2="33394" y2="9282"/>
                        <a14:foregroundMark x1="47834" y1="11384" x2="47413" y2="32399"/>
                        <a14:foregroundMark x1="67088" y1="17163" x2="67148" y2="40455"/>
                        <a14:foregroundMark x1="80987" y1="27320" x2="80927" y2="38879"/>
                        <a14:foregroundMark x1="95909" y1="28546" x2="95548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636" y="447912"/>
            <a:ext cx="1059276" cy="363927"/>
          </a:xfrm>
          <a:prstGeom prst="rect">
            <a:avLst/>
          </a:prstGeom>
        </p:spPr>
      </p:pic>
      <p:sp>
        <p:nvSpPr>
          <p:cNvPr id="6" name="TITLE 01">
            <a:extLst>
              <a:ext uri="{FF2B5EF4-FFF2-40B4-BE49-F238E27FC236}">
                <a16:creationId xmlns:a16="http://schemas.microsoft.com/office/drawing/2014/main" id="{7C08FEB0-FB78-805B-4C40-E40B8B295F23}"/>
              </a:ext>
            </a:extLst>
          </p:cNvPr>
          <p:cNvSpPr txBox="1"/>
          <p:nvPr/>
        </p:nvSpPr>
        <p:spPr>
          <a:xfrm>
            <a:off x="1146424" y="3745089"/>
            <a:ext cx="1799156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700" b="1" spc="-15" dirty="0" err="1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Oportunidad</a:t>
            </a:r>
            <a:endParaRPr lang="en-US" sz="1700" b="1" spc="-15" dirty="0">
              <a:solidFill>
                <a:srgbClr val="00B05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BODY 01">
            <a:extLst>
              <a:ext uri="{FF2B5EF4-FFF2-40B4-BE49-F238E27FC236}">
                <a16:creationId xmlns:a16="http://schemas.microsoft.com/office/drawing/2014/main" id="{04C2FF7A-64D1-52EA-F6B2-010400920C1C}"/>
              </a:ext>
            </a:extLst>
          </p:cNvPr>
          <p:cNvSpPr txBox="1"/>
          <p:nvPr/>
        </p:nvSpPr>
        <p:spPr>
          <a:xfrm>
            <a:off x="566972" y="4136364"/>
            <a:ext cx="6021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1500" dirty="0"/>
              <a:t>Política de Construcción Naval: asegura una demanda masiva de piezas y partes que se proyecta en el tiempo.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949E619-0903-717E-0906-FF8BD52BF22C}"/>
              </a:ext>
            </a:extLst>
          </p:cNvPr>
          <p:cNvGrpSpPr/>
          <p:nvPr/>
        </p:nvGrpSpPr>
        <p:grpSpPr>
          <a:xfrm>
            <a:off x="621208" y="3703673"/>
            <a:ext cx="505751" cy="372160"/>
            <a:chOff x="621208" y="3703673"/>
            <a:chExt cx="505751" cy="372160"/>
          </a:xfrm>
        </p:grpSpPr>
        <p:sp>
          <p:nvSpPr>
            <p:cNvPr id="12" name="ARROW 02">
              <a:extLst>
                <a:ext uri="{FF2B5EF4-FFF2-40B4-BE49-F238E27FC236}">
                  <a16:creationId xmlns:a16="http://schemas.microsoft.com/office/drawing/2014/main" id="{931C308B-FA59-AFFF-27AB-DC29CEE4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08" y="3721253"/>
              <a:ext cx="505751" cy="354580"/>
            </a:xfrm>
            <a:custGeom>
              <a:avLst/>
              <a:gdLst>
                <a:gd name="T0" fmla="*/ 2126 w 2158"/>
                <a:gd name="T1" fmla="*/ 120 h 1164"/>
                <a:gd name="T2" fmla="*/ 2126 w 2158"/>
                <a:gd name="T3" fmla="*/ 120 h 1164"/>
                <a:gd name="T4" fmla="*/ 2056 w 2158"/>
                <a:gd name="T5" fmla="*/ 0 h 1164"/>
                <a:gd name="T6" fmla="*/ 374 w 2158"/>
                <a:gd name="T7" fmla="*/ 0 h 1164"/>
                <a:gd name="T8" fmla="*/ 374 w 2158"/>
                <a:gd name="T9" fmla="*/ 0 h 1164"/>
                <a:gd name="T10" fmla="*/ 304 w 2158"/>
                <a:gd name="T11" fmla="*/ 39 h 1164"/>
                <a:gd name="T12" fmla="*/ 14 w 2158"/>
                <a:gd name="T13" fmla="*/ 542 h 1164"/>
                <a:gd name="T14" fmla="*/ 14 w 2158"/>
                <a:gd name="T15" fmla="*/ 542 h 1164"/>
                <a:gd name="T16" fmla="*/ 14 w 2158"/>
                <a:gd name="T17" fmla="*/ 622 h 1164"/>
                <a:gd name="T18" fmla="*/ 304 w 2158"/>
                <a:gd name="T19" fmla="*/ 1124 h 1164"/>
                <a:gd name="T20" fmla="*/ 304 w 2158"/>
                <a:gd name="T21" fmla="*/ 1124 h 1164"/>
                <a:gd name="T22" fmla="*/ 374 w 2158"/>
                <a:gd name="T23" fmla="*/ 1163 h 1164"/>
                <a:gd name="T24" fmla="*/ 2056 w 2158"/>
                <a:gd name="T25" fmla="*/ 1163 h 1164"/>
                <a:gd name="T26" fmla="*/ 2056 w 2158"/>
                <a:gd name="T27" fmla="*/ 1163 h 1164"/>
                <a:gd name="T28" fmla="*/ 2126 w 2158"/>
                <a:gd name="T29" fmla="*/ 1043 h 1164"/>
                <a:gd name="T30" fmla="*/ 1882 w 2158"/>
                <a:gd name="T31" fmla="*/ 622 h 1164"/>
                <a:gd name="T32" fmla="*/ 1882 w 2158"/>
                <a:gd name="T33" fmla="*/ 622 h 1164"/>
                <a:gd name="T34" fmla="*/ 1882 w 2158"/>
                <a:gd name="T35" fmla="*/ 542 h 1164"/>
                <a:gd name="T36" fmla="*/ 2126 w 2158"/>
                <a:gd name="T37" fmla="*/ 12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8" h="1164">
                  <a:moveTo>
                    <a:pt x="2126" y="120"/>
                  </a:moveTo>
                  <a:lnTo>
                    <a:pt x="2126" y="120"/>
                  </a:lnTo>
                  <a:cubicBezTo>
                    <a:pt x="2157" y="66"/>
                    <a:pt x="2118" y="0"/>
                    <a:pt x="2056" y="0"/>
                  </a:cubicBezTo>
                  <a:lnTo>
                    <a:pt x="374" y="0"/>
                  </a:lnTo>
                  <a:lnTo>
                    <a:pt x="374" y="0"/>
                  </a:lnTo>
                  <a:cubicBezTo>
                    <a:pt x="345" y="0"/>
                    <a:pt x="318" y="15"/>
                    <a:pt x="304" y="39"/>
                  </a:cubicBezTo>
                  <a:lnTo>
                    <a:pt x="14" y="542"/>
                  </a:lnTo>
                  <a:lnTo>
                    <a:pt x="14" y="542"/>
                  </a:lnTo>
                  <a:cubicBezTo>
                    <a:pt x="0" y="566"/>
                    <a:pt x="0" y="597"/>
                    <a:pt x="14" y="622"/>
                  </a:cubicBezTo>
                  <a:lnTo>
                    <a:pt x="304" y="1124"/>
                  </a:lnTo>
                  <a:lnTo>
                    <a:pt x="304" y="1124"/>
                  </a:lnTo>
                  <a:cubicBezTo>
                    <a:pt x="318" y="1148"/>
                    <a:pt x="345" y="1163"/>
                    <a:pt x="374" y="1163"/>
                  </a:cubicBezTo>
                  <a:lnTo>
                    <a:pt x="2056" y="1163"/>
                  </a:lnTo>
                  <a:lnTo>
                    <a:pt x="2056" y="1163"/>
                  </a:lnTo>
                  <a:cubicBezTo>
                    <a:pt x="2118" y="1163"/>
                    <a:pt x="2157" y="1097"/>
                    <a:pt x="2126" y="1043"/>
                  </a:cubicBezTo>
                  <a:lnTo>
                    <a:pt x="1882" y="622"/>
                  </a:lnTo>
                  <a:lnTo>
                    <a:pt x="1882" y="622"/>
                  </a:lnTo>
                  <a:cubicBezTo>
                    <a:pt x="1868" y="597"/>
                    <a:pt x="1868" y="566"/>
                    <a:pt x="1882" y="542"/>
                  </a:cubicBezTo>
                  <a:lnTo>
                    <a:pt x="2126" y="120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Poppins" pitchFamily="2" charset="77"/>
              </a:endParaRPr>
            </a:p>
          </p:txBody>
        </p:sp>
        <p:pic>
          <p:nvPicPr>
            <p:cNvPr id="14" name="Gráfico 13" descr="Luces encendidas contorno">
              <a:extLst>
                <a:ext uri="{FF2B5EF4-FFF2-40B4-BE49-F238E27FC236}">
                  <a16:creationId xmlns:a16="http://schemas.microsoft.com/office/drawing/2014/main" id="{20F5E77D-8810-6E36-03BB-1D54244B9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961" y="3703673"/>
              <a:ext cx="32385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93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ángulo 132">
            <a:extLst>
              <a:ext uri="{FF2B5EF4-FFF2-40B4-BE49-F238E27FC236}">
                <a16:creationId xmlns:a16="http://schemas.microsoft.com/office/drawing/2014/main" id="{E371E6BC-727F-3C91-A427-B459D93D96C9}"/>
              </a:ext>
            </a:extLst>
          </p:cNvPr>
          <p:cNvSpPr/>
          <p:nvPr/>
        </p:nvSpPr>
        <p:spPr>
          <a:xfrm>
            <a:off x="2570434" y="4947654"/>
            <a:ext cx="3399956" cy="1618029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4EFA6954-E83F-6A45-B0E3-FACA2D12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685" y="896130"/>
            <a:ext cx="1793585" cy="1492459"/>
          </a:xfrm>
          <a:custGeom>
            <a:avLst/>
            <a:gdLst>
              <a:gd name="T0" fmla="*/ 1051 w 1600"/>
              <a:gd name="T1" fmla="*/ 0 h 1441"/>
              <a:gd name="T2" fmla="*/ 549 w 1600"/>
              <a:gd name="T3" fmla="*/ 0 h 1441"/>
              <a:gd name="T4" fmla="*/ 549 w 1600"/>
              <a:gd name="T5" fmla="*/ 0 h 1441"/>
              <a:gd name="T6" fmla="*/ 302 w 1600"/>
              <a:gd name="T7" fmla="*/ 143 h 1441"/>
              <a:gd name="T8" fmla="*/ 51 w 1600"/>
              <a:gd name="T9" fmla="*/ 578 h 1441"/>
              <a:gd name="T10" fmla="*/ 51 w 1600"/>
              <a:gd name="T11" fmla="*/ 578 h 1441"/>
              <a:gd name="T12" fmla="*/ 51 w 1600"/>
              <a:gd name="T13" fmla="*/ 863 h 1441"/>
              <a:gd name="T14" fmla="*/ 302 w 1600"/>
              <a:gd name="T15" fmla="*/ 1298 h 1441"/>
              <a:gd name="T16" fmla="*/ 302 w 1600"/>
              <a:gd name="T17" fmla="*/ 1298 h 1441"/>
              <a:gd name="T18" fmla="*/ 549 w 1600"/>
              <a:gd name="T19" fmla="*/ 1440 h 1441"/>
              <a:gd name="T20" fmla="*/ 1051 w 1600"/>
              <a:gd name="T21" fmla="*/ 1440 h 1441"/>
              <a:gd name="T22" fmla="*/ 1051 w 1600"/>
              <a:gd name="T23" fmla="*/ 1440 h 1441"/>
              <a:gd name="T24" fmla="*/ 1297 w 1600"/>
              <a:gd name="T25" fmla="*/ 1298 h 1441"/>
              <a:gd name="T26" fmla="*/ 1548 w 1600"/>
              <a:gd name="T27" fmla="*/ 863 h 1441"/>
              <a:gd name="T28" fmla="*/ 1548 w 1600"/>
              <a:gd name="T29" fmla="*/ 863 h 1441"/>
              <a:gd name="T30" fmla="*/ 1548 w 1600"/>
              <a:gd name="T31" fmla="*/ 578 h 1441"/>
              <a:gd name="T32" fmla="*/ 1297 w 1600"/>
              <a:gd name="T33" fmla="*/ 143 h 1441"/>
              <a:gd name="T34" fmla="*/ 1297 w 1600"/>
              <a:gd name="T35" fmla="*/ 143 h 1441"/>
              <a:gd name="T36" fmla="*/ 1051 w 1600"/>
              <a:gd name="T3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0" h="1441">
                <a:moveTo>
                  <a:pt x="1051" y="0"/>
                </a:moveTo>
                <a:lnTo>
                  <a:pt x="549" y="0"/>
                </a:lnTo>
                <a:lnTo>
                  <a:pt x="549" y="0"/>
                </a:lnTo>
                <a:cubicBezTo>
                  <a:pt x="447" y="0"/>
                  <a:pt x="353" y="54"/>
                  <a:pt x="302" y="143"/>
                </a:cubicBezTo>
                <a:lnTo>
                  <a:pt x="51" y="578"/>
                </a:lnTo>
                <a:lnTo>
                  <a:pt x="51" y="578"/>
                </a:lnTo>
                <a:cubicBezTo>
                  <a:pt x="0" y="666"/>
                  <a:pt x="0" y="774"/>
                  <a:pt x="51" y="863"/>
                </a:cubicBezTo>
                <a:lnTo>
                  <a:pt x="302" y="1298"/>
                </a:lnTo>
                <a:lnTo>
                  <a:pt x="302" y="1298"/>
                </a:lnTo>
                <a:cubicBezTo>
                  <a:pt x="353" y="1386"/>
                  <a:pt x="447" y="1440"/>
                  <a:pt x="549" y="1440"/>
                </a:cubicBezTo>
                <a:lnTo>
                  <a:pt x="1051" y="1440"/>
                </a:lnTo>
                <a:lnTo>
                  <a:pt x="1051" y="1440"/>
                </a:lnTo>
                <a:cubicBezTo>
                  <a:pt x="1152" y="1440"/>
                  <a:pt x="1246" y="1386"/>
                  <a:pt x="1297" y="1298"/>
                </a:cubicBezTo>
                <a:lnTo>
                  <a:pt x="1548" y="863"/>
                </a:lnTo>
                <a:lnTo>
                  <a:pt x="1548" y="863"/>
                </a:lnTo>
                <a:cubicBezTo>
                  <a:pt x="1599" y="774"/>
                  <a:pt x="1599" y="666"/>
                  <a:pt x="1548" y="578"/>
                </a:cubicBezTo>
                <a:lnTo>
                  <a:pt x="1297" y="143"/>
                </a:lnTo>
                <a:lnTo>
                  <a:pt x="1297" y="143"/>
                </a:lnTo>
                <a:cubicBezTo>
                  <a:pt x="1246" y="54"/>
                  <a:pt x="1152" y="0"/>
                  <a:pt x="1051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L" sz="1400" b="1" noProof="0" dirty="0">
                <a:latin typeface="Poppins" pitchFamily="2" charset="77"/>
              </a:rPr>
              <a:t>Astilleros</a:t>
            </a:r>
          </a:p>
        </p:txBody>
      </p:sp>
      <p:sp>
        <p:nvSpPr>
          <p:cNvPr id="75" name="Freeform 12">
            <a:extLst>
              <a:ext uri="{FF2B5EF4-FFF2-40B4-BE49-F238E27FC236}">
                <a16:creationId xmlns:a16="http://schemas.microsoft.com/office/drawing/2014/main" id="{D7A2E78B-1098-C22E-7ED6-C811B4AAB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43" y="1227084"/>
            <a:ext cx="2345038" cy="721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L" sz="1400" b="1" noProof="0" dirty="0">
                <a:latin typeface="Poppins" pitchFamily="2" charset="77"/>
              </a:rPr>
              <a:t>Proveedores </a:t>
            </a:r>
          </a:p>
          <a:p>
            <a:pPr algn="ctr"/>
            <a:r>
              <a:rPr lang="es-CL" sz="1400" b="1" noProof="0" dirty="0">
                <a:latin typeface="Poppins" pitchFamily="2" charset="77"/>
              </a:rPr>
              <a:t>Internacionales</a:t>
            </a:r>
            <a:endParaRPr lang="en-US" sz="1400" b="1" dirty="0">
              <a:latin typeface="Poppins" pitchFamily="2" charset="77"/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E32B23BA-83EB-BAC5-1CD7-890E9D871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240" y="446314"/>
            <a:ext cx="1117651" cy="358519"/>
          </a:xfrm>
          <a:prstGeom prst="rect">
            <a:avLst/>
          </a:prstGeom>
        </p:spPr>
      </p:pic>
      <p:sp>
        <p:nvSpPr>
          <p:cNvPr id="47" name="TextBox 4">
            <a:extLst>
              <a:ext uri="{FF2B5EF4-FFF2-40B4-BE49-F238E27FC236}">
                <a16:creationId xmlns:a16="http://schemas.microsoft.com/office/drawing/2014/main" id="{A10F5ABB-A517-4AF6-5AF0-1C35BBD53837}"/>
              </a:ext>
            </a:extLst>
          </p:cNvPr>
          <p:cNvSpPr txBox="1"/>
          <p:nvPr/>
        </p:nvSpPr>
        <p:spPr>
          <a:xfrm>
            <a:off x="839178" y="341235"/>
            <a:ext cx="279798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¿QUÉ BUSCAMOS?</a:t>
            </a:r>
            <a:endParaRPr kumimoji="0" lang="es" sz="4000" b="1" i="0" u="none" strike="noStrike" kern="1200" cap="none" spc="-145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9A4E5E-29C5-E6DC-1EAE-191C082A6A8D}"/>
              </a:ext>
            </a:extLst>
          </p:cNvPr>
          <p:cNvSpPr txBox="1"/>
          <p:nvPr/>
        </p:nvSpPr>
        <p:spPr>
          <a:xfrm>
            <a:off x="196143" y="1944508"/>
            <a:ext cx="22706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Componentes Alta sofisticación tecnológica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Componentes de baja sofisticación tecnológica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Materiales</a:t>
            </a:r>
            <a:endParaRPr lang="es-CL" sz="1200" dirty="0"/>
          </a:p>
        </p:txBody>
      </p:sp>
      <p:pic>
        <p:nvPicPr>
          <p:cNvPr id="14" name="Imagen 13" descr="Forma, Círculo&#10;&#10;Descripción generada automáticamente">
            <a:extLst>
              <a:ext uri="{FF2B5EF4-FFF2-40B4-BE49-F238E27FC236}">
                <a16:creationId xmlns:a16="http://schemas.microsoft.com/office/drawing/2014/main" id="{F9DBCDBE-720D-45B9-AAFE-9573094D5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" y="83943"/>
            <a:ext cx="485192" cy="970384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2A11F175-F2DD-AFD4-7BD2-49EEC16AB58B}"/>
              </a:ext>
            </a:extLst>
          </p:cNvPr>
          <p:cNvGrpSpPr/>
          <p:nvPr/>
        </p:nvGrpSpPr>
        <p:grpSpPr>
          <a:xfrm>
            <a:off x="2631261" y="2047068"/>
            <a:ext cx="2468750" cy="1162889"/>
            <a:chOff x="1656683" y="2780723"/>
            <a:chExt cx="2468750" cy="1162889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3C3A07C-077D-5060-A8E8-D515C2F6371B}"/>
                </a:ext>
              </a:extLst>
            </p:cNvPr>
            <p:cNvGrpSpPr/>
            <p:nvPr/>
          </p:nvGrpSpPr>
          <p:grpSpPr>
            <a:xfrm>
              <a:off x="1721306" y="2969621"/>
              <a:ext cx="2295067" cy="900875"/>
              <a:chOff x="5479553" y="3807482"/>
              <a:chExt cx="2295067" cy="900875"/>
            </a:xfrm>
          </p:grpSpPr>
          <p:sp>
            <p:nvSpPr>
              <p:cNvPr id="62" name="TextBox 10">
                <a:extLst>
                  <a:ext uri="{FF2B5EF4-FFF2-40B4-BE49-F238E27FC236}">
                    <a16:creationId xmlns:a16="http://schemas.microsoft.com/office/drawing/2014/main" id="{8D97DC1F-FA62-1A68-F3C7-DFFD3F39C19B}"/>
                  </a:ext>
                </a:extLst>
              </p:cNvPr>
              <p:cNvSpPr txBox="1"/>
              <p:nvPr/>
            </p:nvSpPr>
            <p:spPr>
              <a:xfrm>
                <a:off x="5479553" y="3960106"/>
                <a:ext cx="1093899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L" sz="900" b="1" spc="-10" noProof="0" dirty="0">
                    <a:latin typeface="Poppins" pitchFamily="2" charset="77"/>
                    <a:cs typeface="Poppins" pitchFamily="2" charset="77"/>
                  </a:rPr>
                  <a:t>Proveedores Nacionales</a:t>
                </a:r>
              </a:p>
            </p:txBody>
          </p:sp>
          <p:sp>
            <p:nvSpPr>
              <p:cNvPr id="112" name="Freeform 12">
                <a:extLst>
                  <a:ext uri="{FF2B5EF4-FFF2-40B4-BE49-F238E27FC236}">
                    <a16:creationId xmlns:a16="http://schemas.microsoft.com/office/drawing/2014/main" id="{6C550FD0-A600-21A2-7D01-35A198A85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838" y="3807482"/>
                <a:ext cx="490452" cy="430887"/>
              </a:xfrm>
              <a:custGeom>
                <a:avLst/>
                <a:gdLst>
                  <a:gd name="T0" fmla="*/ 1051 w 1600"/>
                  <a:gd name="T1" fmla="*/ 0 h 1441"/>
                  <a:gd name="T2" fmla="*/ 549 w 1600"/>
                  <a:gd name="T3" fmla="*/ 0 h 1441"/>
                  <a:gd name="T4" fmla="*/ 549 w 1600"/>
                  <a:gd name="T5" fmla="*/ 0 h 1441"/>
                  <a:gd name="T6" fmla="*/ 302 w 1600"/>
                  <a:gd name="T7" fmla="*/ 143 h 1441"/>
                  <a:gd name="T8" fmla="*/ 51 w 1600"/>
                  <a:gd name="T9" fmla="*/ 578 h 1441"/>
                  <a:gd name="T10" fmla="*/ 51 w 1600"/>
                  <a:gd name="T11" fmla="*/ 578 h 1441"/>
                  <a:gd name="T12" fmla="*/ 51 w 1600"/>
                  <a:gd name="T13" fmla="*/ 863 h 1441"/>
                  <a:gd name="T14" fmla="*/ 302 w 1600"/>
                  <a:gd name="T15" fmla="*/ 1298 h 1441"/>
                  <a:gd name="T16" fmla="*/ 302 w 1600"/>
                  <a:gd name="T17" fmla="*/ 1298 h 1441"/>
                  <a:gd name="T18" fmla="*/ 549 w 1600"/>
                  <a:gd name="T19" fmla="*/ 1440 h 1441"/>
                  <a:gd name="T20" fmla="*/ 1051 w 1600"/>
                  <a:gd name="T21" fmla="*/ 1440 h 1441"/>
                  <a:gd name="T22" fmla="*/ 1051 w 1600"/>
                  <a:gd name="T23" fmla="*/ 1440 h 1441"/>
                  <a:gd name="T24" fmla="*/ 1297 w 1600"/>
                  <a:gd name="T25" fmla="*/ 1298 h 1441"/>
                  <a:gd name="T26" fmla="*/ 1548 w 1600"/>
                  <a:gd name="T27" fmla="*/ 863 h 1441"/>
                  <a:gd name="T28" fmla="*/ 1548 w 1600"/>
                  <a:gd name="T29" fmla="*/ 863 h 1441"/>
                  <a:gd name="T30" fmla="*/ 1548 w 1600"/>
                  <a:gd name="T31" fmla="*/ 578 h 1441"/>
                  <a:gd name="T32" fmla="*/ 1297 w 1600"/>
                  <a:gd name="T33" fmla="*/ 143 h 1441"/>
                  <a:gd name="T34" fmla="*/ 1297 w 1600"/>
                  <a:gd name="T35" fmla="*/ 143 h 1441"/>
                  <a:gd name="T36" fmla="*/ 1051 w 1600"/>
                  <a:gd name="T37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0" h="1441">
                    <a:moveTo>
                      <a:pt x="1051" y="0"/>
                    </a:moveTo>
                    <a:lnTo>
                      <a:pt x="549" y="0"/>
                    </a:lnTo>
                    <a:lnTo>
                      <a:pt x="549" y="0"/>
                    </a:lnTo>
                    <a:cubicBezTo>
                      <a:pt x="447" y="0"/>
                      <a:pt x="353" y="54"/>
                      <a:pt x="302" y="143"/>
                    </a:cubicBezTo>
                    <a:lnTo>
                      <a:pt x="51" y="578"/>
                    </a:lnTo>
                    <a:lnTo>
                      <a:pt x="51" y="578"/>
                    </a:lnTo>
                    <a:cubicBezTo>
                      <a:pt x="0" y="666"/>
                      <a:pt x="0" y="774"/>
                      <a:pt x="51" y="863"/>
                    </a:cubicBezTo>
                    <a:lnTo>
                      <a:pt x="302" y="1298"/>
                    </a:lnTo>
                    <a:lnTo>
                      <a:pt x="302" y="1298"/>
                    </a:lnTo>
                    <a:cubicBezTo>
                      <a:pt x="353" y="1386"/>
                      <a:pt x="447" y="1440"/>
                      <a:pt x="549" y="1440"/>
                    </a:cubicBezTo>
                    <a:lnTo>
                      <a:pt x="1051" y="1440"/>
                    </a:lnTo>
                    <a:lnTo>
                      <a:pt x="1051" y="1440"/>
                    </a:lnTo>
                    <a:cubicBezTo>
                      <a:pt x="1152" y="1440"/>
                      <a:pt x="1246" y="1386"/>
                      <a:pt x="1297" y="1298"/>
                    </a:cubicBezTo>
                    <a:lnTo>
                      <a:pt x="1548" y="863"/>
                    </a:lnTo>
                    <a:lnTo>
                      <a:pt x="1548" y="863"/>
                    </a:lnTo>
                    <a:cubicBezTo>
                      <a:pt x="1599" y="774"/>
                      <a:pt x="1599" y="666"/>
                      <a:pt x="1548" y="578"/>
                    </a:cubicBezTo>
                    <a:lnTo>
                      <a:pt x="1297" y="143"/>
                    </a:lnTo>
                    <a:lnTo>
                      <a:pt x="1297" y="143"/>
                    </a:lnTo>
                    <a:cubicBezTo>
                      <a:pt x="1246" y="54"/>
                      <a:pt x="1152" y="0"/>
                      <a:pt x="1051" y="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Poppins" pitchFamily="2" charset="77"/>
                  </a:rPr>
                  <a:t> P1</a:t>
                </a:r>
              </a:p>
            </p:txBody>
          </p:sp>
          <p:sp>
            <p:nvSpPr>
              <p:cNvPr id="113" name="Freeform 12">
                <a:extLst>
                  <a:ext uri="{FF2B5EF4-FFF2-40B4-BE49-F238E27FC236}">
                    <a16:creationId xmlns:a16="http://schemas.microsoft.com/office/drawing/2014/main" id="{AB6AF6D4-224F-DB36-8256-3F868A32C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7177" y="4277470"/>
                <a:ext cx="490452" cy="430887"/>
              </a:xfrm>
              <a:custGeom>
                <a:avLst/>
                <a:gdLst>
                  <a:gd name="T0" fmla="*/ 1051 w 1600"/>
                  <a:gd name="T1" fmla="*/ 0 h 1441"/>
                  <a:gd name="T2" fmla="*/ 549 w 1600"/>
                  <a:gd name="T3" fmla="*/ 0 h 1441"/>
                  <a:gd name="T4" fmla="*/ 549 w 1600"/>
                  <a:gd name="T5" fmla="*/ 0 h 1441"/>
                  <a:gd name="T6" fmla="*/ 302 w 1600"/>
                  <a:gd name="T7" fmla="*/ 143 h 1441"/>
                  <a:gd name="T8" fmla="*/ 51 w 1600"/>
                  <a:gd name="T9" fmla="*/ 578 h 1441"/>
                  <a:gd name="T10" fmla="*/ 51 w 1600"/>
                  <a:gd name="T11" fmla="*/ 578 h 1441"/>
                  <a:gd name="T12" fmla="*/ 51 w 1600"/>
                  <a:gd name="T13" fmla="*/ 863 h 1441"/>
                  <a:gd name="T14" fmla="*/ 302 w 1600"/>
                  <a:gd name="T15" fmla="*/ 1298 h 1441"/>
                  <a:gd name="T16" fmla="*/ 302 w 1600"/>
                  <a:gd name="T17" fmla="*/ 1298 h 1441"/>
                  <a:gd name="T18" fmla="*/ 549 w 1600"/>
                  <a:gd name="T19" fmla="*/ 1440 h 1441"/>
                  <a:gd name="T20" fmla="*/ 1051 w 1600"/>
                  <a:gd name="T21" fmla="*/ 1440 h 1441"/>
                  <a:gd name="T22" fmla="*/ 1051 w 1600"/>
                  <a:gd name="T23" fmla="*/ 1440 h 1441"/>
                  <a:gd name="T24" fmla="*/ 1297 w 1600"/>
                  <a:gd name="T25" fmla="*/ 1298 h 1441"/>
                  <a:gd name="T26" fmla="*/ 1548 w 1600"/>
                  <a:gd name="T27" fmla="*/ 863 h 1441"/>
                  <a:gd name="T28" fmla="*/ 1548 w 1600"/>
                  <a:gd name="T29" fmla="*/ 863 h 1441"/>
                  <a:gd name="T30" fmla="*/ 1548 w 1600"/>
                  <a:gd name="T31" fmla="*/ 578 h 1441"/>
                  <a:gd name="T32" fmla="*/ 1297 w 1600"/>
                  <a:gd name="T33" fmla="*/ 143 h 1441"/>
                  <a:gd name="T34" fmla="*/ 1297 w 1600"/>
                  <a:gd name="T35" fmla="*/ 143 h 1441"/>
                  <a:gd name="T36" fmla="*/ 1051 w 1600"/>
                  <a:gd name="T37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0" h="1441">
                    <a:moveTo>
                      <a:pt x="1051" y="0"/>
                    </a:moveTo>
                    <a:lnTo>
                      <a:pt x="549" y="0"/>
                    </a:lnTo>
                    <a:lnTo>
                      <a:pt x="549" y="0"/>
                    </a:lnTo>
                    <a:cubicBezTo>
                      <a:pt x="447" y="0"/>
                      <a:pt x="353" y="54"/>
                      <a:pt x="302" y="143"/>
                    </a:cubicBezTo>
                    <a:lnTo>
                      <a:pt x="51" y="578"/>
                    </a:lnTo>
                    <a:lnTo>
                      <a:pt x="51" y="578"/>
                    </a:lnTo>
                    <a:cubicBezTo>
                      <a:pt x="0" y="666"/>
                      <a:pt x="0" y="774"/>
                      <a:pt x="51" y="863"/>
                    </a:cubicBezTo>
                    <a:lnTo>
                      <a:pt x="302" y="1298"/>
                    </a:lnTo>
                    <a:lnTo>
                      <a:pt x="302" y="1298"/>
                    </a:lnTo>
                    <a:cubicBezTo>
                      <a:pt x="353" y="1386"/>
                      <a:pt x="447" y="1440"/>
                      <a:pt x="549" y="1440"/>
                    </a:cubicBezTo>
                    <a:lnTo>
                      <a:pt x="1051" y="1440"/>
                    </a:lnTo>
                    <a:lnTo>
                      <a:pt x="1051" y="1440"/>
                    </a:lnTo>
                    <a:cubicBezTo>
                      <a:pt x="1152" y="1440"/>
                      <a:pt x="1246" y="1386"/>
                      <a:pt x="1297" y="1298"/>
                    </a:cubicBezTo>
                    <a:lnTo>
                      <a:pt x="1548" y="863"/>
                    </a:lnTo>
                    <a:lnTo>
                      <a:pt x="1548" y="863"/>
                    </a:lnTo>
                    <a:cubicBezTo>
                      <a:pt x="1599" y="774"/>
                      <a:pt x="1599" y="666"/>
                      <a:pt x="1548" y="578"/>
                    </a:cubicBezTo>
                    <a:lnTo>
                      <a:pt x="1297" y="143"/>
                    </a:lnTo>
                    <a:lnTo>
                      <a:pt x="1297" y="143"/>
                    </a:lnTo>
                    <a:cubicBezTo>
                      <a:pt x="1246" y="54"/>
                      <a:pt x="1152" y="0"/>
                      <a:pt x="1051" y="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Poppins" pitchFamily="2" charset="77"/>
                  </a:rPr>
                  <a:t>P3</a:t>
                </a:r>
              </a:p>
            </p:txBody>
          </p:sp>
          <p:sp>
            <p:nvSpPr>
              <p:cNvPr id="114" name="Freeform 12">
                <a:extLst>
                  <a:ext uri="{FF2B5EF4-FFF2-40B4-BE49-F238E27FC236}">
                    <a16:creationId xmlns:a16="http://schemas.microsoft.com/office/drawing/2014/main" id="{63C2D981-D37F-7D1C-C0A6-97E5AD17A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168" y="3821491"/>
                <a:ext cx="490452" cy="430887"/>
              </a:xfrm>
              <a:custGeom>
                <a:avLst/>
                <a:gdLst>
                  <a:gd name="T0" fmla="*/ 1051 w 1600"/>
                  <a:gd name="T1" fmla="*/ 0 h 1441"/>
                  <a:gd name="T2" fmla="*/ 549 w 1600"/>
                  <a:gd name="T3" fmla="*/ 0 h 1441"/>
                  <a:gd name="T4" fmla="*/ 549 w 1600"/>
                  <a:gd name="T5" fmla="*/ 0 h 1441"/>
                  <a:gd name="T6" fmla="*/ 302 w 1600"/>
                  <a:gd name="T7" fmla="*/ 143 h 1441"/>
                  <a:gd name="T8" fmla="*/ 51 w 1600"/>
                  <a:gd name="T9" fmla="*/ 578 h 1441"/>
                  <a:gd name="T10" fmla="*/ 51 w 1600"/>
                  <a:gd name="T11" fmla="*/ 578 h 1441"/>
                  <a:gd name="T12" fmla="*/ 51 w 1600"/>
                  <a:gd name="T13" fmla="*/ 863 h 1441"/>
                  <a:gd name="T14" fmla="*/ 302 w 1600"/>
                  <a:gd name="T15" fmla="*/ 1298 h 1441"/>
                  <a:gd name="T16" fmla="*/ 302 w 1600"/>
                  <a:gd name="T17" fmla="*/ 1298 h 1441"/>
                  <a:gd name="T18" fmla="*/ 549 w 1600"/>
                  <a:gd name="T19" fmla="*/ 1440 h 1441"/>
                  <a:gd name="T20" fmla="*/ 1051 w 1600"/>
                  <a:gd name="T21" fmla="*/ 1440 h 1441"/>
                  <a:gd name="T22" fmla="*/ 1051 w 1600"/>
                  <a:gd name="T23" fmla="*/ 1440 h 1441"/>
                  <a:gd name="T24" fmla="*/ 1297 w 1600"/>
                  <a:gd name="T25" fmla="*/ 1298 h 1441"/>
                  <a:gd name="T26" fmla="*/ 1548 w 1600"/>
                  <a:gd name="T27" fmla="*/ 863 h 1441"/>
                  <a:gd name="T28" fmla="*/ 1548 w 1600"/>
                  <a:gd name="T29" fmla="*/ 863 h 1441"/>
                  <a:gd name="T30" fmla="*/ 1548 w 1600"/>
                  <a:gd name="T31" fmla="*/ 578 h 1441"/>
                  <a:gd name="T32" fmla="*/ 1297 w 1600"/>
                  <a:gd name="T33" fmla="*/ 143 h 1441"/>
                  <a:gd name="T34" fmla="*/ 1297 w 1600"/>
                  <a:gd name="T35" fmla="*/ 143 h 1441"/>
                  <a:gd name="T36" fmla="*/ 1051 w 1600"/>
                  <a:gd name="T37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0" h="1441">
                    <a:moveTo>
                      <a:pt x="1051" y="0"/>
                    </a:moveTo>
                    <a:lnTo>
                      <a:pt x="549" y="0"/>
                    </a:lnTo>
                    <a:lnTo>
                      <a:pt x="549" y="0"/>
                    </a:lnTo>
                    <a:cubicBezTo>
                      <a:pt x="447" y="0"/>
                      <a:pt x="353" y="54"/>
                      <a:pt x="302" y="143"/>
                    </a:cubicBezTo>
                    <a:lnTo>
                      <a:pt x="51" y="578"/>
                    </a:lnTo>
                    <a:lnTo>
                      <a:pt x="51" y="578"/>
                    </a:lnTo>
                    <a:cubicBezTo>
                      <a:pt x="0" y="666"/>
                      <a:pt x="0" y="774"/>
                      <a:pt x="51" y="863"/>
                    </a:cubicBezTo>
                    <a:lnTo>
                      <a:pt x="302" y="1298"/>
                    </a:lnTo>
                    <a:lnTo>
                      <a:pt x="302" y="1298"/>
                    </a:lnTo>
                    <a:cubicBezTo>
                      <a:pt x="353" y="1386"/>
                      <a:pt x="447" y="1440"/>
                      <a:pt x="549" y="1440"/>
                    </a:cubicBezTo>
                    <a:lnTo>
                      <a:pt x="1051" y="1440"/>
                    </a:lnTo>
                    <a:lnTo>
                      <a:pt x="1051" y="1440"/>
                    </a:lnTo>
                    <a:cubicBezTo>
                      <a:pt x="1152" y="1440"/>
                      <a:pt x="1246" y="1386"/>
                      <a:pt x="1297" y="1298"/>
                    </a:cubicBezTo>
                    <a:lnTo>
                      <a:pt x="1548" y="863"/>
                    </a:lnTo>
                    <a:lnTo>
                      <a:pt x="1548" y="863"/>
                    </a:lnTo>
                    <a:cubicBezTo>
                      <a:pt x="1599" y="774"/>
                      <a:pt x="1599" y="666"/>
                      <a:pt x="1548" y="578"/>
                    </a:cubicBezTo>
                    <a:lnTo>
                      <a:pt x="1297" y="143"/>
                    </a:lnTo>
                    <a:lnTo>
                      <a:pt x="1297" y="143"/>
                    </a:lnTo>
                    <a:cubicBezTo>
                      <a:pt x="1246" y="54"/>
                      <a:pt x="1152" y="0"/>
                      <a:pt x="1051" y="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Poppins" pitchFamily="2" charset="77"/>
                  </a:rPr>
                  <a:t>P2</a:t>
                </a:r>
              </a:p>
            </p:txBody>
          </p:sp>
        </p:grp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6DC34CEA-5F2A-ACCC-4928-D531907A6783}"/>
                </a:ext>
              </a:extLst>
            </p:cNvPr>
            <p:cNvSpPr/>
            <p:nvPr/>
          </p:nvSpPr>
          <p:spPr>
            <a:xfrm>
              <a:off x="1656683" y="2780723"/>
              <a:ext cx="2468750" cy="116288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9E8948D-D226-2E4F-5E20-5B561DE9ECB6}"/>
              </a:ext>
            </a:extLst>
          </p:cNvPr>
          <p:cNvCxnSpPr>
            <a:cxnSpLocks/>
          </p:cNvCxnSpPr>
          <p:nvPr/>
        </p:nvCxnSpPr>
        <p:spPr>
          <a:xfrm>
            <a:off x="2539729" y="1583705"/>
            <a:ext cx="3399956" cy="2615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43DD9000-A697-6910-A7F0-4605B1E2CDE6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100011" y="2628513"/>
            <a:ext cx="1736466" cy="1080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EBFA36E4-8FBD-479C-B5C2-477C631E69FA}"/>
              </a:ext>
            </a:extLst>
          </p:cNvPr>
          <p:cNvCxnSpPr/>
          <p:nvPr/>
        </p:nvCxnSpPr>
        <p:spPr>
          <a:xfrm flipV="1">
            <a:off x="6836739" y="2388590"/>
            <a:ext cx="0" cy="23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Freeform 12">
            <a:extLst>
              <a:ext uri="{FF2B5EF4-FFF2-40B4-BE49-F238E27FC236}">
                <a16:creationId xmlns:a16="http://schemas.microsoft.com/office/drawing/2014/main" id="{8C72CCB8-9F82-05BA-A04D-ED7C0ED0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037" y="4333456"/>
            <a:ext cx="1793585" cy="1492459"/>
          </a:xfrm>
          <a:custGeom>
            <a:avLst/>
            <a:gdLst>
              <a:gd name="T0" fmla="*/ 1051 w 1600"/>
              <a:gd name="T1" fmla="*/ 0 h 1441"/>
              <a:gd name="T2" fmla="*/ 549 w 1600"/>
              <a:gd name="T3" fmla="*/ 0 h 1441"/>
              <a:gd name="T4" fmla="*/ 549 w 1600"/>
              <a:gd name="T5" fmla="*/ 0 h 1441"/>
              <a:gd name="T6" fmla="*/ 302 w 1600"/>
              <a:gd name="T7" fmla="*/ 143 h 1441"/>
              <a:gd name="T8" fmla="*/ 51 w 1600"/>
              <a:gd name="T9" fmla="*/ 578 h 1441"/>
              <a:gd name="T10" fmla="*/ 51 w 1600"/>
              <a:gd name="T11" fmla="*/ 578 h 1441"/>
              <a:gd name="T12" fmla="*/ 51 w 1600"/>
              <a:gd name="T13" fmla="*/ 863 h 1441"/>
              <a:gd name="T14" fmla="*/ 302 w 1600"/>
              <a:gd name="T15" fmla="*/ 1298 h 1441"/>
              <a:gd name="T16" fmla="*/ 302 w 1600"/>
              <a:gd name="T17" fmla="*/ 1298 h 1441"/>
              <a:gd name="T18" fmla="*/ 549 w 1600"/>
              <a:gd name="T19" fmla="*/ 1440 h 1441"/>
              <a:gd name="T20" fmla="*/ 1051 w 1600"/>
              <a:gd name="T21" fmla="*/ 1440 h 1441"/>
              <a:gd name="T22" fmla="*/ 1051 w 1600"/>
              <a:gd name="T23" fmla="*/ 1440 h 1441"/>
              <a:gd name="T24" fmla="*/ 1297 w 1600"/>
              <a:gd name="T25" fmla="*/ 1298 h 1441"/>
              <a:gd name="T26" fmla="*/ 1548 w 1600"/>
              <a:gd name="T27" fmla="*/ 863 h 1441"/>
              <a:gd name="T28" fmla="*/ 1548 w 1600"/>
              <a:gd name="T29" fmla="*/ 863 h 1441"/>
              <a:gd name="T30" fmla="*/ 1548 w 1600"/>
              <a:gd name="T31" fmla="*/ 578 h 1441"/>
              <a:gd name="T32" fmla="*/ 1297 w 1600"/>
              <a:gd name="T33" fmla="*/ 143 h 1441"/>
              <a:gd name="T34" fmla="*/ 1297 w 1600"/>
              <a:gd name="T35" fmla="*/ 143 h 1441"/>
              <a:gd name="T36" fmla="*/ 1051 w 1600"/>
              <a:gd name="T3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0" h="1441">
                <a:moveTo>
                  <a:pt x="1051" y="0"/>
                </a:moveTo>
                <a:lnTo>
                  <a:pt x="549" y="0"/>
                </a:lnTo>
                <a:lnTo>
                  <a:pt x="549" y="0"/>
                </a:lnTo>
                <a:cubicBezTo>
                  <a:pt x="447" y="0"/>
                  <a:pt x="353" y="54"/>
                  <a:pt x="302" y="143"/>
                </a:cubicBezTo>
                <a:lnTo>
                  <a:pt x="51" y="578"/>
                </a:lnTo>
                <a:lnTo>
                  <a:pt x="51" y="578"/>
                </a:lnTo>
                <a:cubicBezTo>
                  <a:pt x="0" y="666"/>
                  <a:pt x="0" y="774"/>
                  <a:pt x="51" y="863"/>
                </a:cubicBezTo>
                <a:lnTo>
                  <a:pt x="302" y="1298"/>
                </a:lnTo>
                <a:lnTo>
                  <a:pt x="302" y="1298"/>
                </a:lnTo>
                <a:cubicBezTo>
                  <a:pt x="353" y="1386"/>
                  <a:pt x="447" y="1440"/>
                  <a:pt x="549" y="1440"/>
                </a:cubicBezTo>
                <a:lnTo>
                  <a:pt x="1051" y="1440"/>
                </a:lnTo>
                <a:lnTo>
                  <a:pt x="1051" y="1440"/>
                </a:lnTo>
                <a:cubicBezTo>
                  <a:pt x="1152" y="1440"/>
                  <a:pt x="1246" y="1386"/>
                  <a:pt x="1297" y="1298"/>
                </a:cubicBezTo>
                <a:lnTo>
                  <a:pt x="1548" y="863"/>
                </a:lnTo>
                <a:lnTo>
                  <a:pt x="1548" y="863"/>
                </a:lnTo>
                <a:cubicBezTo>
                  <a:pt x="1599" y="774"/>
                  <a:pt x="1599" y="666"/>
                  <a:pt x="1548" y="578"/>
                </a:cubicBezTo>
                <a:lnTo>
                  <a:pt x="1297" y="143"/>
                </a:lnTo>
                <a:lnTo>
                  <a:pt x="1297" y="143"/>
                </a:lnTo>
                <a:cubicBezTo>
                  <a:pt x="1246" y="54"/>
                  <a:pt x="1152" y="0"/>
                  <a:pt x="1051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L" sz="1400" b="1" noProof="0" dirty="0">
                <a:latin typeface="Poppins" pitchFamily="2" charset="77"/>
              </a:rPr>
              <a:t>Astilleros</a:t>
            </a:r>
          </a:p>
        </p:txBody>
      </p:sp>
      <p:sp>
        <p:nvSpPr>
          <p:cNvPr id="85" name="Freeform 12">
            <a:extLst>
              <a:ext uri="{FF2B5EF4-FFF2-40B4-BE49-F238E27FC236}">
                <a16:creationId xmlns:a16="http://schemas.microsoft.com/office/drawing/2014/main" id="{33F2B325-2306-BEF1-FCF2-40B89FF7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43" y="4727900"/>
            <a:ext cx="2345038" cy="721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L" sz="1400" b="1" noProof="0" dirty="0">
                <a:latin typeface="Poppins" pitchFamily="2" charset="77"/>
              </a:rPr>
              <a:t>Proveedores </a:t>
            </a:r>
          </a:p>
          <a:p>
            <a:pPr algn="ctr"/>
            <a:r>
              <a:rPr lang="es-CL" sz="1400" b="1" noProof="0" dirty="0">
                <a:latin typeface="Poppins" pitchFamily="2" charset="77"/>
              </a:rPr>
              <a:t>Internacionales</a:t>
            </a:r>
            <a:endParaRPr lang="en-US" sz="1400" b="1" dirty="0">
              <a:latin typeface="Poppins" pitchFamily="2" charset="77"/>
            </a:endParaRP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A1FE4D44-AA69-CE76-D97C-A32D19DECDA7}"/>
              </a:ext>
            </a:extLst>
          </p:cNvPr>
          <p:cNvCxnSpPr>
            <a:cxnSpLocks/>
          </p:cNvCxnSpPr>
          <p:nvPr/>
        </p:nvCxnSpPr>
        <p:spPr>
          <a:xfrm>
            <a:off x="7754020" y="5120732"/>
            <a:ext cx="9434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77ECB3A-7901-EB54-A118-4CAF79D4B7E0}"/>
              </a:ext>
            </a:extLst>
          </p:cNvPr>
          <p:cNvSpPr txBox="1"/>
          <p:nvPr/>
        </p:nvSpPr>
        <p:spPr>
          <a:xfrm>
            <a:off x="196143" y="5445324"/>
            <a:ext cx="22706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Componentes Alta sofisticación tecnológica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u="sng" dirty="0"/>
              <a:t>Componentes de baja sofisticación tecnológica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u="sng" dirty="0"/>
              <a:t>Materiales</a:t>
            </a:r>
            <a:endParaRPr lang="es-CL" sz="1200" u="sng" dirty="0"/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9F294C94-D53E-8B29-FA0D-51A56AA93795}"/>
              </a:ext>
            </a:extLst>
          </p:cNvPr>
          <p:cNvGrpSpPr/>
          <p:nvPr/>
        </p:nvGrpSpPr>
        <p:grpSpPr>
          <a:xfrm>
            <a:off x="3019739" y="4946283"/>
            <a:ext cx="2468750" cy="1162889"/>
            <a:chOff x="1656683" y="2780723"/>
            <a:chExt cx="2468750" cy="1162889"/>
          </a:xfrm>
        </p:grpSpPr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4AF5BD52-45FC-C0E0-9401-BD27BD187D8F}"/>
                </a:ext>
              </a:extLst>
            </p:cNvPr>
            <p:cNvGrpSpPr/>
            <p:nvPr/>
          </p:nvGrpSpPr>
          <p:grpSpPr>
            <a:xfrm>
              <a:off x="1721306" y="2969621"/>
              <a:ext cx="2295067" cy="900875"/>
              <a:chOff x="5479553" y="3807482"/>
              <a:chExt cx="2295067" cy="900875"/>
            </a:xfrm>
          </p:grpSpPr>
          <p:sp>
            <p:nvSpPr>
              <p:cNvPr id="92" name="TextBox 10">
                <a:extLst>
                  <a:ext uri="{FF2B5EF4-FFF2-40B4-BE49-F238E27FC236}">
                    <a16:creationId xmlns:a16="http://schemas.microsoft.com/office/drawing/2014/main" id="{D442A944-AEC9-DAB3-228C-C91A6E409CED}"/>
                  </a:ext>
                </a:extLst>
              </p:cNvPr>
              <p:cNvSpPr txBox="1"/>
              <p:nvPr/>
            </p:nvSpPr>
            <p:spPr>
              <a:xfrm>
                <a:off x="5479553" y="3960106"/>
                <a:ext cx="1093899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CL" sz="900" b="1" spc="-10" noProof="0" dirty="0">
                    <a:latin typeface="Poppins" pitchFamily="2" charset="77"/>
                    <a:cs typeface="Poppins" pitchFamily="2" charset="77"/>
                  </a:rPr>
                  <a:t>Proveedores Nacionales</a:t>
                </a:r>
              </a:p>
            </p:txBody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39E61EFE-9B7D-C4BF-7CF8-74FCF9F89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838" y="3807482"/>
                <a:ext cx="490452" cy="430887"/>
              </a:xfrm>
              <a:custGeom>
                <a:avLst/>
                <a:gdLst>
                  <a:gd name="T0" fmla="*/ 1051 w 1600"/>
                  <a:gd name="T1" fmla="*/ 0 h 1441"/>
                  <a:gd name="T2" fmla="*/ 549 w 1600"/>
                  <a:gd name="T3" fmla="*/ 0 h 1441"/>
                  <a:gd name="T4" fmla="*/ 549 w 1600"/>
                  <a:gd name="T5" fmla="*/ 0 h 1441"/>
                  <a:gd name="T6" fmla="*/ 302 w 1600"/>
                  <a:gd name="T7" fmla="*/ 143 h 1441"/>
                  <a:gd name="T8" fmla="*/ 51 w 1600"/>
                  <a:gd name="T9" fmla="*/ 578 h 1441"/>
                  <a:gd name="T10" fmla="*/ 51 w 1600"/>
                  <a:gd name="T11" fmla="*/ 578 h 1441"/>
                  <a:gd name="T12" fmla="*/ 51 w 1600"/>
                  <a:gd name="T13" fmla="*/ 863 h 1441"/>
                  <a:gd name="T14" fmla="*/ 302 w 1600"/>
                  <a:gd name="T15" fmla="*/ 1298 h 1441"/>
                  <a:gd name="T16" fmla="*/ 302 w 1600"/>
                  <a:gd name="T17" fmla="*/ 1298 h 1441"/>
                  <a:gd name="T18" fmla="*/ 549 w 1600"/>
                  <a:gd name="T19" fmla="*/ 1440 h 1441"/>
                  <a:gd name="T20" fmla="*/ 1051 w 1600"/>
                  <a:gd name="T21" fmla="*/ 1440 h 1441"/>
                  <a:gd name="T22" fmla="*/ 1051 w 1600"/>
                  <a:gd name="T23" fmla="*/ 1440 h 1441"/>
                  <a:gd name="T24" fmla="*/ 1297 w 1600"/>
                  <a:gd name="T25" fmla="*/ 1298 h 1441"/>
                  <a:gd name="T26" fmla="*/ 1548 w 1600"/>
                  <a:gd name="T27" fmla="*/ 863 h 1441"/>
                  <a:gd name="T28" fmla="*/ 1548 w 1600"/>
                  <a:gd name="T29" fmla="*/ 863 h 1441"/>
                  <a:gd name="T30" fmla="*/ 1548 w 1600"/>
                  <a:gd name="T31" fmla="*/ 578 h 1441"/>
                  <a:gd name="T32" fmla="*/ 1297 w 1600"/>
                  <a:gd name="T33" fmla="*/ 143 h 1441"/>
                  <a:gd name="T34" fmla="*/ 1297 w 1600"/>
                  <a:gd name="T35" fmla="*/ 143 h 1441"/>
                  <a:gd name="T36" fmla="*/ 1051 w 1600"/>
                  <a:gd name="T37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0" h="1441">
                    <a:moveTo>
                      <a:pt x="1051" y="0"/>
                    </a:moveTo>
                    <a:lnTo>
                      <a:pt x="549" y="0"/>
                    </a:lnTo>
                    <a:lnTo>
                      <a:pt x="549" y="0"/>
                    </a:lnTo>
                    <a:cubicBezTo>
                      <a:pt x="447" y="0"/>
                      <a:pt x="353" y="54"/>
                      <a:pt x="302" y="143"/>
                    </a:cubicBezTo>
                    <a:lnTo>
                      <a:pt x="51" y="578"/>
                    </a:lnTo>
                    <a:lnTo>
                      <a:pt x="51" y="578"/>
                    </a:lnTo>
                    <a:cubicBezTo>
                      <a:pt x="0" y="666"/>
                      <a:pt x="0" y="774"/>
                      <a:pt x="51" y="863"/>
                    </a:cubicBezTo>
                    <a:lnTo>
                      <a:pt x="302" y="1298"/>
                    </a:lnTo>
                    <a:lnTo>
                      <a:pt x="302" y="1298"/>
                    </a:lnTo>
                    <a:cubicBezTo>
                      <a:pt x="353" y="1386"/>
                      <a:pt x="447" y="1440"/>
                      <a:pt x="549" y="1440"/>
                    </a:cubicBezTo>
                    <a:lnTo>
                      <a:pt x="1051" y="1440"/>
                    </a:lnTo>
                    <a:lnTo>
                      <a:pt x="1051" y="1440"/>
                    </a:lnTo>
                    <a:cubicBezTo>
                      <a:pt x="1152" y="1440"/>
                      <a:pt x="1246" y="1386"/>
                      <a:pt x="1297" y="1298"/>
                    </a:cubicBezTo>
                    <a:lnTo>
                      <a:pt x="1548" y="863"/>
                    </a:lnTo>
                    <a:lnTo>
                      <a:pt x="1548" y="863"/>
                    </a:lnTo>
                    <a:cubicBezTo>
                      <a:pt x="1599" y="774"/>
                      <a:pt x="1599" y="666"/>
                      <a:pt x="1548" y="578"/>
                    </a:cubicBezTo>
                    <a:lnTo>
                      <a:pt x="1297" y="143"/>
                    </a:lnTo>
                    <a:lnTo>
                      <a:pt x="1297" y="143"/>
                    </a:lnTo>
                    <a:cubicBezTo>
                      <a:pt x="1246" y="54"/>
                      <a:pt x="1152" y="0"/>
                      <a:pt x="1051" y="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Poppins" pitchFamily="2" charset="77"/>
                  </a:rPr>
                  <a:t> P1</a:t>
                </a:r>
              </a:p>
            </p:txBody>
          </p:sp>
          <p:sp>
            <p:nvSpPr>
              <p:cNvPr id="94" name="Freeform 12">
                <a:extLst>
                  <a:ext uri="{FF2B5EF4-FFF2-40B4-BE49-F238E27FC236}">
                    <a16:creationId xmlns:a16="http://schemas.microsoft.com/office/drawing/2014/main" id="{F20FC8AD-4D11-059F-867E-D365D51B9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7177" y="4277470"/>
                <a:ext cx="490452" cy="430887"/>
              </a:xfrm>
              <a:custGeom>
                <a:avLst/>
                <a:gdLst>
                  <a:gd name="T0" fmla="*/ 1051 w 1600"/>
                  <a:gd name="T1" fmla="*/ 0 h 1441"/>
                  <a:gd name="T2" fmla="*/ 549 w 1600"/>
                  <a:gd name="T3" fmla="*/ 0 h 1441"/>
                  <a:gd name="T4" fmla="*/ 549 w 1600"/>
                  <a:gd name="T5" fmla="*/ 0 h 1441"/>
                  <a:gd name="T6" fmla="*/ 302 w 1600"/>
                  <a:gd name="T7" fmla="*/ 143 h 1441"/>
                  <a:gd name="T8" fmla="*/ 51 w 1600"/>
                  <a:gd name="T9" fmla="*/ 578 h 1441"/>
                  <a:gd name="T10" fmla="*/ 51 w 1600"/>
                  <a:gd name="T11" fmla="*/ 578 h 1441"/>
                  <a:gd name="T12" fmla="*/ 51 w 1600"/>
                  <a:gd name="T13" fmla="*/ 863 h 1441"/>
                  <a:gd name="T14" fmla="*/ 302 w 1600"/>
                  <a:gd name="T15" fmla="*/ 1298 h 1441"/>
                  <a:gd name="T16" fmla="*/ 302 w 1600"/>
                  <a:gd name="T17" fmla="*/ 1298 h 1441"/>
                  <a:gd name="T18" fmla="*/ 549 w 1600"/>
                  <a:gd name="T19" fmla="*/ 1440 h 1441"/>
                  <a:gd name="T20" fmla="*/ 1051 w 1600"/>
                  <a:gd name="T21" fmla="*/ 1440 h 1441"/>
                  <a:gd name="T22" fmla="*/ 1051 w 1600"/>
                  <a:gd name="T23" fmla="*/ 1440 h 1441"/>
                  <a:gd name="T24" fmla="*/ 1297 w 1600"/>
                  <a:gd name="T25" fmla="*/ 1298 h 1441"/>
                  <a:gd name="T26" fmla="*/ 1548 w 1600"/>
                  <a:gd name="T27" fmla="*/ 863 h 1441"/>
                  <a:gd name="T28" fmla="*/ 1548 w 1600"/>
                  <a:gd name="T29" fmla="*/ 863 h 1441"/>
                  <a:gd name="T30" fmla="*/ 1548 w 1600"/>
                  <a:gd name="T31" fmla="*/ 578 h 1441"/>
                  <a:gd name="T32" fmla="*/ 1297 w 1600"/>
                  <a:gd name="T33" fmla="*/ 143 h 1441"/>
                  <a:gd name="T34" fmla="*/ 1297 w 1600"/>
                  <a:gd name="T35" fmla="*/ 143 h 1441"/>
                  <a:gd name="T36" fmla="*/ 1051 w 1600"/>
                  <a:gd name="T37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0" h="1441">
                    <a:moveTo>
                      <a:pt x="1051" y="0"/>
                    </a:moveTo>
                    <a:lnTo>
                      <a:pt x="549" y="0"/>
                    </a:lnTo>
                    <a:lnTo>
                      <a:pt x="549" y="0"/>
                    </a:lnTo>
                    <a:cubicBezTo>
                      <a:pt x="447" y="0"/>
                      <a:pt x="353" y="54"/>
                      <a:pt x="302" y="143"/>
                    </a:cubicBezTo>
                    <a:lnTo>
                      <a:pt x="51" y="578"/>
                    </a:lnTo>
                    <a:lnTo>
                      <a:pt x="51" y="578"/>
                    </a:lnTo>
                    <a:cubicBezTo>
                      <a:pt x="0" y="666"/>
                      <a:pt x="0" y="774"/>
                      <a:pt x="51" y="863"/>
                    </a:cubicBezTo>
                    <a:lnTo>
                      <a:pt x="302" y="1298"/>
                    </a:lnTo>
                    <a:lnTo>
                      <a:pt x="302" y="1298"/>
                    </a:lnTo>
                    <a:cubicBezTo>
                      <a:pt x="353" y="1386"/>
                      <a:pt x="447" y="1440"/>
                      <a:pt x="549" y="1440"/>
                    </a:cubicBezTo>
                    <a:lnTo>
                      <a:pt x="1051" y="1440"/>
                    </a:lnTo>
                    <a:lnTo>
                      <a:pt x="1051" y="1440"/>
                    </a:lnTo>
                    <a:cubicBezTo>
                      <a:pt x="1152" y="1440"/>
                      <a:pt x="1246" y="1386"/>
                      <a:pt x="1297" y="1298"/>
                    </a:cubicBezTo>
                    <a:lnTo>
                      <a:pt x="1548" y="863"/>
                    </a:lnTo>
                    <a:lnTo>
                      <a:pt x="1548" y="863"/>
                    </a:lnTo>
                    <a:cubicBezTo>
                      <a:pt x="1599" y="774"/>
                      <a:pt x="1599" y="666"/>
                      <a:pt x="1548" y="578"/>
                    </a:cubicBezTo>
                    <a:lnTo>
                      <a:pt x="1297" y="143"/>
                    </a:lnTo>
                    <a:lnTo>
                      <a:pt x="1297" y="143"/>
                    </a:lnTo>
                    <a:cubicBezTo>
                      <a:pt x="1246" y="54"/>
                      <a:pt x="1152" y="0"/>
                      <a:pt x="1051" y="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Poppins" pitchFamily="2" charset="77"/>
                  </a:rPr>
                  <a:t>P3</a:t>
                </a:r>
              </a:p>
            </p:txBody>
          </p:sp>
          <p:sp>
            <p:nvSpPr>
              <p:cNvPr id="95" name="Freeform 12">
                <a:extLst>
                  <a:ext uri="{FF2B5EF4-FFF2-40B4-BE49-F238E27FC236}">
                    <a16:creationId xmlns:a16="http://schemas.microsoft.com/office/drawing/2014/main" id="{5FD6BF18-7D5D-ACF0-F848-1D9DC9BD9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168" y="3821491"/>
                <a:ext cx="490452" cy="430887"/>
              </a:xfrm>
              <a:custGeom>
                <a:avLst/>
                <a:gdLst>
                  <a:gd name="T0" fmla="*/ 1051 w 1600"/>
                  <a:gd name="T1" fmla="*/ 0 h 1441"/>
                  <a:gd name="T2" fmla="*/ 549 w 1600"/>
                  <a:gd name="T3" fmla="*/ 0 h 1441"/>
                  <a:gd name="T4" fmla="*/ 549 w 1600"/>
                  <a:gd name="T5" fmla="*/ 0 h 1441"/>
                  <a:gd name="T6" fmla="*/ 302 w 1600"/>
                  <a:gd name="T7" fmla="*/ 143 h 1441"/>
                  <a:gd name="T8" fmla="*/ 51 w 1600"/>
                  <a:gd name="T9" fmla="*/ 578 h 1441"/>
                  <a:gd name="T10" fmla="*/ 51 w 1600"/>
                  <a:gd name="T11" fmla="*/ 578 h 1441"/>
                  <a:gd name="T12" fmla="*/ 51 w 1600"/>
                  <a:gd name="T13" fmla="*/ 863 h 1441"/>
                  <a:gd name="T14" fmla="*/ 302 w 1600"/>
                  <a:gd name="T15" fmla="*/ 1298 h 1441"/>
                  <a:gd name="T16" fmla="*/ 302 w 1600"/>
                  <a:gd name="T17" fmla="*/ 1298 h 1441"/>
                  <a:gd name="T18" fmla="*/ 549 w 1600"/>
                  <a:gd name="T19" fmla="*/ 1440 h 1441"/>
                  <a:gd name="T20" fmla="*/ 1051 w 1600"/>
                  <a:gd name="T21" fmla="*/ 1440 h 1441"/>
                  <a:gd name="T22" fmla="*/ 1051 w 1600"/>
                  <a:gd name="T23" fmla="*/ 1440 h 1441"/>
                  <a:gd name="T24" fmla="*/ 1297 w 1600"/>
                  <a:gd name="T25" fmla="*/ 1298 h 1441"/>
                  <a:gd name="T26" fmla="*/ 1548 w 1600"/>
                  <a:gd name="T27" fmla="*/ 863 h 1441"/>
                  <a:gd name="T28" fmla="*/ 1548 w 1600"/>
                  <a:gd name="T29" fmla="*/ 863 h 1441"/>
                  <a:gd name="T30" fmla="*/ 1548 w 1600"/>
                  <a:gd name="T31" fmla="*/ 578 h 1441"/>
                  <a:gd name="T32" fmla="*/ 1297 w 1600"/>
                  <a:gd name="T33" fmla="*/ 143 h 1441"/>
                  <a:gd name="T34" fmla="*/ 1297 w 1600"/>
                  <a:gd name="T35" fmla="*/ 143 h 1441"/>
                  <a:gd name="T36" fmla="*/ 1051 w 1600"/>
                  <a:gd name="T37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0" h="1441">
                    <a:moveTo>
                      <a:pt x="1051" y="0"/>
                    </a:moveTo>
                    <a:lnTo>
                      <a:pt x="549" y="0"/>
                    </a:lnTo>
                    <a:lnTo>
                      <a:pt x="549" y="0"/>
                    </a:lnTo>
                    <a:cubicBezTo>
                      <a:pt x="447" y="0"/>
                      <a:pt x="353" y="54"/>
                      <a:pt x="302" y="143"/>
                    </a:cubicBezTo>
                    <a:lnTo>
                      <a:pt x="51" y="578"/>
                    </a:lnTo>
                    <a:lnTo>
                      <a:pt x="51" y="578"/>
                    </a:lnTo>
                    <a:cubicBezTo>
                      <a:pt x="0" y="666"/>
                      <a:pt x="0" y="774"/>
                      <a:pt x="51" y="863"/>
                    </a:cubicBezTo>
                    <a:lnTo>
                      <a:pt x="302" y="1298"/>
                    </a:lnTo>
                    <a:lnTo>
                      <a:pt x="302" y="1298"/>
                    </a:lnTo>
                    <a:cubicBezTo>
                      <a:pt x="353" y="1386"/>
                      <a:pt x="447" y="1440"/>
                      <a:pt x="549" y="1440"/>
                    </a:cubicBezTo>
                    <a:lnTo>
                      <a:pt x="1051" y="1440"/>
                    </a:lnTo>
                    <a:lnTo>
                      <a:pt x="1051" y="1440"/>
                    </a:lnTo>
                    <a:cubicBezTo>
                      <a:pt x="1152" y="1440"/>
                      <a:pt x="1246" y="1386"/>
                      <a:pt x="1297" y="1298"/>
                    </a:cubicBezTo>
                    <a:lnTo>
                      <a:pt x="1548" y="863"/>
                    </a:lnTo>
                    <a:lnTo>
                      <a:pt x="1548" y="863"/>
                    </a:lnTo>
                    <a:cubicBezTo>
                      <a:pt x="1599" y="774"/>
                      <a:pt x="1599" y="666"/>
                      <a:pt x="1548" y="578"/>
                    </a:cubicBezTo>
                    <a:lnTo>
                      <a:pt x="1297" y="143"/>
                    </a:lnTo>
                    <a:lnTo>
                      <a:pt x="1297" y="143"/>
                    </a:lnTo>
                    <a:cubicBezTo>
                      <a:pt x="1246" y="54"/>
                      <a:pt x="1152" y="0"/>
                      <a:pt x="1051" y="0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Poppins" pitchFamily="2" charset="77"/>
                  </a:rPr>
                  <a:t>P2</a:t>
                </a:r>
              </a:p>
            </p:txBody>
          </p:sp>
        </p:grpSp>
        <p:sp>
          <p:nvSpPr>
            <p:cNvPr id="91" name="Rectángulo: esquinas redondeadas 90">
              <a:extLst>
                <a:ext uri="{FF2B5EF4-FFF2-40B4-BE49-F238E27FC236}">
                  <a16:creationId xmlns:a16="http://schemas.microsoft.com/office/drawing/2014/main" id="{384F1542-9E2D-53CD-72B1-A7D196127569}"/>
                </a:ext>
              </a:extLst>
            </p:cNvPr>
            <p:cNvSpPr/>
            <p:nvPr/>
          </p:nvSpPr>
          <p:spPr>
            <a:xfrm>
              <a:off x="1656683" y="2780723"/>
              <a:ext cx="2468750" cy="116288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5" name="TextBox 10">
            <a:extLst>
              <a:ext uri="{FF2B5EF4-FFF2-40B4-BE49-F238E27FC236}">
                <a16:creationId xmlns:a16="http://schemas.microsoft.com/office/drawing/2014/main" id="{665B069B-9986-632D-79FC-5A0B8916E7FD}"/>
              </a:ext>
            </a:extLst>
          </p:cNvPr>
          <p:cNvSpPr txBox="1"/>
          <p:nvPr/>
        </p:nvSpPr>
        <p:spPr>
          <a:xfrm>
            <a:off x="3486515" y="1398582"/>
            <a:ext cx="578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-10" dirty="0">
                <a:latin typeface="Poppins" pitchFamily="2" charset="77"/>
                <a:cs typeface="Poppins" pitchFamily="2" charset="77"/>
              </a:rPr>
              <a:t>Venta</a:t>
            </a:r>
          </a:p>
        </p:txBody>
      </p:sp>
      <p:sp>
        <p:nvSpPr>
          <p:cNvPr id="116" name="TextBox 10">
            <a:extLst>
              <a:ext uri="{FF2B5EF4-FFF2-40B4-BE49-F238E27FC236}">
                <a16:creationId xmlns:a16="http://schemas.microsoft.com/office/drawing/2014/main" id="{D0B55424-A270-BDB2-425D-9D6CAA8D37AD}"/>
              </a:ext>
            </a:extLst>
          </p:cNvPr>
          <p:cNvSpPr txBox="1"/>
          <p:nvPr/>
        </p:nvSpPr>
        <p:spPr>
          <a:xfrm>
            <a:off x="5479802" y="2424161"/>
            <a:ext cx="578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-10" dirty="0">
                <a:latin typeface="Poppins" pitchFamily="2" charset="77"/>
                <a:cs typeface="Poppins" pitchFamily="2" charset="77"/>
              </a:rPr>
              <a:t>Venta</a:t>
            </a:r>
          </a:p>
        </p:txBody>
      </p:sp>
      <p:cxnSp>
        <p:nvCxnSpPr>
          <p:cNvPr id="118" name="Conector recto de flecha 117">
            <a:extLst>
              <a:ext uri="{FF2B5EF4-FFF2-40B4-BE49-F238E27FC236}">
                <a16:creationId xmlns:a16="http://schemas.microsoft.com/office/drawing/2014/main" id="{644A0ADC-F00F-18A7-30AD-AF86B1A799AA}"/>
              </a:ext>
            </a:extLst>
          </p:cNvPr>
          <p:cNvCxnSpPr>
            <a:cxnSpLocks/>
          </p:cNvCxnSpPr>
          <p:nvPr/>
        </p:nvCxnSpPr>
        <p:spPr>
          <a:xfrm>
            <a:off x="2539729" y="4849976"/>
            <a:ext cx="3399956" cy="2615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0">
            <a:extLst>
              <a:ext uri="{FF2B5EF4-FFF2-40B4-BE49-F238E27FC236}">
                <a16:creationId xmlns:a16="http://schemas.microsoft.com/office/drawing/2014/main" id="{5DFF4B10-B452-ABE0-26C2-88FDA4300C74}"/>
              </a:ext>
            </a:extLst>
          </p:cNvPr>
          <p:cNvSpPr txBox="1"/>
          <p:nvPr/>
        </p:nvSpPr>
        <p:spPr>
          <a:xfrm>
            <a:off x="3486515" y="4664853"/>
            <a:ext cx="578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-10" dirty="0">
                <a:latin typeface="Poppins" pitchFamily="2" charset="77"/>
                <a:cs typeface="Poppins" pitchFamily="2" charset="77"/>
              </a:rPr>
              <a:t>Venta</a:t>
            </a:r>
          </a:p>
        </p:txBody>
      </p:sp>
      <p:cxnSp>
        <p:nvCxnSpPr>
          <p:cNvPr id="121" name="Conector recto de flecha 120">
            <a:extLst>
              <a:ext uri="{FF2B5EF4-FFF2-40B4-BE49-F238E27FC236}">
                <a16:creationId xmlns:a16="http://schemas.microsoft.com/office/drawing/2014/main" id="{902F12C5-12DC-F01A-AA90-77736A48FEF8}"/>
              </a:ext>
            </a:extLst>
          </p:cNvPr>
          <p:cNvCxnSpPr>
            <a:cxnSpLocks/>
          </p:cNvCxnSpPr>
          <p:nvPr/>
        </p:nvCxnSpPr>
        <p:spPr>
          <a:xfrm flipV="1">
            <a:off x="2539729" y="5352959"/>
            <a:ext cx="463023" cy="17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CAA04D9A-FED5-B35C-99EA-443D0A34B14B}"/>
              </a:ext>
            </a:extLst>
          </p:cNvPr>
          <p:cNvCxnSpPr>
            <a:cxnSpLocks/>
          </p:cNvCxnSpPr>
          <p:nvPr/>
        </p:nvCxnSpPr>
        <p:spPr>
          <a:xfrm flipV="1">
            <a:off x="5496946" y="5349705"/>
            <a:ext cx="463023" cy="17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TextBox 10">
            <a:extLst>
              <a:ext uri="{FF2B5EF4-FFF2-40B4-BE49-F238E27FC236}">
                <a16:creationId xmlns:a16="http://schemas.microsoft.com/office/drawing/2014/main" id="{9530CDC2-03C5-D63E-2577-9B8E9A7CD4FF}"/>
              </a:ext>
            </a:extLst>
          </p:cNvPr>
          <p:cNvSpPr txBox="1"/>
          <p:nvPr/>
        </p:nvSpPr>
        <p:spPr>
          <a:xfrm>
            <a:off x="1460804" y="5395028"/>
            <a:ext cx="1608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spc="-10" dirty="0" err="1">
                <a:solidFill>
                  <a:srgbClr val="221E7C"/>
                </a:solidFill>
                <a:latin typeface="Poppins" pitchFamily="2" charset="77"/>
                <a:cs typeface="Poppins" pitchFamily="2" charset="77"/>
              </a:rPr>
              <a:t>Transferencia</a:t>
            </a:r>
            <a:r>
              <a:rPr lang="en-US" sz="1100" b="1" spc="-10" dirty="0">
                <a:solidFill>
                  <a:srgbClr val="221E7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100" b="1" spc="-10" dirty="0" err="1">
                <a:solidFill>
                  <a:srgbClr val="221E7C"/>
                </a:solidFill>
                <a:latin typeface="Poppins" pitchFamily="2" charset="77"/>
                <a:cs typeface="Poppins" pitchFamily="2" charset="77"/>
              </a:rPr>
              <a:t>Tecnológica</a:t>
            </a:r>
            <a:endParaRPr lang="en-US" sz="1100" b="1" spc="-10" dirty="0">
              <a:solidFill>
                <a:srgbClr val="221E7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8" name="TextBox 10">
            <a:extLst>
              <a:ext uri="{FF2B5EF4-FFF2-40B4-BE49-F238E27FC236}">
                <a16:creationId xmlns:a16="http://schemas.microsoft.com/office/drawing/2014/main" id="{BE557035-C095-D4C3-AA7D-0365CB46F014}"/>
              </a:ext>
            </a:extLst>
          </p:cNvPr>
          <p:cNvSpPr txBox="1"/>
          <p:nvPr/>
        </p:nvSpPr>
        <p:spPr>
          <a:xfrm>
            <a:off x="5090328" y="5452427"/>
            <a:ext cx="1543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spc="-10" dirty="0" err="1">
                <a:solidFill>
                  <a:srgbClr val="221E7C"/>
                </a:solidFill>
                <a:latin typeface="Poppins" pitchFamily="2" charset="77"/>
                <a:cs typeface="Poppins" pitchFamily="2" charset="77"/>
              </a:rPr>
              <a:t>Compromisos</a:t>
            </a:r>
            <a:r>
              <a:rPr lang="en-US" sz="1050" b="1" spc="-10" dirty="0">
                <a:solidFill>
                  <a:srgbClr val="221E7C"/>
                </a:solidFill>
                <a:latin typeface="Poppins" pitchFamily="2" charset="77"/>
                <a:cs typeface="Poppins" pitchFamily="2" charset="77"/>
              </a:rPr>
              <a:t> de Venta o </a:t>
            </a:r>
            <a:r>
              <a:rPr lang="en-US" sz="1050" b="1" spc="-10" dirty="0" err="1">
                <a:solidFill>
                  <a:srgbClr val="221E7C"/>
                </a:solidFill>
                <a:latin typeface="Poppins" pitchFamily="2" charset="77"/>
                <a:cs typeface="Poppins" pitchFamily="2" charset="77"/>
              </a:rPr>
              <a:t>compra</a:t>
            </a:r>
            <a:endParaRPr lang="en-US" sz="1050" b="1" spc="-10" dirty="0">
              <a:solidFill>
                <a:srgbClr val="221E7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5" name="TextBox 9">
            <a:extLst>
              <a:ext uri="{FF2B5EF4-FFF2-40B4-BE49-F238E27FC236}">
                <a16:creationId xmlns:a16="http://schemas.microsoft.com/office/drawing/2014/main" id="{3E1994FB-5274-D51A-9FCF-44520E8DBB49}"/>
              </a:ext>
            </a:extLst>
          </p:cNvPr>
          <p:cNvSpPr txBox="1"/>
          <p:nvPr/>
        </p:nvSpPr>
        <p:spPr>
          <a:xfrm>
            <a:off x="93346" y="4366555"/>
            <a:ext cx="121365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s-CL" sz="1050" b="1" spc="-15" noProof="0" dirty="0" err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Coejecutor</a:t>
            </a:r>
            <a:r>
              <a:rPr lang="es-CL" sz="1050" b="1" spc="-15" noProof="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 Tecnológico </a:t>
            </a:r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2556C690-4386-47E6-A539-9985BC86C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90" y="4402960"/>
            <a:ext cx="1793585" cy="1492459"/>
          </a:xfrm>
          <a:custGeom>
            <a:avLst/>
            <a:gdLst>
              <a:gd name="T0" fmla="*/ 1051 w 1600"/>
              <a:gd name="T1" fmla="*/ 0 h 1441"/>
              <a:gd name="T2" fmla="*/ 549 w 1600"/>
              <a:gd name="T3" fmla="*/ 0 h 1441"/>
              <a:gd name="T4" fmla="*/ 549 w 1600"/>
              <a:gd name="T5" fmla="*/ 0 h 1441"/>
              <a:gd name="T6" fmla="*/ 302 w 1600"/>
              <a:gd name="T7" fmla="*/ 143 h 1441"/>
              <a:gd name="T8" fmla="*/ 51 w 1600"/>
              <a:gd name="T9" fmla="*/ 578 h 1441"/>
              <a:gd name="T10" fmla="*/ 51 w 1600"/>
              <a:gd name="T11" fmla="*/ 578 h 1441"/>
              <a:gd name="T12" fmla="*/ 51 w 1600"/>
              <a:gd name="T13" fmla="*/ 863 h 1441"/>
              <a:gd name="T14" fmla="*/ 302 w 1600"/>
              <a:gd name="T15" fmla="*/ 1298 h 1441"/>
              <a:gd name="T16" fmla="*/ 302 w 1600"/>
              <a:gd name="T17" fmla="*/ 1298 h 1441"/>
              <a:gd name="T18" fmla="*/ 549 w 1600"/>
              <a:gd name="T19" fmla="*/ 1440 h 1441"/>
              <a:gd name="T20" fmla="*/ 1051 w 1600"/>
              <a:gd name="T21" fmla="*/ 1440 h 1441"/>
              <a:gd name="T22" fmla="*/ 1051 w 1600"/>
              <a:gd name="T23" fmla="*/ 1440 h 1441"/>
              <a:gd name="T24" fmla="*/ 1297 w 1600"/>
              <a:gd name="T25" fmla="*/ 1298 h 1441"/>
              <a:gd name="T26" fmla="*/ 1548 w 1600"/>
              <a:gd name="T27" fmla="*/ 863 h 1441"/>
              <a:gd name="T28" fmla="*/ 1548 w 1600"/>
              <a:gd name="T29" fmla="*/ 863 h 1441"/>
              <a:gd name="T30" fmla="*/ 1548 w 1600"/>
              <a:gd name="T31" fmla="*/ 578 h 1441"/>
              <a:gd name="T32" fmla="*/ 1297 w 1600"/>
              <a:gd name="T33" fmla="*/ 143 h 1441"/>
              <a:gd name="T34" fmla="*/ 1297 w 1600"/>
              <a:gd name="T35" fmla="*/ 143 h 1441"/>
              <a:gd name="T36" fmla="*/ 1051 w 1600"/>
              <a:gd name="T3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0" h="1441">
                <a:moveTo>
                  <a:pt x="1051" y="0"/>
                </a:moveTo>
                <a:lnTo>
                  <a:pt x="549" y="0"/>
                </a:lnTo>
                <a:lnTo>
                  <a:pt x="549" y="0"/>
                </a:lnTo>
                <a:cubicBezTo>
                  <a:pt x="447" y="0"/>
                  <a:pt x="353" y="54"/>
                  <a:pt x="302" y="143"/>
                </a:cubicBezTo>
                <a:lnTo>
                  <a:pt x="51" y="578"/>
                </a:lnTo>
                <a:lnTo>
                  <a:pt x="51" y="578"/>
                </a:lnTo>
                <a:cubicBezTo>
                  <a:pt x="0" y="666"/>
                  <a:pt x="0" y="774"/>
                  <a:pt x="51" y="863"/>
                </a:cubicBezTo>
                <a:lnTo>
                  <a:pt x="302" y="1298"/>
                </a:lnTo>
                <a:lnTo>
                  <a:pt x="302" y="1298"/>
                </a:lnTo>
                <a:cubicBezTo>
                  <a:pt x="353" y="1386"/>
                  <a:pt x="447" y="1440"/>
                  <a:pt x="549" y="1440"/>
                </a:cubicBezTo>
                <a:lnTo>
                  <a:pt x="1051" y="1440"/>
                </a:lnTo>
                <a:lnTo>
                  <a:pt x="1051" y="1440"/>
                </a:lnTo>
                <a:cubicBezTo>
                  <a:pt x="1152" y="1440"/>
                  <a:pt x="1246" y="1386"/>
                  <a:pt x="1297" y="1298"/>
                </a:cubicBezTo>
                <a:lnTo>
                  <a:pt x="1548" y="863"/>
                </a:lnTo>
                <a:lnTo>
                  <a:pt x="1548" y="863"/>
                </a:lnTo>
                <a:cubicBezTo>
                  <a:pt x="1599" y="774"/>
                  <a:pt x="1599" y="666"/>
                  <a:pt x="1548" y="578"/>
                </a:cubicBezTo>
                <a:lnTo>
                  <a:pt x="1297" y="143"/>
                </a:lnTo>
                <a:lnTo>
                  <a:pt x="1297" y="143"/>
                </a:lnTo>
                <a:cubicBezTo>
                  <a:pt x="1246" y="54"/>
                  <a:pt x="1152" y="0"/>
                  <a:pt x="1051" y="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L" sz="1400" b="1" noProof="0" dirty="0">
                <a:latin typeface="Poppins" pitchFamily="2" charset="77"/>
              </a:rPr>
              <a:t>Compradores de</a:t>
            </a:r>
          </a:p>
          <a:p>
            <a:pPr algn="ctr"/>
            <a:r>
              <a:rPr lang="es-CL" sz="1400" b="1" noProof="0" dirty="0">
                <a:latin typeface="Poppins" pitchFamily="2" charset="77"/>
              </a:rPr>
              <a:t> barcos</a:t>
            </a:r>
            <a:endParaRPr lang="en-US" sz="1400" b="1" dirty="0">
              <a:latin typeface="Poppins" pitchFamily="2" charset="77"/>
            </a:endParaRPr>
          </a:p>
        </p:txBody>
      </p:sp>
      <p:sp>
        <p:nvSpPr>
          <p:cNvPr id="140" name="TextBox 10">
            <a:extLst>
              <a:ext uri="{FF2B5EF4-FFF2-40B4-BE49-F238E27FC236}">
                <a16:creationId xmlns:a16="http://schemas.microsoft.com/office/drawing/2014/main" id="{3CF5F3E0-283E-433F-1DE8-494FA3500613}"/>
              </a:ext>
            </a:extLst>
          </p:cNvPr>
          <p:cNvSpPr txBox="1"/>
          <p:nvPr/>
        </p:nvSpPr>
        <p:spPr>
          <a:xfrm>
            <a:off x="7838411" y="4889900"/>
            <a:ext cx="578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-10" dirty="0">
                <a:latin typeface="Poppins" pitchFamily="2" charset="77"/>
                <a:cs typeface="Poppins" pitchFamily="2" charset="77"/>
              </a:rPr>
              <a:t>Venta</a:t>
            </a:r>
          </a:p>
        </p:txBody>
      </p:sp>
      <p:cxnSp>
        <p:nvCxnSpPr>
          <p:cNvPr id="148" name="Conector recto de flecha 147">
            <a:extLst>
              <a:ext uri="{FF2B5EF4-FFF2-40B4-BE49-F238E27FC236}">
                <a16:creationId xmlns:a16="http://schemas.microsoft.com/office/drawing/2014/main" id="{17CA6B2E-91F2-D82A-2F74-F9CDE222C306}"/>
              </a:ext>
            </a:extLst>
          </p:cNvPr>
          <p:cNvCxnSpPr>
            <a:cxnSpLocks/>
          </p:cNvCxnSpPr>
          <p:nvPr/>
        </p:nvCxnSpPr>
        <p:spPr>
          <a:xfrm>
            <a:off x="7730130" y="1613902"/>
            <a:ext cx="94341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2">
            <a:extLst>
              <a:ext uri="{FF2B5EF4-FFF2-40B4-BE49-F238E27FC236}">
                <a16:creationId xmlns:a16="http://schemas.microsoft.com/office/drawing/2014/main" id="{E60DEF36-7707-78EC-24C9-27B5D02C9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000" y="896130"/>
            <a:ext cx="1793585" cy="1492459"/>
          </a:xfrm>
          <a:custGeom>
            <a:avLst/>
            <a:gdLst>
              <a:gd name="T0" fmla="*/ 1051 w 1600"/>
              <a:gd name="T1" fmla="*/ 0 h 1441"/>
              <a:gd name="T2" fmla="*/ 549 w 1600"/>
              <a:gd name="T3" fmla="*/ 0 h 1441"/>
              <a:gd name="T4" fmla="*/ 549 w 1600"/>
              <a:gd name="T5" fmla="*/ 0 h 1441"/>
              <a:gd name="T6" fmla="*/ 302 w 1600"/>
              <a:gd name="T7" fmla="*/ 143 h 1441"/>
              <a:gd name="T8" fmla="*/ 51 w 1600"/>
              <a:gd name="T9" fmla="*/ 578 h 1441"/>
              <a:gd name="T10" fmla="*/ 51 w 1600"/>
              <a:gd name="T11" fmla="*/ 578 h 1441"/>
              <a:gd name="T12" fmla="*/ 51 w 1600"/>
              <a:gd name="T13" fmla="*/ 863 h 1441"/>
              <a:gd name="T14" fmla="*/ 302 w 1600"/>
              <a:gd name="T15" fmla="*/ 1298 h 1441"/>
              <a:gd name="T16" fmla="*/ 302 w 1600"/>
              <a:gd name="T17" fmla="*/ 1298 h 1441"/>
              <a:gd name="T18" fmla="*/ 549 w 1600"/>
              <a:gd name="T19" fmla="*/ 1440 h 1441"/>
              <a:gd name="T20" fmla="*/ 1051 w 1600"/>
              <a:gd name="T21" fmla="*/ 1440 h 1441"/>
              <a:gd name="T22" fmla="*/ 1051 w 1600"/>
              <a:gd name="T23" fmla="*/ 1440 h 1441"/>
              <a:gd name="T24" fmla="*/ 1297 w 1600"/>
              <a:gd name="T25" fmla="*/ 1298 h 1441"/>
              <a:gd name="T26" fmla="*/ 1548 w 1600"/>
              <a:gd name="T27" fmla="*/ 863 h 1441"/>
              <a:gd name="T28" fmla="*/ 1548 w 1600"/>
              <a:gd name="T29" fmla="*/ 863 h 1441"/>
              <a:gd name="T30" fmla="*/ 1548 w 1600"/>
              <a:gd name="T31" fmla="*/ 578 h 1441"/>
              <a:gd name="T32" fmla="*/ 1297 w 1600"/>
              <a:gd name="T33" fmla="*/ 143 h 1441"/>
              <a:gd name="T34" fmla="*/ 1297 w 1600"/>
              <a:gd name="T35" fmla="*/ 143 h 1441"/>
              <a:gd name="T36" fmla="*/ 1051 w 1600"/>
              <a:gd name="T37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0" h="1441">
                <a:moveTo>
                  <a:pt x="1051" y="0"/>
                </a:moveTo>
                <a:lnTo>
                  <a:pt x="549" y="0"/>
                </a:lnTo>
                <a:lnTo>
                  <a:pt x="549" y="0"/>
                </a:lnTo>
                <a:cubicBezTo>
                  <a:pt x="447" y="0"/>
                  <a:pt x="353" y="54"/>
                  <a:pt x="302" y="143"/>
                </a:cubicBezTo>
                <a:lnTo>
                  <a:pt x="51" y="578"/>
                </a:lnTo>
                <a:lnTo>
                  <a:pt x="51" y="578"/>
                </a:lnTo>
                <a:cubicBezTo>
                  <a:pt x="0" y="666"/>
                  <a:pt x="0" y="774"/>
                  <a:pt x="51" y="863"/>
                </a:cubicBezTo>
                <a:lnTo>
                  <a:pt x="302" y="1298"/>
                </a:lnTo>
                <a:lnTo>
                  <a:pt x="302" y="1298"/>
                </a:lnTo>
                <a:cubicBezTo>
                  <a:pt x="353" y="1386"/>
                  <a:pt x="447" y="1440"/>
                  <a:pt x="549" y="1440"/>
                </a:cubicBezTo>
                <a:lnTo>
                  <a:pt x="1051" y="1440"/>
                </a:lnTo>
                <a:lnTo>
                  <a:pt x="1051" y="1440"/>
                </a:lnTo>
                <a:cubicBezTo>
                  <a:pt x="1152" y="1440"/>
                  <a:pt x="1246" y="1386"/>
                  <a:pt x="1297" y="1298"/>
                </a:cubicBezTo>
                <a:lnTo>
                  <a:pt x="1548" y="863"/>
                </a:lnTo>
                <a:lnTo>
                  <a:pt x="1548" y="863"/>
                </a:lnTo>
                <a:cubicBezTo>
                  <a:pt x="1599" y="774"/>
                  <a:pt x="1599" y="666"/>
                  <a:pt x="1548" y="578"/>
                </a:cubicBezTo>
                <a:lnTo>
                  <a:pt x="1297" y="143"/>
                </a:lnTo>
                <a:lnTo>
                  <a:pt x="1297" y="143"/>
                </a:lnTo>
                <a:cubicBezTo>
                  <a:pt x="1246" y="54"/>
                  <a:pt x="1152" y="0"/>
                  <a:pt x="1051" y="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L" sz="1400" b="1" noProof="0" dirty="0">
                <a:latin typeface="Poppins" pitchFamily="2" charset="77"/>
              </a:rPr>
              <a:t>Compradores de</a:t>
            </a:r>
          </a:p>
          <a:p>
            <a:pPr algn="ctr"/>
            <a:r>
              <a:rPr lang="es-CL" sz="1400" b="1" noProof="0" dirty="0">
                <a:latin typeface="Poppins" pitchFamily="2" charset="77"/>
              </a:rPr>
              <a:t> barcos</a:t>
            </a:r>
            <a:endParaRPr lang="en-US" sz="1400" b="1" dirty="0">
              <a:latin typeface="Poppins" pitchFamily="2" charset="77"/>
            </a:endParaRPr>
          </a:p>
        </p:txBody>
      </p:sp>
      <p:sp>
        <p:nvSpPr>
          <p:cNvPr id="150" name="TextBox 10">
            <a:extLst>
              <a:ext uri="{FF2B5EF4-FFF2-40B4-BE49-F238E27FC236}">
                <a16:creationId xmlns:a16="http://schemas.microsoft.com/office/drawing/2014/main" id="{1407BC40-ED5A-84BF-98BA-08D12F6C0A8B}"/>
              </a:ext>
            </a:extLst>
          </p:cNvPr>
          <p:cNvSpPr txBox="1"/>
          <p:nvPr/>
        </p:nvSpPr>
        <p:spPr>
          <a:xfrm>
            <a:off x="7814521" y="1383070"/>
            <a:ext cx="578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-10" dirty="0">
                <a:latin typeface="Poppins" pitchFamily="2" charset="77"/>
                <a:cs typeface="Poppins" pitchFamily="2" charset="77"/>
              </a:rPr>
              <a:t>Venta</a:t>
            </a:r>
          </a:p>
        </p:txBody>
      </p:sp>
      <p:sp>
        <p:nvSpPr>
          <p:cNvPr id="151" name="Flecha: curvada hacia la izquierda 150">
            <a:extLst>
              <a:ext uri="{FF2B5EF4-FFF2-40B4-BE49-F238E27FC236}">
                <a16:creationId xmlns:a16="http://schemas.microsoft.com/office/drawing/2014/main" id="{58AFAA64-089D-E3DD-6374-C713F773FDBB}"/>
              </a:ext>
            </a:extLst>
          </p:cNvPr>
          <p:cNvSpPr/>
          <p:nvPr/>
        </p:nvSpPr>
        <p:spPr>
          <a:xfrm>
            <a:off x="10837064" y="2050597"/>
            <a:ext cx="1117649" cy="2771380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D01A0F1-1EAD-BD3C-6BD9-66B811C919AD}"/>
              </a:ext>
            </a:extLst>
          </p:cNvPr>
          <p:cNvSpPr txBox="1"/>
          <p:nvPr/>
        </p:nvSpPr>
        <p:spPr>
          <a:xfrm rot="5400000">
            <a:off x="10703535" y="3198486"/>
            <a:ext cx="132361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/>
              <a:t>IMPULSATEC</a:t>
            </a:r>
            <a:endParaRPr lang="es-CL" sz="1600" dirty="0"/>
          </a:p>
        </p:txBody>
      </p:sp>
      <p:sp>
        <p:nvSpPr>
          <p:cNvPr id="153" name="TextBox 9">
            <a:extLst>
              <a:ext uri="{FF2B5EF4-FFF2-40B4-BE49-F238E27FC236}">
                <a16:creationId xmlns:a16="http://schemas.microsoft.com/office/drawing/2014/main" id="{5CCC6CA5-9873-C405-D8AD-1183138FDD67}"/>
              </a:ext>
            </a:extLst>
          </p:cNvPr>
          <p:cNvSpPr txBox="1"/>
          <p:nvPr/>
        </p:nvSpPr>
        <p:spPr>
          <a:xfrm>
            <a:off x="2386488" y="4438655"/>
            <a:ext cx="1213650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s-CL" sz="1050" b="1" spc="-15" noProof="0" dirty="0" err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Coejecutor</a:t>
            </a:r>
            <a:r>
              <a:rPr lang="es-CL" sz="1050" b="1" spc="-15" noProof="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CL" sz="1050" b="1" spc="-1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proveedor</a:t>
            </a:r>
            <a:endParaRPr lang="es-CL" sz="1050" b="1" spc="-15" noProof="0" dirty="0">
              <a:solidFill>
                <a:schemeClr val="accent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497113EC-7ACE-F623-23D4-191BF9CF0B23}"/>
              </a:ext>
            </a:extLst>
          </p:cNvPr>
          <p:cNvSpPr/>
          <p:nvPr/>
        </p:nvSpPr>
        <p:spPr>
          <a:xfrm>
            <a:off x="93347" y="4029572"/>
            <a:ext cx="7660671" cy="266067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TextBox 9">
            <a:extLst>
              <a:ext uri="{FF2B5EF4-FFF2-40B4-BE49-F238E27FC236}">
                <a16:creationId xmlns:a16="http://schemas.microsoft.com/office/drawing/2014/main" id="{7A2459FB-08AA-34E4-6C1D-1AFEBF011979}"/>
              </a:ext>
            </a:extLst>
          </p:cNvPr>
          <p:cNvSpPr txBox="1"/>
          <p:nvPr/>
        </p:nvSpPr>
        <p:spPr>
          <a:xfrm>
            <a:off x="5134203" y="3864806"/>
            <a:ext cx="207444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s-CL" sz="1050" b="1" spc="-15" noProof="0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Gestor Tecnológico: </a:t>
            </a:r>
            <a:r>
              <a:rPr lang="es-CL" sz="1050" b="1" spc="-15" noProof="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coordina, lidera, articula</a:t>
            </a:r>
          </a:p>
        </p:txBody>
      </p:sp>
      <p:cxnSp>
        <p:nvCxnSpPr>
          <p:cNvPr id="155" name="Conector recto 154">
            <a:extLst>
              <a:ext uri="{FF2B5EF4-FFF2-40B4-BE49-F238E27FC236}">
                <a16:creationId xmlns:a16="http://schemas.microsoft.com/office/drawing/2014/main" id="{34977C65-8547-FEBF-ECC0-FCC6FA4FC436}"/>
              </a:ext>
            </a:extLst>
          </p:cNvPr>
          <p:cNvCxnSpPr>
            <a:cxnSpLocks/>
          </p:cNvCxnSpPr>
          <p:nvPr/>
        </p:nvCxnSpPr>
        <p:spPr>
          <a:xfrm>
            <a:off x="1009881" y="896130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2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ítulo 2">
            <a:extLst>
              <a:ext uri="{FF2B5EF4-FFF2-40B4-BE49-F238E27FC236}">
                <a16:creationId xmlns:a16="http://schemas.microsoft.com/office/drawing/2014/main" id="{8498709C-F414-BDF4-0DF4-99B5906B56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3358" y="2272720"/>
            <a:ext cx="6174766" cy="113821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1800" kern="100" dirty="0">
                <a:ea typeface="Calibri" panose="020F0502020204030204" pitchFamily="34" charset="0"/>
              </a:rPr>
              <a:t>Contribuir a que empresas manufactureras nacionales diversifiquen su productividad y competitividad, insertándose como proveedores en cadenas de valor del sector construcción naval.</a:t>
            </a:r>
          </a:p>
          <a:p>
            <a:pPr algn="just">
              <a:lnSpc>
                <a:spcPts val="1800"/>
              </a:lnSpc>
            </a:pPr>
            <a:endParaRPr lang="es-MX" sz="1600" spc="-15" dirty="0">
              <a:cs typeface="Poppins" panose="00000500000000000000" pitchFamily="2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5A1564A-7AD5-375A-1F04-548237A627BB}"/>
              </a:ext>
            </a:extLst>
          </p:cNvPr>
          <p:cNvSpPr txBox="1">
            <a:spLocks noChangeArrowheads="1"/>
          </p:cNvSpPr>
          <p:nvPr/>
        </p:nvSpPr>
        <p:spPr>
          <a:xfrm>
            <a:off x="623358" y="1778845"/>
            <a:ext cx="6537823" cy="3958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1800" b="1" dirty="0">
                <a:solidFill>
                  <a:srgbClr val="002060"/>
                </a:solidFill>
                <a:highlight>
                  <a:srgbClr val="FD8983"/>
                </a:highlight>
              </a:rPr>
              <a:t>Objetivo General del Programa</a:t>
            </a:r>
            <a:endParaRPr lang="es-CL" altLang="es-CL" b="1" dirty="0">
              <a:solidFill>
                <a:srgbClr val="002060"/>
              </a:solidFill>
              <a:highlight>
                <a:srgbClr val="FD8983"/>
              </a:highlight>
            </a:endParaRPr>
          </a:p>
        </p:txBody>
      </p:sp>
      <p:pic>
        <p:nvPicPr>
          <p:cNvPr id="1028" name="Picture 4" descr="Personal del Departamento de Construcción Naval en la grada de construcción de Asmar Talcahuano Firma Diprida Armada de Chile">
            <a:extLst>
              <a:ext uri="{FF2B5EF4-FFF2-40B4-BE49-F238E27FC236}">
                <a16:creationId xmlns:a16="http://schemas.microsoft.com/office/drawing/2014/main" id="{1394299F-5293-FA6D-C960-E9526F8AB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r="23437"/>
          <a:stretch>
            <a:fillRect/>
          </a:stretch>
        </p:blipFill>
        <p:spPr bwMode="auto">
          <a:xfrm>
            <a:off x="7320196" y="-7460"/>
            <a:ext cx="4871804" cy="68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C8A9420-D06E-1DF9-C676-0BFA2830C3CC}"/>
              </a:ext>
            </a:extLst>
          </p:cNvPr>
          <p:cNvSpPr txBox="1">
            <a:spLocks noChangeArrowheads="1"/>
          </p:cNvSpPr>
          <p:nvPr/>
        </p:nvSpPr>
        <p:spPr>
          <a:xfrm>
            <a:off x="938053" y="190661"/>
            <a:ext cx="6093243" cy="66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221E7C"/>
                </a:solidFill>
              </a:rPr>
              <a:t>IMPULSA TRANSICIÓN TECNOLÓGICA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221E7C"/>
                </a:solidFill>
              </a:rPr>
              <a:t>IMPULSATEC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altLang="es-CL" sz="1800" b="1" dirty="0">
                <a:solidFill>
                  <a:srgbClr val="221E7C"/>
                </a:solidFill>
              </a:rPr>
              <a:t>Focalización en Construcción Naval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2A0F493-F2EF-C05A-EC40-83E6FC5BF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3794" y="436145"/>
            <a:ext cx="1117652" cy="35851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CF28201-3009-9037-C311-A8CDE9AAB4C5}"/>
              </a:ext>
            </a:extLst>
          </p:cNvPr>
          <p:cNvSpPr txBox="1"/>
          <p:nvPr/>
        </p:nvSpPr>
        <p:spPr>
          <a:xfrm>
            <a:off x="1531120" y="5947032"/>
            <a:ext cx="4489316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755" indent="3175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endParaRPr lang="es-ES" sz="2000" dirty="0">
              <a:solidFill>
                <a:srgbClr val="474444"/>
              </a:solidFill>
              <a:ea typeface="Arial" panose="020B0604020202020204" pitchFamily="34" charset="0"/>
              <a:cs typeface="Poppins" panose="00000500000000000000" pitchFamily="2" charset="0"/>
            </a:endParaRPr>
          </a:p>
          <a:p>
            <a:pPr marL="71755" marR="71755" indent="3175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endParaRPr lang="es-ES" sz="2000" dirty="0">
              <a:solidFill>
                <a:srgbClr val="474444"/>
              </a:solidFill>
              <a:ea typeface="Arial" panose="020B0604020202020204" pitchFamily="34" charset="0"/>
              <a:cs typeface="Poppins" panose="00000500000000000000" pitchFamily="2" charset="0"/>
            </a:endParaRPr>
          </a:p>
          <a:p>
            <a:pPr marL="71755" marR="71755" indent="3175" algn="just">
              <a:lnSpc>
                <a:spcPct val="96000"/>
              </a:lnSpc>
              <a:spcBef>
                <a:spcPts val="5"/>
              </a:spcBef>
              <a:spcAft>
                <a:spcPts val="0"/>
              </a:spcAft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 </a:t>
            </a:r>
            <a:endParaRPr lang="es-CL" dirty="0">
              <a:solidFill>
                <a:schemeClr val="bg2">
                  <a:lumMod val="50000"/>
                </a:schemeClr>
              </a:solidFill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</p:txBody>
      </p:sp>
      <p:pic>
        <p:nvPicPr>
          <p:cNvPr id="8" name="Imagen 7" descr="Forma, Círculo&#10;&#10;Descripción generada automáticamente">
            <a:extLst>
              <a:ext uri="{FF2B5EF4-FFF2-40B4-BE49-F238E27FC236}">
                <a16:creationId xmlns:a16="http://schemas.microsoft.com/office/drawing/2014/main" id="{C8A73819-CCD2-3155-09DB-7A32891F6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2" y="72829"/>
            <a:ext cx="485192" cy="9703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E389508-7C68-796C-1992-350721706108}"/>
              </a:ext>
            </a:extLst>
          </p:cNvPr>
          <p:cNvSpPr txBox="1"/>
          <p:nvPr/>
        </p:nvSpPr>
        <p:spPr>
          <a:xfrm>
            <a:off x="623358" y="4621423"/>
            <a:ext cx="63311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a typeface="Calibri" panose="020F0502020204030204" pitchFamily="34" charset="0"/>
              </a:rPr>
              <a:t>Corfo cofinanciará </a:t>
            </a:r>
            <a:r>
              <a:rPr lang="es-MX" b="1" kern="100" dirty="0">
                <a:ea typeface="Calibri" panose="020F0502020204030204" pitchFamily="34" charset="0"/>
              </a:rPr>
              <a:t>hasta el 60% del costo total </a:t>
            </a:r>
            <a:r>
              <a:rPr lang="es-MX" kern="100" dirty="0">
                <a:ea typeface="Calibri" panose="020F0502020204030204" pitchFamily="34" charset="0"/>
              </a:rPr>
              <a:t>de cada programa, con un </a:t>
            </a:r>
            <a:r>
              <a:rPr lang="es-MX" b="1" kern="100" dirty="0">
                <a:ea typeface="Calibri" panose="020F0502020204030204" pitchFamily="34" charset="0"/>
              </a:rPr>
              <a:t>tope de hasta $1.250.000.000</a:t>
            </a:r>
            <a:r>
              <a:rPr lang="es-MX" kern="100" dirty="0"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a typeface="Calibri" panose="020F0502020204030204" pitchFamily="34" charset="0"/>
              </a:rPr>
              <a:t>Plazo de ejecución: </a:t>
            </a:r>
            <a:r>
              <a:rPr lang="es-MX" b="1" kern="100" dirty="0">
                <a:ea typeface="Calibri" panose="020F0502020204030204" pitchFamily="34" charset="0"/>
              </a:rPr>
              <a:t>hasta 36 meses.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456340-B284-D4C9-13E0-BAA3776F721B}"/>
              </a:ext>
            </a:extLst>
          </p:cNvPr>
          <p:cNvSpPr txBox="1"/>
          <p:nvPr/>
        </p:nvSpPr>
        <p:spPr>
          <a:xfrm>
            <a:off x="644624" y="4092431"/>
            <a:ext cx="609777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s-MX" sz="1800" b="1" dirty="0">
                <a:highlight>
                  <a:srgbClr val="78D6BB"/>
                </a:highlight>
              </a:rPr>
              <a:t>Financiamiento y plazos 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225C3A3-F5A1-3ABC-2F3B-E4FF06E7079F}"/>
              </a:ext>
            </a:extLst>
          </p:cNvPr>
          <p:cNvCxnSpPr>
            <a:cxnSpLocks/>
          </p:cNvCxnSpPr>
          <p:nvPr/>
        </p:nvCxnSpPr>
        <p:spPr>
          <a:xfrm>
            <a:off x="1031146" y="1257636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7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361E3-5E69-F5C5-35E3-2218CC5E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DEDDC9CC-3CD3-91F3-01C6-E4CED4B38DEA}"/>
              </a:ext>
            </a:extLst>
          </p:cNvPr>
          <p:cNvSpPr txBox="1">
            <a:spLocks noChangeArrowheads="1"/>
          </p:cNvSpPr>
          <p:nvPr/>
        </p:nvSpPr>
        <p:spPr>
          <a:xfrm>
            <a:off x="889055" y="189108"/>
            <a:ext cx="4830644" cy="89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221E7C"/>
                </a:solidFill>
                <a:cs typeface="Poppins" panose="00000500000000000000" pitchFamily="2" charset="0"/>
              </a:rPr>
              <a:t>ACTIVIDADES FINANCIABLES</a:t>
            </a:r>
            <a:endParaRPr lang="es-CL" altLang="es-CL" b="1" dirty="0">
              <a:solidFill>
                <a:srgbClr val="221E7C"/>
              </a:solidFill>
              <a:cs typeface="Poppins" panose="00000500000000000000" pitchFamily="2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34B986B-0AB0-B260-C3A0-8C338B912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240" y="446314"/>
            <a:ext cx="1117651" cy="358519"/>
          </a:xfrm>
          <a:prstGeom prst="rect">
            <a:avLst/>
          </a:prstGeom>
        </p:spPr>
      </p:pic>
      <p:pic>
        <p:nvPicPr>
          <p:cNvPr id="7" name="Imagen 6" descr="Forma, Círculo&#10;&#10;Descripción generada automáticamente">
            <a:extLst>
              <a:ext uri="{FF2B5EF4-FFF2-40B4-BE49-F238E27FC236}">
                <a16:creationId xmlns:a16="http://schemas.microsoft.com/office/drawing/2014/main" id="{8F2B6BC0-541C-1226-0C7A-9BA16992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" y="83943"/>
            <a:ext cx="485192" cy="97038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D05F102-98BB-536B-38C4-32904D7C633E}"/>
              </a:ext>
            </a:extLst>
          </p:cNvPr>
          <p:cNvCxnSpPr>
            <a:cxnSpLocks/>
          </p:cNvCxnSpPr>
          <p:nvPr/>
        </p:nvCxnSpPr>
        <p:spPr>
          <a:xfrm>
            <a:off x="999248" y="683479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4D54744D-1028-FB0E-5F6C-BDA5A5157596}"/>
              </a:ext>
            </a:extLst>
          </p:cNvPr>
          <p:cNvSpPr txBox="1">
            <a:spLocks noChangeArrowheads="1"/>
          </p:cNvSpPr>
          <p:nvPr/>
        </p:nvSpPr>
        <p:spPr>
          <a:xfrm>
            <a:off x="1445729" y="1430871"/>
            <a:ext cx="9917177" cy="6505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1800" dirty="0"/>
              <a:t>Profundizar la </a:t>
            </a:r>
            <a:r>
              <a:rPr lang="es-MX" sz="1800" b="1" dirty="0">
                <a:solidFill>
                  <a:srgbClr val="221E7C"/>
                </a:solidFill>
              </a:rPr>
              <a:t>exploración tecnológica </a:t>
            </a:r>
            <a:r>
              <a:rPr lang="es-MX" sz="1800" dirty="0"/>
              <a:t>de ser necesario</a:t>
            </a:r>
            <a:r>
              <a:rPr lang="es-MX" sz="1800" b="1" dirty="0">
                <a:solidFill>
                  <a:srgbClr val="221E7C"/>
                </a:solidFill>
              </a:rPr>
              <a:t> (opcional).</a:t>
            </a:r>
            <a:endParaRPr lang="es-CL" sz="1800" b="1" dirty="0">
              <a:solidFill>
                <a:srgbClr val="221E7C"/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C5618B2-7256-FBD8-A2BF-A0A019AE4422}"/>
              </a:ext>
            </a:extLst>
          </p:cNvPr>
          <p:cNvSpPr txBox="1">
            <a:spLocks noChangeArrowheads="1"/>
          </p:cNvSpPr>
          <p:nvPr/>
        </p:nvSpPr>
        <p:spPr>
          <a:xfrm>
            <a:off x="1445730" y="2193765"/>
            <a:ext cx="9917178" cy="6505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CL" sz="1800" dirty="0">
                <a:ea typeface="Calibri" panose="020F0502020204030204" pitchFamily="34" charset="0"/>
              </a:rPr>
              <a:t>Actividades de </a:t>
            </a:r>
            <a:r>
              <a:rPr lang="es-CL" sz="1800" b="1" dirty="0">
                <a:solidFill>
                  <a:srgbClr val="221E7C"/>
                </a:solidFill>
              </a:rPr>
              <a:t>desarrollo y/o adopción tecnológica</a:t>
            </a:r>
            <a:r>
              <a:rPr lang="es-CL" sz="1800" dirty="0">
                <a:ea typeface="Calibri" panose="020F0502020204030204" pitchFamily="34" charset="0"/>
              </a:rPr>
              <a:t>, tales como, diagnósticos, contratación de expertos, generación de modelos de negocios, empaquetamiento.</a:t>
            </a:r>
            <a:endParaRPr lang="es-CL" sz="1800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ED5AB1F0-C470-3849-0845-984A3B03CC3A}"/>
              </a:ext>
            </a:extLst>
          </p:cNvPr>
          <p:cNvSpPr txBox="1">
            <a:spLocks noChangeArrowheads="1"/>
          </p:cNvSpPr>
          <p:nvPr/>
        </p:nvSpPr>
        <p:spPr>
          <a:xfrm>
            <a:off x="1445729" y="2956659"/>
            <a:ext cx="9942494" cy="8941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MX" sz="1800" dirty="0">
                <a:ea typeface="Calibri" panose="020F0502020204030204" pitchFamily="34" charset="0"/>
              </a:rPr>
              <a:t>Adquisición de </a:t>
            </a:r>
            <a:r>
              <a:rPr lang="es-MX" sz="1800" b="1" dirty="0">
                <a:solidFill>
                  <a:srgbClr val="221E7C"/>
                </a:solidFill>
              </a:rPr>
              <a:t>equipamiento, materiales e insumos necesarios </a:t>
            </a:r>
            <a:r>
              <a:rPr lang="es-MX" sz="1800" dirty="0">
                <a:ea typeface="Calibri" panose="020F0502020204030204" pitchFamily="34" charset="0"/>
              </a:rPr>
              <a:t>y conducentes a la realización de los desarrollos y/o adaptaciones tecnológicas tales como: desarrollo de prototipos, certificaciones  valoraciones de tecnología, etc.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B2CECE77-1B9D-A823-7B9C-DC124CF19305}"/>
              </a:ext>
            </a:extLst>
          </p:cNvPr>
          <p:cNvSpPr txBox="1">
            <a:spLocks noChangeArrowheads="1"/>
          </p:cNvSpPr>
          <p:nvPr/>
        </p:nvSpPr>
        <p:spPr>
          <a:xfrm>
            <a:off x="1445729" y="4013712"/>
            <a:ext cx="9962050" cy="562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MX" sz="1800" b="1" dirty="0">
                <a:solidFill>
                  <a:srgbClr val="221E7C"/>
                </a:solidFill>
              </a:rPr>
              <a:t>Adecuaciones, reparaciones o construcciones de las infraestructuras</a:t>
            </a:r>
            <a:r>
              <a:rPr lang="es-MX" sz="1800" dirty="0">
                <a:ea typeface="Calibri" panose="020F0502020204030204" pitchFamily="34" charset="0"/>
              </a:rPr>
              <a:t> necesarias para la adaptación tecnológica.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4EBBC8E-D5A0-BAA1-0FA7-36EBCF74E676}"/>
              </a:ext>
            </a:extLst>
          </p:cNvPr>
          <p:cNvSpPr txBox="1">
            <a:spLocks noChangeArrowheads="1"/>
          </p:cNvSpPr>
          <p:nvPr/>
        </p:nvSpPr>
        <p:spPr>
          <a:xfrm>
            <a:off x="1471045" y="4752991"/>
            <a:ext cx="9917178" cy="454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MX" sz="1800" dirty="0">
                <a:ea typeface="Calibri" panose="020F0502020204030204" pitchFamily="34" charset="0"/>
              </a:rPr>
              <a:t>Actividades de </a:t>
            </a:r>
            <a:r>
              <a:rPr lang="es-MX" sz="1800" b="1" dirty="0">
                <a:solidFill>
                  <a:srgbClr val="221E7C"/>
                </a:solidFill>
              </a:rPr>
              <a:t>capacitación y entrenamiento </a:t>
            </a:r>
            <a:r>
              <a:rPr lang="es-MX" sz="1800" dirty="0">
                <a:ea typeface="Calibri" panose="020F0502020204030204" pitchFamily="34" charset="0"/>
              </a:rPr>
              <a:t>del personal nuevo y/o existente.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B850CE5A-E2B0-E5E6-F9AD-14529DB0783E}"/>
              </a:ext>
            </a:extLst>
          </p:cNvPr>
          <p:cNvSpPr txBox="1">
            <a:spLocks noChangeArrowheads="1"/>
          </p:cNvSpPr>
          <p:nvPr/>
        </p:nvSpPr>
        <p:spPr>
          <a:xfrm>
            <a:off x="1445729" y="5427129"/>
            <a:ext cx="9962050" cy="671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MX" sz="1800" dirty="0">
                <a:ea typeface="Calibri" panose="020F0502020204030204" pitchFamily="34" charset="0"/>
              </a:rPr>
              <a:t>Actividades necesarias para la </a:t>
            </a:r>
            <a:r>
              <a:rPr lang="es-MX" sz="1800" b="1" dirty="0">
                <a:solidFill>
                  <a:srgbClr val="221E7C"/>
                </a:solidFill>
              </a:rPr>
              <a:t>protección de la propiedad intelectual e industrial </a:t>
            </a:r>
            <a:r>
              <a:rPr lang="es-MX" sz="1800" dirty="0">
                <a:ea typeface="Calibri" panose="020F0502020204030204" pitchFamily="34" charset="0"/>
              </a:rPr>
              <a:t>(asesorías y estudios). </a:t>
            </a:r>
          </a:p>
        </p:txBody>
      </p:sp>
      <p:pic>
        <p:nvPicPr>
          <p:cNvPr id="19" name="Gráfico 18" descr="Viaje contorno">
            <a:extLst>
              <a:ext uri="{FF2B5EF4-FFF2-40B4-BE49-F238E27FC236}">
                <a16:creationId xmlns:a16="http://schemas.microsoft.com/office/drawing/2014/main" id="{DA4738D8-DE9C-CE63-456F-69BD944F2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562" y="1324268"/>
            <a:ext cx="455823" cy="540395"/>
          </a:xfrm>
          <a:prstGeom prst="rect">
            <a:avLst/>
          </a:prstGeom>
        </p:spPr>
      </p:pic>
      <p:pic>
        <p:nvPicPr>
          <p:cNvPr id="21" name="Gráfico 20" descr="Mano de Robot contorno">
            <a:extLst>
              <a:ext uri="{FF2B5EF4-FFF2-40B4-BE49-F238E27FC236}">
                <a16:creationId xmlns:a16="http://schemas.microsoft.com/office/drawing/2014/main" id="{300E7B48-8354-66B3-8BDB-DF2B09E5B5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993" y="2904428"/>
            <a:ext cx="480959" cy="540395"/>
          </a:xfrm>
          <a:prstGeom prst="rect">
            <a:avLst/>
          </a:prstGeom>
        </p:spPr>
      </p:pic>
      <p:pic>
        <p:nvPicPr>
          <p:cNvPr id="23" name="Gráfico 22" descr="Arquitectura moderna contorno">
            <a:extLst>
              <a:ext uri="{FF2B5EF4-FFF2-40B4-BE49-F238E27FC236}">
                <a16:creationId xmlns:a16="http://schemas.microsoft.com/office/drawing/2014/main" id="{A7F0F6E7-923D-D5C1-7A52-C1F72C9FF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264" y="3944448"/>
            <a:ext cx="436030" cy="436030"/>
          </a:xfrm>
          <a:prstGeom prst="rect">
            <a:avLst/>
          </a:prstGeom>
        </p:spPr>
      </p:pic>
      <p:pic>
        <p:nvPicPr>
          <p:cNvPr id="25" name="Gráfico 24" descr="Aula de clases contorno">
            <a:extLst>
              <a:ext uri="{FF2B5EF4-FFF2-40B4-BE49-F238E27FC236}">
                <a16:creationId xmlns:a16="http://schemas.microsoft.com/office/drawing/2014/main" id="{DEB58B64-7374-139D-F118-432F59FE8B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3903" y="4640274"/>
            <a:ext cx="500752" cy="500752"/>
          </a:xfrm>
          <a:prstGeom prst="rect">
            <a:avLst/>
          </a:prstGeom>
        </p:spPr>
      </p:pic>
      <p:pic>
        <p:nvPicPr>
          <p:cNvPr id="27" name="Gráfico 26" descr="Libros contorno">
            <a:extLst>
              <a:ext uri="{FF2B5EF4-FFF2-40B4-BE49-F238E27FC236}">
                <a16:creationId xmlns:a16="http://schemas.microsoft.com/office/drawing/2014/main" id="{A470312F-8A4E-A2F5-449C-28C7C4CF09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6471" y="5394780"/>
            <a:ext cx="455823" cy="455823"/>
          </a:xfrm>
          <a:prstGeom prst="rect">
            <a:avLst/>
          </a:prstGeom>
        </p:spPr>
      </p:pic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D02501CA-3B7E-883F-59F2-DD6D662C5B22}"/>
              </a:ext>
            </a:extLst>
          </p:cNvPr>
          <p:cNvSpPr/>
          <p:nvPr/>
        </p:nvSpPr>
        <p:spPr>
          <a:xfrm>
            <a:off x="797317" y="2249777"/>
            <a:ext cx="414977" cy="444739"/>
          </a:xfrm>
          <a:custGeom>
            <a:avLst/>
            <a:gdLst>
              <a:gd name="connsiteX0" fmla="*/ 143927 w 288205"/>
              <a:gd name="connsiteY0" fmla="*/ 61683 h 288345"/>
              <a:gd name="connsiteX1" fmla="*/ 61402 w 288205"/>
              <a:gd name="connsiteY1" fmla="*/ 144208 h 288345"/>
              <a:gd name="connsiteX2" fmla="*/ 143927 w 288205"/>
              <a:gd name="connsiteY2" fmla="*/ 226732 h 288345"/>
              <a:gd name="connsiteX3" fmla="*/ 226452 w 288205"/>
              <a:gd name="connsiteY3" fmla="*/ 144208 h 288345"/>
              <a:gd name="connsiteX4" fmla="*/ 143927 w 288205"/>
              <a:gd name="connsiteY4" fmla="*/ 61683 h 288345"/>
              <a:gd name="connsiteX5" fmla="*/ 143927 w 288205"/>
              <a:gd name="connsiteY5" fmla="*/ 218592 h 288345"/>
              <a:gd name="connsiteX6" fmla="*/ 69543 w 288205"/>
              <a:gd name="connsiteY6" fmla="*/ 144208 h 288345"/>
              <a:gd name="connsiteX7" fmla="*/ 143927 w 288205"/>
              <a:gd name="connsiteY7" fmla="*/ 69823 h 288345"/>
              <a:gd name="connsiteX8" fmla="*/ 218312 w 288205"/>
              <a:gd name="connsiteY8" fmla="*/ 144208 h 288345"/>
              <a:gd name="connsiteX9" fmla="*/ 143927 w 288205"/>
              <a:gd name="connsiteY9" fmla="*/ 218592 h 288345"/>
              <a:gd name="connsiteX10" fmla="*/ 143927 w 288205"/>
              <a:gd name="connsiteY10" fmla="*/ 114103 h 288345"/>
              <a:gd name="connsiteX11" fmla="*/ 113823 w 288205"/>
              <a:gd name="connsiteY11" fmla="*/ 144208 h 288345"/>
              <a:gd name="connsiteX12" fmla="*/ 143927 w 288205"/>
              <a:gd name="connsiteY12" fmla="*/ 174313 h 288345"/>
              <a:gd name="connsiteX13" fmla="*/ 174032 w 288205"/>
              <a:gd name="connsiteY13" fmla="*/ 144208 h 288345"/>
              <a:gd name="connsiteX14" fmla="*/ 143927 w 288205"/>
              <a:gd name="connsiteY14" fmla="*/ 114103 h 288345"/>
              <a:gd name="connsiteX15" fmla="*/ 143927 w 288205"/>
              <a:gd name="connsiteY15" fmla="*/ 166172 h 288345"/>
              <a:gd name="connsiteX16" fmla="*/ 121963 w 288205"/>
              <a:gd name="connsiteY16" fmla="*/ 144208 h 288345"/>
              <a:gd name="connsiteX17" fmla="*/ 143927 w 288205"/>
              <a:gd name="connsiteY17" fmla="*/ 122243 h 288345"/>
              <a:gd name="connsiteX18" fmla="*/ 165892 w 288205"/>
              <a:gd name="connsiteY18" fmla="*/ 144208 h 288345"/>
              <a:gd name="connsiteX19" fmla="*/ 143927 w 288205"/>
              <a:gd name="connsiteY19" fmla="*/ 166172 h 288345"/>
              <a:gd name="connsiteX20" fmla="*/ 277398 w 288205"/>
              <a:gd name="connsiteY20" fmla="*/ 108208 h 288345"/>
              <a:gd name="connsiteX21" fmla="*/ 253259 w 288205"/>
              <a:gd name="connsiteY21" fmla="*/ 108208 h 288345"/>
              <a:gd name="connsiteX22" fmla="*/ 246732 w 288205"/>
              <a:gd name="connsiteY22" fmla="*/ 92349 h 288345"/>
              <a:gd name="connsiteX23" fmla="*/ 263855 w 288205"/>
              <a:gd name="connsiteY23" fmla="*/ 75227 h 288345"/>
              <a:gd name="connsiteX24" fmla="*/ 267013 w 288205"/>
              <a:gd name="connsiteY24" fmla="*/ 67578 h 288345"/>
              <a:gd name="connsiteX25" fmla="*/ 263855 w 288205"/>
              <a:gd name="connsiteY25" fmla="*/ 59929 h 288345"/>
              <a:gd name="connsiteX26" fmla="*/ 228277 w 288205"/>
              <a:gd name="connsiteY26" fmla="*/ 24350 h 288345"/>
              <a:gd name="connsiteX27" fmla="*/ 212979 w 288205"/>
              <a:gd name="connsiteY27" fmla="*/ 24350 h 288345"/>
              <a:gd name="connsiteX28" fmla="*/ 195856 w 288205"/>
              <a:gd name="connsiteY28" fmla="*/ 41473 h 288345"/>
              <a:gd name="connsiteX29" fmla="*/ 180067 w 288205"/>
              <a:gd name="connsiteY29" fmla="*/ 34947 h 288345"/>
              <a:gd name="connsiteX30" fmla="*/ 180067 w 288205"/>
              <a:gd name="connsiteY30" fmla="*/ 10807 h 288345"/>
              <a:gd name="connsiteX31" fmla="*/ 169260 w 288205"/>
              <a:gd name="connsiteY31" fmla="*/ 0 h 288345"/>
              <a:gd name="connsiteX32" fmla="*/ 118945 w 288205"/>
              <a:gd name="connsiteY32" fmla="*/ 0 h 288345"/>
              <a:gd name="connsiteX33" fmla="*/ 108138 w 288205"/>
              <a:gd name="connsiteY33" fmla="*/ 10807 h 288345"/>
              <a:gd name="connsiteX34" fmla="*/ 108138 w 288205"/>
              <a:gd name="connsiteY34" fmla="*/ 34947 h 288345"/>
              <a:gd name="connsiteX35" fmla="*/ 92349 w 288205"/>
              <a:gd name="connsiteY35" fmla="*/ 41473 h 288345"/>
              <a:gd name="connsiteX36" fmla="*/ 75227 w 288205"/>
              <a:gd name="connsiteY36" fmla="*/ 24350 h 288345"/>
              <a:gd name="connsiteX37" fmla="*/ 59929 w 288205"/>
              <a:gd name="connsiteY37" fmla="*/ 24350 h 288345"/>
              <a:gd name="connsiteX38" fmla="*/ 24350 w 288205"/>
              <a:gd name="connsiteY38" fmla="*/ 59929 h 288345"/>
              <a:gd name="connsiteX39" fmla="*/ 21193 w 288205"/>
              <a:gd name="connsiteY39" fmla="*/ 67578 h 288345"/>
              <a:gd name="connsiteX40" fmla="*/ 24350 w 288205"/>
              <a:gd name="connsiteY40" fmla="*/ 75227 h 288345"/>
              <a:gd name="connsiteX41" fmla="*/ 41473 w 288205"/>
              <a:gd name="connsiteY41" fmla="*/ 92349 h 288345"/>
              <a:gd name="connsiteX42" fmla="*/ 34947 w 288205"/>
              <a:gd name="connsiteY42" fmla="*/ 108208 h 288345"/>
              <a:gd name="connsiteX43" fmla="*/ 10807 w 288205"/>
              <a:gd name="connsiteY43" fmla="*/ 108208 h 288345"/>
              <a:gd name="connsiteX44" fmla="*/ 0 w 288205"/>
              <a:gd name="connsiteY44" fmla="*/ 119015 h 288345"/>
              <a:gd name="connsiteX45" fmla="*/ 0 w 288205"/>
              <a:gd name="connsiteY45" fmla="*/ 169330 h 288345"/>
              <a:gd name="connsiteX46" fmla="*/ 10807 w 288205"/>
              <a:gd name="connsiteY46" fmla="*/ 180137 h 288345"/>
              <a:gd name="connsiteX47" fmla="*/ 34947 w 288205"/>
              <a:gd name="connsiteY47" fmla="*/ 180137 h 288345"/>
              <a:gd name="connsiteX48" fmla="*/ 41473 w 288205"/>
              <a:gd name="connsiteY48" fmla="*/ 195996 h 288345"/>
              <a:gd name="connsiteX49" fmla="*/ 24350 w 288205"/>
              <a:gd name="connsiteY49" fmla="*/ 213119 h 288345"/>
              <a:gd name="connsiteX50" fmla="*/ 24350 w 288205"/>
              <a:gd name="connsiteY50" fmla="*/ 228417 h 288345"/>
              <a:gd name="connsiteX51" fmla="*/ 59929 w 288205"/>
              <a:gd name="connsiteY51" fmla="*/ 263995 h 288345"/>
              <a:gd name="connsiteX52" fmla="*/ 75227 w 288205"/>
              <a:gd name="connsiteY52" fmla="*/ 263995 h 288345"/>
              <a:gd name="connsiteX53" fmla="*/ 92349 w 288205"/>
              <a:gd name="connsiteY53" fmla="*/ 246872 h 288345"/>
              <a:gd name="connsiteX54" fmla="*/ 108138 w 288205"/>
              <a:gd name="connsiteY54" fmla="*/ 253399 h 288345"/>
              <a:gd name="connsiteX55" fmla="*/ 108138 w 288205"/>
              <a:gd name="connsiteY55" fmla="*/ 277539 h 288345"/>
              <a:gd name="connsiteX56" fmla="*/ 118945 w 288205"/>
              <a:gd name="connsiteY56" fmla="*/ 288346 h 288345"/>
              <a:gd name="connsiteX57" fmla="*/ 169260 w 288205"/>
              <a:gd name="connsiteY57" fmla="*/ 288346 h 288345"/>
              <a:gd name="connsiteX58" fmla="*/ 180067 w 288205"/>
              <a:gd name="connsiteY58" fmla="*/ 277539 h 288345"/>
              <a:gd name="connsiteX59" fmla="*/ 180067 w 288205"/>
              <a:gd name="connsiteY59" fmla="*/ 253399 h 288345"/>
              <a:gd name="connsiteX60" fmla="*/ 195926 w 288205"/>
              <a:gd name="connsiteY60" fmla="*/ 246872 h 288345"/>
              <a:gd name="connsiteX61" fmla="*/ 212979 w 288205"/>
              <a:gd name="connsiteY61" fmla="*/ 263995 h 288345"/>
              <a:gd name="connsiteX62" fmla="*/ 228277 w 288205"/>
              <a:gd name="connsiteY62" fmla="*/ 263995 h 288345"/>
              <a:gd name="connsiteX63" fmla="*/ 263855 w 288205"/>
              <a:gd name="connsiteY63" fmla="*/ 228417 h 288345"/>
              <a:gd name="connsiteX64" fmla="*/ 263855 w 288205"/>
              <a:gd name="connsiteY64" fmla="*/ 213119 h 288345"/>
              <a:gd name="connsiteX65" fmla="*/ 246732 w 288205"/>
              <a:gd name="connsiteY65" fmla="*/ 195996 h 288345"/>
              <a:gd name="connsiteX66" fmla="*/ 253259 w 288205"/>
              <a:gd name="connsiteY66" fmla="*/ 180137 h 288345"/>
              <a:gd name="connsiteX67" fmla="*/ 277398 w 288205"/>
              <a:gd name="connsiteY67" fmla="*/ 180137 h 288345"/>
              <a:gd name="connsiteX68" fmla="*/ 288205 w 288205"/>
              <a:gd name="connsiteY68" fmla="*/ 169330 h 288345"/>
              <a:gd name="connsiteX69" fmla="*/ 288205 w 288205"/>
              <a:gd name="connsiteY69" fmla="*/ 119015 h 288345"/>
              <a:gd name="connsiteX70" fmla="*/ 277398 w 288205"/>
              <a:gd name="connsiteY70" fmla="*/ 108208 h 288345"/>
              <a:gd name="connsiteX71" fmla="*/ 280135 w 288205"/>
              <a:gd name="connsiteY71" fmla="*/ 169400 h 288345"/>
              <a:gd name="connsiteX72" fmla="*/ 277398 w 288205"/>
              <a:gd name="connsiteY72" fmla="*/ 172137 h 288345"/>
              <a:gd name="connsiteX73" fmla="*/ 247224 w 288205"/>
              <a:gd name="connsiteY73" fmla="*/ 172137 h 288345"/>
              <a:gd name="connsiteX74" fmla="*/ 246382 w 288205"/>
              <a:gd name="connsiteY74" fmla="*/ 175014 h 288345"/>
              <a:gd name="connsiteX75" fmla="*/ 238171 w 288205"/>
              <a:gd name="connsiteY75" fmla="*/ 194874 h 288345"/>
              <a:gd name="connsiteX76" fmla="*/ 236768 w 288205"/>
              <a:gd name="connsiteY76" fmla="*/ 197540 h 288345"/>
              <a:gd name="connsiteX77" fmla="*/ 258101 w 288205"/>
              <a:gd name="connsiteY77" fmla="*/ 218873 h 288345"/>
              <a:gd name="connsiteX78" fmla="*/ 258101 w 288205"/>
              <a:gd name="connsiteY78" fmla="*/ 222733 h 288345"/>
              <a:gd name="connsiteX79" fmla="*/ 222522 w 288205"/>
              <a:gd name="connsiteY79" fmla="*/ 258311 h 288345"/>
              <a:gd name="connsiteX80" fmla="*/ 218663 w 288205"/>
              <a:gd name="connsiteY80" fmla="*/ 258311 h 288345"/>
              <a:gd name="connsiteX81" fmla="*/ 197330 w 288205"/>
              <a:gd name="connsiteY81" fmla="*/ 236978 h 288345"/>
              <a:gd name="connsiteX82" fmla="*/ 194663 w 288205"/>
              <a:gd name="connsiteY82" fmla="*/ 238382 h 288345"/>
              <a:gd name="connsiteX83" fmla="*/ 174804 w 288205"/>
              <a:gd name="connsiteY83" fmla="*/ 246592 h 288345"/>
              <a:gd name="connsiteX84" fmla="*/ 171927 w 288205"/>
              <a:gd name="connsiteY84" fmla="*/ 247434 h 288345"/>
              <a:gd name="connsiteX85" fmla="*/ 171927 w 288205"/>
              <a:gd name="connsiteY85" fmla="*/ 277609 h 288345"/>
              <a:gd name="connsiteX86" fmla="*/ 169190 w 288205"/>
              <a:gd name="connsiteY86" fmla="*/ 280346 h 288345"/>
              <a:gd name="connsiteX87" fmla="*/ 118875 w 288205"/>
              <a:gd name="connsiteY87" fmla="*/ 280346 h 288345"/>
              <a:gd name="connsiteX88" fmla="*/ 116138 w 288205"/>
              <a:gd name="connsiteY88" fmla="*/ 277609 h 288345"/>
              <a:gd name="connsiteX89" fmla="*/ 116138 w 288205"/>
              <a:gd name="connsiteY89" fmla="*/ 247434 h 288345"/>
              <a:gd name="connsiteX90" fmla="*/ 113261 w 288205"/>
              <a:gd name="connsiteY90" fmla="*/ 246592 h 288345"/>
              <a:gd name="connsiteX91" fmla="*/ 93402 w 288205"/>
              <a:gd name="connsiteY91" fmla="*/ 238382 h 288345"/>
              <a:gd name="connsiteX92" fmla="*/ 90735 w 288205"/>
              <a:gd name="connsiteY92" fmla="*/ 236978 h 288345"/>
              <a:gd name="connsiteX93" fmla="*/ 69402 w 288205"/>
              <a:gd name="connsiteY93" fmla="*/ 258311 h 288345"/>
              <a:gd name="connsiteX94" fmla="*/ 65543 w 288205"/>
              <a:gd name="connsiteY94" fmla="*/ 258311 h 288345"/>
              <a:gd name="connsiteX95" fmla="*/ 29964 w 288205"/>
              <a:gd name="connsiteY95" fmla="*/ 222733 h 288345"/>
              <a:gd name="connsiteX96" fmla="*/ 29964 w 288205"/>
              <a:gd name="connsiteY96" fmla="*/ 218873 h 288345"/>
              <a:gd name="connsiteX97" fmla="*/ 51297 w 288205"/>
              <a:gd name="connsiteY97" fmla="*/ 197540 h 288345"/>
              <a:gd name="connsiteX98" fmla="*/ 49894 w 288205"/>
              <a:gd name="connsiteY98" fmla="*/ 194874 h 288345"/>
              <a:gd name="connsiteX99" fmla="*/ 41683 w 288205"/>
              <a:gd name="connsiteY99" fmla="*/ 175014 h 288345"/>
              <a:gd name="connsiteX100" fmla="*/ 40841 w 288205"/>
              <a:gd name="connsiteY100" fmla="*/ 172137 h 288345"/>
              <a:gd name="connsiteX101" fmla="*/ 10667 w 288205"/>
              <a:gd name="connsiteY101" fmla="*/ 172137 h 288345"/>
              <a:gd name="connsiteX102" fmla="*/ 7930 w 288205"/>
              <a:gd name="connsiteY102" fmla="*/ 169400 h 288345"/>
              <a:gd name="connsiteX103" fmla="*/ 7930 w 288205"/>
              <a:gd name="connsiteY103" fmla="*/ 119086 h 288345"/>
              <a:gd name="connsiteX104" fmla="*/ 10667 w 288205"/>
              <a:gd name="connsiteY104" fmla="*/ 116349 h 288345"/>
              <a:gd name="connsiteX105" fmla="*/ 40841 w 288205"/>
              <a:gd name="connsiteY105" fmla="*/ 116349 h 288345"/>
              <a:gd name="connsiteX106" fmla="*/ 41683 w 288205"/>
              <a:gd name="connsiteY106" fmla="*/ 113472 h 288345"/>
              <a:gd name="connsiteX107" fmla="*/ 49894 w 288205"/>
              <a:gd name="connsiteY107" fmla="*/ 93612 h 288345"/>
              <a:gd name="connsiteX108" fmla="*/ 51297 w 288205"/>
              <a:gd name="connsiteY108" fmla="*/ 90946 h 288345"/>
              <a:gd name="connsiteX109" fmla="*/ 29964 w 288205"/>
              <a:gd name="connsiteY109" fmla="*/ 69613 h 288345"/>
              <a:gd name="connsiteX110" fmla="*/ 29192 w 288205"/>
              <a:gd name="connsiteY110" fmla="*/ 67718 h 288345"/>
              <a:gd name="connsiteX111" fmla="*/ 29964 w 288205"/>
              <a:gd name="connsiteY111" fmla="*/ 65823 h 288345"/>
              <a:gd name="connsiteX112" fmla="*/ 65543 w 288205"/>
              <a:gd name="connsiteY112" fmla="*/ 30245 h 288345"/>
              <a:gd name="connsiteX113" fmla="*/ 69402 w 288205"/>
              <a:gd name="connsiteY113" fmla="*/ 30245 h 288345"/>
              <a:gd name="connsiteX114" fmla="*/ 90735 w 288205"/>
              <a:gd name="connsiteY114" fmla="*/ 51578 h 288345"/>
              <a:gd name="connsiteX115" fmla="*/ 93402 w 288205"/>
              <a:gd name="connsiteY115" fmla="*/ 50174 h 288345"/>
              <a:gd name="connsiteX116" fmla="*/ 113261 w 288205"/>
              <a:gd name="connsiteY116" fmla="*/ 41964 h 288345"/>
              <a:gd name="connsiteX117" fmla="*/ 116138 w 288205"/>
              <a:gd name="connsiteY117" fmla="*/ 41122 h 288345"/>
              <a:gd name="connsiteX118" fmla="*/ 116138 w 288205"/>
              <a:gd name="connsiteY118" fmla="*/ 10947 h 288345"/>
              <a:gd name="connsiteX119" fmla="*/ 118875 w 288205"/>
              <a:gd name="connsiteY119" fmla="*/ 8210 h 288345"/>
              <a:gd name="connsiteX120" fmla="*/ 169190 w 288205"/>
              <a:gd name="connsiteY120" fmla="*/ 8210 h 288345"/>
              <a:gd name="connsiteX121" fmla="*/ 171927 w 288205"/>
              <a:gd name="connsiteY121" fmla="*/ 10947 h 288345"/>
              <a:gd name="connsiteX122" fmla="*/ 171927 w 288205"/>
              <a:gd name="connsiteY122" fmla="*/ 41122 h 288345"/>
              <a:gd name="connsiteX123" fmla="*/ 174804 w 288205"/>
              <a:gd name="connsiteY123" fmla="*/ 41964 h 288345"/>
              <a:gd name="connsiteX124" fmla="*/ 194663 w 288205"/>
              <a:gd name="connsiteY124" fmla="*/ 50174 h 288345"/>
              <a:gd name="connsiteX125" fmla="*/ 197330 w 288205"/>
              <a:gd name="connsiteY125" fmla="*/ 51578 h 288345"/>
              <a:gd name="connsiteX126" fmla="*/ 218663 w 288205"/>
              <a:gd name="connsiteY126" fmla="*/ 30245 h 288345"/>
              <a:gd name="connsiteX127" fmla="*/ 222522 w 288205"/>
              <a:gd name="connsiteY127" fmla="*/ 30245 h 288345"/>
              <a:gd name="connsiteX128" fmla="*/ 258101 w 288205"/>
              <a:gd name="connsiteY128" fmla="*/ 65823 h 288345"/>
              <a:gd name="connsiteX129" fmla="*/ 258872 w 288205"/>
              <a:gd name="connsiteY129" fmla="*/ 67718 h 288345"/>
              <a:gd name="connsiteX130" fmla="*/ 258101 w 288205"/>
              <a:gd name="connsiteY130" fmla="*/ 69613 h 288345"/>
              <a:gd name="connsiteX131" fmla="*/ 236768 w 288205"/>
              <a:gd name="connsiteY131" fmla="*/ 90946 h 288345"/>
              <a:gd name="connsiteX132" fmla="*/ 238171 w 288205"/>
              <a:gd name="connsiteY132" fmla="*/ 93612 h 288345"/>
              <a:gd name="connsiteX133" fmla="*/ 246382 w 288205"/>
              <a:gd name="connsiteY133" fmla="*/ 113472 h 288345"/>
              <a:gd name="connsiteX134" fmla="*/ 247224 w 288205"/>
              <a:gd name="connsiteY134" fmla="*/ 116349 h 288345"/>
              <a:gd name="connsiteX135" fmla="*/ 277398 w 288205"/>
              <a:gd name="connsiteY135" fmla="*/ 116349 h 288345"/>
              <a:gd name="connsiteX136" fmla="*/ 280135 w 288205"/>
              <a:gd name="connsiteY136" fmla="*/ 119086 h 288345"/>
              <a:gd name="connsiteX137" fmla="*/ 280135 w 288205"/>
              <a:gd name="connsiteY137" fmla="*/ 169400 h 2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88205" h="288345">
                <a:moveTo>
                  <a:pt x="143927" y="61683"/>
                </a:moveTo>
                <a:cubicBezTo>
                  <a:pt x="98454" y="61683"/>
                  <a:pt x="61402" y="98735"/>
                  <a:pt x="61402" y="144208"/>
                </a:cubicBezTo>
                <a:cubicBezTo>
                  <a:pt x="61402" y="189681"/>
                  <a:pt x="98454" y="226732"/>
                  <a:pt x="143927" y="226732"/>
                </a:cubicBezTo>
                <a:cubicBezTo>
                  <a:pt x="189400" y="226732"/>
                  <a:pt x="226452" y="189681"/>
                  <a:pt x="226452" y="144208"/>
                </a:cubicBezTo>
                <a:cubicBezTo>
                  <a:pt x="226452" y="98735"/>
                  <a:pt x="189400" y="61683"/>
                  <a:pt x="143927" y="61683"/>
                </a:cubicBezTo>
                <a:close/>
                <a:moveTo>
                  <a:pt x="143927" y="218592"/>
                </a:moveTo>
                <a:cubicBezTo>
                  <a:pt x="102875" y="218592"/>
                  <a:pt x="69543" y="185190"/>
                  <a:pt x="69543" y="144208"/>
                </a:cubicBezTo>
                <a:cubicBezTo>
                  <a:pt x="69543" y="103226"/>
                  <a:pt x="102945" y="69823"/>
                  <a:pt x="143927" y="69823"/>
                </a:cubicBezTo>
                <a:cubicBezTo>
                  <a:pt x="184909" y="69823"/>
                  <a:pt x="218312" y="103226"/>
                  <a:pt x="218312" y="144208"/>
                </a:cubicBezTo>
                <a:cubicBezTo>
                  <a:pt x="218312" y="185190"/>
                  <a:pt x="184909" y="218592"/>
                  <a:pt x="143927" y="218592"/>
                </a:cubicBezTo>
                <a:close/>
                <a:moveTo>
                  <a:pt x="143927" y="114103"/>
                </a:moveTo>
                <a:cubicBezTo>
                  <a:pt x="127296" y="114103"/>
                  <a:pt x="113823" y="127577"/>
                  <a:pt x="113823" y="144208"/>
                </a:cubicBezTo>
                <a:cubicBezTo>
                  <a:pt x="113823" y="160839"/>
                  <a:pt x="127296" y="174313"/>
                  <a:pt x="143927" y="174313"/>
                </a:cubicBezTo>
                <a:cubicBezTo>
                  <a:pt x="160559" y="174313"/>
                  <a:pt x="174032" y="160839"/>
                  <a:pt x="174032" y="144208"/>
                </a:cubicBezTo>
                <a:cubicBezTo>
                  <a:pt x="174032" y="127577"/>
                  <a:pt x="160559" y="114103"/>
                  <a:pt x="143927" y="114103"/>
                </a:cubicBezTo>
                <a:close/>
                <a:moveTo>
                  <a:pt x="143927" y="166172"/>
                </a:moveTo>
                <a:cubicBezTo>
                  <a:pt x="131787" y="166172"/>
                  <a:pt x="121963" y="156278"/>
                  <a:pt x="121963" y="144208"/>
                </a:cubicBezTo>
                <a:cubicBezTo>
                  <a:pt x="121963" y="132138"/>
                  <a:pt x="131857" y="122243"/>
                  <a:pt x="143927" y="122243"/>
                </a:cubicBezTo>
                <a:cubicBezTo>
                  <a:pt x="155997" y="122243"/>
                  <a:pt x="165892" y="132138"/>
                  <a:pt x="165892" y="144208"/>
                </a:cubicBezTo>
                <a:cubicBezTo>
                  <a:pt x="165892" y="156278"/>
                  <a:pt x="155997" y="166172"/>
                  <a:pt x="143927" y="166172"/>
                </a:cubicBezTo>
                <a:close/>
                <a:moveTo>
                  <a:pt x="277398" y="108208"/>
                </a:moveTo>
                <a:lnTo>
                  <a:pt x="253259" y="108208"/>
                </a:lnTo>
                <a:cubicBezTo>
                  <a:pt x="251504" y="102805"/>
                  <a:pt x="249259" y="97472"/>
                  <a:pt x="246732" y="92349"/>
                </a:cubicBezTo>
                <a:lnTo>
                  <a:pt x="263855" y="75227"/>
                </a:lnTo>
                <a:cubicBezTo>
                  <a:pt x="265890" y="73192"/>
                  <a:pt x="267013" y="70455"/>
                  <a:pt x="267013" y="67578"/>
                </a:cubicBezTo>
                <a:cubicBezTo>
                  <a:pt x="267013" y="64701"/>
                  <a:pt x="265890" y="61964"/>
                  <a:pt x="263855" y="59929"/>
                </a:cubicBezTo>
                <a:lnTo>
                  <a:pt x="228277" y="24350"/>
                </a:lnTo>
                <a:cubicBezTo>
                  <a:pt x="224066" y="20140"/>
                  <a:pt x="217189" y="20140"/>
                  <a:pt x="212979" y="24350"/>
                </a:cubicBezTo>
                <a:lnTo>
                  <a:pt x="195856" y="41473"/>
                </a:lnTo>
                <a:cubicBezTo>
                  <a:pt x="190804" y="38876"/>
                  <a:pt x="185470" y="36701"/>
                  <a:pt x="180067" y="34947"/>
                </a:cubicBezTo>
                <a:lnTo>
                  <a:pt x="180067" y="10807"/>
                </a:lnTo>
                <a:cubicBezTo>
                  <a:pt x="180067" y="4842"/>
                  <a:pt x="175225" y="0"/>
                  <a:pt x="169260" y="0"/>
                </a:cubicBezTo>
                <a:lnTo>
                  <a:pt x="118945" y="0"/>
                </a:lnTo>
                <a:cubicBezTo>
                  <a:pt x="112980" y="0"/>
                  <a:pt x="108138" y="4842"/>
                  <a:pt x="108138" y="10807"/>
                </a:cubicBezTo>
                <a:lnTo>
                  <a:pt x="108138" y="34947"/>
                </a:lnTo>
                <a:cubicBezTo>
                  <a:pt x="102665" y="36771"/>
                  <a:pt x="97402" y="38947"/>
                  <a:pt x="92349" y="41473"/>
                </a:cubicBezTo>
                <a:lnTo>
                  <a:pt x="75227" y="24350"/>
                </a:lnTo>
                <a:cubicBezTo>
                  <a:pt x="71016" y="20140"/>
                  <a:pt x="64139" y="20140"/>
                  <a:pt x="59929" y="24350"/>
                </a:cubicBezTo>
                <a:lnTo>
                  <a:pt x="24350" y="59929"/>
                </a:lnTo>
                <a:cubicBezTo>
                  <a:pt x="22315" y="61964"/>
                  <a:pt x="21193" y="64701"/>
                  <a:pt x="21193" y="67578"/>
                </a:cubicBezTo>
                <a:cubicBezTo>
                  <a:pt x="21193" y="70455"/>
                  <a:pt x="22315" y="73192"/>
                  <a:pt x="24350" y="75227"/>
                </a:cubicBezTo>
                <a:lnTo>
                  <a:pt x="41473" y="92349"/>
                </a:lnTo>
                <a:cubicBezTo>
                  <a:pt x="38947" y="97402"/>
                  <a:pt x="36701" y="102735"/>
                  <a:pt x="34947" y="108208"/>
                </a:cubicBezTo>
                <a:lnTo>
                  <a:pt x="10807" y="108208"/>
                </a:lnTo>
                <a:cubicBezTo>
                  <a:pt x="4842" y="108208"/>
                  <a:pt x="0" y="113050"/>
                  <a:pt x="0" y="119015"/>
                </a:cubicBezTo>
                <a:lnTo>
                  <a:pt x="0" y="169330"/>
                </a:lnTo>
                <a:cubicBezTo>
                  <a:pt x="0" y="175295"/>
                  <a:pt x="4842" y="180137"/>
                  <a:pt x="10807" y="180137"/>
                </a:cubicBezTo>
                <a:lnTo>
                  <a:pt x="34947" y="180137"/>
                </a:lnTo>
                <a:cubicBezTo>
                  <a:pt x="36701" y="185611"/>
                  <a:pt x="38947" y="190874"/>
                  <a:pt x="41473" y="195996"/>
                </a:cubicBezTo>
                <a:lnTo>
                  <a:pt x="24350" y="213119"/>
                </a:lnTo>
                <a:cubicBezTo>
                  <a:pt x="20140" y="217329"/>
                  <a:pt x="20140" y="224206"/>
                  <a:pt x="24350" y="228417"/>
                </a:cubicBezTo>
                <a:lnTo>
                  <a:pt x="59929" y="263995"/>
                </a:lnTo>
                <a:cubicBezTo>
                  <a:pt x="64139" y="268206"/>
                  <a:pt x="71016" y="268206"/>
                  <a:pt x="75227" y="263995"/>
                </a:cubicBezTo>
                <a:lnTo>
                  <a:pt x="92349" y="246872"/>
                </a:lnTo>
                <a:cubicBezTo>
                  <a:pt x="97402" y="249469"/>
                  <a:pt x="102735" y="251645"/>
                  <a:pt x="108138" y="253399"/>
                </a:cubicBezTo>
                <a:lnTo>
                  <a:pt x="108138" y="277539"/>
                </a:lnTo>
                <a:cubicBezTo>
                  <a:pt x="108138" y="283504"/>
                  <a:pt x="112980" y="288346"/>
                  <a:pt x="118945" y="288346"/>
                </a:cubicBezTo>
                <a:lnTo>
                  <a:pt x="169260" y="288346"/>
                </a:lnTo>
                <a:cubicBezTo>
                  <a:pt x="175225" y="288346"/>
                  <a:pt x="180067" y="283504"/>
                  <a:pt x="180067" y="277539"/>
                </a:cubicBezTo>
                <a:lnTo>
                  <a:pt x="180067" y="253399"/>
                </a:lnTo>
                <a:cubicBezTo>
                  <a:pt x="185470" y="251645"/>
                  <a:pt x="190804" y="249399"/>
                  <a:pt x="195926" y="246872"/>
                </a:cubicBezTo>
                <a:lnTo>
                  <a:pt x="212979" y="263995"/>
                </a:lnTo>
                <a:cubicBezTo>
                  <a:pt x="217189" y="268206"/>
                  <a:pt x="224066" y="268206"/>
                  <a:pt x="228277" y="263995"/>
                </a:cubicBezTo>
                <a:lnTo>
                  <a:pt x="263855" y="228417"/>
                </a:lnTo>
                <a:cubicBezTo>
                  <a:pt x="268065" y="224206"/>
                  <a:pt x="268065" y="217329"/>
                  <a:pt x="263855" y="213119"/>
                </a:cubicBezTo>
                <a:lnTo>
                  <a:pt x="246732" y="195996"/>
                </a:lnTo>
                <a:cubicBezTo>
                  <a:pt x="249329" y="190944"/>
                  <a:pt x="251504" y="185611"/>
                  <a:pt x="253259" y="180137"/>
                </a:cubicBezTo>
                <a:lnTo>
                  <a:pt x="277398" y="180137"/>
                </a:lnTo>
                <a:cubicBezTo>
                  <a:pt x="283363" y="180137"/>
                  <a:pt x="288205" y="175295"/>
                  <a:pt x="288205" y="169330"/>
                </a:cubicBezTo>
                <a:lnTo>
                  <a:pt x="288205" y="119015"/>
                </a:lnTo>
                <a:cubicBezTo>
                  <a:pt x="288205" y="113050"/>
                  <a:pt x="283363" y="108208"/>
                  <a:pt x="277398" y="108208"/>
                </a:cubicBezTo>
                <a:close/>
                <a:moveTo>
                  <a:pt x="280135" y="169400"/>
                </a:moveTo>
                <a:cubicBezTo>
                  <a:pt x="280135" y="170874"/>
                  <a:pt x="278942" y="172137"/>
                  <a:pt x="277398" y="172137"/>
                </a:cubicBezTo>
                <a:lnTo>
                  <a:pt x="247224" y="172137"/>
                </a:lnTo>
                <a:lnTo>
                  <a:pt x="246382" y="175014"/>
                </a:lnTo>
                <a:cubicBezTo>
                  <a:pt x="244346" y="181891"/>
                  <a:pt x="241539" y="188628"/>
                  <a:pt x="238171" y="194874"/>
                </a:cubicBezTo>
                <a:lnTo>
                  <a:pt x="236768" y="197540"/>
                </a:lnTo>
                <a:lnTo>
                  <a:pt x="258101" y="218873"/>
                </a:lnTo>
                <a:cubicBezTo>
                  <a:pt x="259153" y="219926"/>
                  <a:pt x="259153" y="221680"/>
                  <a:pt x="258101" y="222733"/>
                </a:cubicBezTo>
                <a:lnTo>
                  <a:pt x="222522" y="258311"/>
                </a:lnTo>
                <a:cubicBezTo>
                  <a:pt x="221470" y="259364"/>
                  <a:pt x="219715" y="259364"/>
                  <a:pt x="218663" y="258311"/>
                </a:cubicBezTo>
                <a:lnTo>
                  <a:pt x="197330" y="236978"/>
                </a:lnTo>
                <a:lnTo>
                  <a:pt x="194663" y="238382"/>
                </a:lnTo>
                <a:cubicBezTo>
                  <a:pt x="188348" y="241750"/>
                  <a:pt x="181681" y="244557"/>
                  <a:pt x="174804" y="246592"/>
                </a:cubicBezTo>
                <a:lnTo>
                  <a:pt x="171927" y="247434"/>
                </a:lnTo>
                <a:lnTo>
                  <a:pt x="171927" y="277609"/>
                </a:lnTo>
                <a:cubicBezTo>
                  <a:pt x="171927" y="279083"/>
                  <a:pt x="170664" y="280346"/>
                  <a:pt x="169190" y="280346"/>
                </a:cubicBezTo>
                <a:lnTo>
                  <a:pt x="118875" y="280346"/>
                </a:lnTo>
                <a:cubicBezTo>
                  <a:pt x="117401" y="280346"/>
                  <a:pt x="116138" y="279083"/>
                  <a:pt x="116138" y="277609"/>
                </a:cubicBezTo>
                <a:lnTo>
                  <a:pt x="116138" y="247434"/>
                </a:lnTo>
                <a:lnTo>
                  <a:pt x="113261" y="246592"/>
                </a:lnTo>
                <a:cubicBezTo>
                  <a:pt x="106384" y="244557"/>
                  <a:pt x="99647" y="241750"/>
                  <a:pt x="93402" y="238382"/>
                </a:cubicBezTo>
                <a:lnTo>
                  <a:pt x="90735" y="236978"/>
                </a:lnTo>
                <a:lnTo>
                  <a:pt x="69402" y="258311"/>
                </a:lnTo>
                <a:cubicBezTo>
                  <a:pt x="68350" y="259364"/>
                  <a:pt x="66595" y="259364"/>
                  <a:pt x="65543" y="258311"/>
                </a:cubicBezTo>
                <a:lnTo>
                  <a:pt x="29964" y="222733"/>
                </a:lnTo>
                <a:cubicBezTo>
                  <a:pt x="28912" y="221680"/>
                  <a:pt x="28912" y="219926"/>
                  <a:pt x="29964" y="218873"/>
                </a:cubicBezTo>
                <a:lnTo>
                  <a:pt x="51297" y="197540"/>
                </a:lnTo>
                <a:lnTo>
                  <a:pt x="49894" y="194874"/>
                </a:lnTo>
                <a:cubicBezTo>
                  <a:pt x="46526" y="188558"/>
                  <a:pt x="43719" y="181891"/>
                  <a:pt x="41683" y="175014"/>
                </a:cubicBezTo>
                <a:lnTo>
                  <a:pt x="40841" y="172137"/>
                </a:lnTo>
                <a:lnTo>
                  <a:pt x="10667" y="172137"/>
                </a:lnTo>
                <a:cubicBezTo>
                  <a:pt x="9193" y="172137"/>
                  <a:pt x="7930" y="170874"/>
                  <a:pt x="7930" y="169400"/>
                </a:cubicBezTo>
                <a:lnTo>
                  <a:pt x="7930" y="119086"/>
                </a:lnTo>
                <a:cubicBezTo>
                  <a:pt x="7930" y="117612"/>
                  <a:pt x="9193" y="116349"/>
                  <a:pt x="10667" y="116349"/>
                </a:cubicBezTo>
                <a:lnTo>
                  <a:pt x="40841" y="116349"/>
                </a:lnTo>
                <a:lnTo>
                  <a:pt x="41683" y="113472"/>
                </a:lnTo>
                <a:cubicBezTo>
                  <a:pt x="43789" y="106524"/>
                  <a:pt x="46526" y="99858"/>
                  <a:pt x="49894" y="93612"/>
                </a:cubicBezTo>
                <a:lnTo>
                  <a:pt x="51297" y="90946"/>
                </a:lnTo>
                <a:lnTo>
                  <a:pt x="29964" y="69613"/>
                </a:lnTo>
                <a:cubicBezTo>
                  <a:pt x="29473" y="69122"/>
                  <a:pt x="29192" y="68420"/>
                  <a:pt x="29192" y="67718"/>
                </a:cubicBezTo>
                <a:cubicBezTo>
                  <a:pt x="29192" y="67016"/>
                  <a:pt x="29473" y="66314"/>
                  <a:pt x="29964" y="65823"/>
                </a:cubicBezTo>
                <a:lnTo>
                  <a:pt x="65543" y="30245"/>
                </a:lnTo>
                <a:cubicBezTo>
                  <a:pt x="66595" y="29192"/>
                  <a:pt x="68350" y="29192"/>
                  <a:pt x="69402" y="30245"/>
                </a:cubicBezTo>
                <a:lnTo>
                  <a:pt x="90735" y="51578"/>
                </a:lnTo>
                <a:lnTo>
                  <a:pt x="93402" y="50174"/>
                </a:lnTo>
                <a:cubicBezTo>
                  <a:pt x="99718" y="46806"/>
                  <a:pt x="106384" y="43999"/>
                  <a:pt x="113261" y="41964"/>
                </a:cubicBezTo>
                <a:lnTo>
                  <a:pt x="116138" y="41122"/>
                </a:lnTo>
                <a:lnTo>
                  <a:pt x="116138" y="10947"/>
                </a:lnTo>
                <a:cubicBezTo>
                  <a:pt x="116138" y="9474"/>
                  <a:pt x="117401" y="8210"/>
                  <a:pt x="118875" y="8210"/>
                </a:cubicBezTo>
                <a:lnTo>
                  <a:pt x="169190" y="8210"/>
                </a:lnTo>
                <a:cubicBezTo>
                  <a:pt x="170664" y="8210"/>
                  <a:pt x="171927" y="9474"/>
                  <a:pt x="171927" y="10947"/>
                </a:cubicBezTo>
                <a:lnTo>
                  <a:pt x="171927" y="41122"/>
                </a:lnTo>
                <a:lnTo>
                  <a:pt x="174804" y="41964"/>
                </a:lnTo>
                <a:cubicBezTo>
                  <a:pt x="181681" y="43999"/>
                  <a:pt x="188418" y="46806"/>
                  <a:pt x="194663" y="50174"/>
                </a:cubicBezTo>
                <a:lnTo>
                  <a:pt x="197330" y="51578"/>
                </a:lnTo>
                <a:lnTo>
                  <a:pt x="218663" y="30245"/>
                </a:lnTo>
                <a:cubicBezTo>
                  <a:pt x="219715" y="29192"/>
                  <a:pt x="221470" y="29192"/>
                  <a:pt x="222522" y="30245"/>
                </a:cubicBezTo>
                <a:lnTo>
                  <a:pt x="258101" y="65823"/>
                </a:lnTo>
                <a:cubicBezTo>
                  <a:pt x="258592" y="66314"/>
                  <a:pt x="258872" y="67016"/>
                  <a:pt x="258872" y="67718"/>
                </a:cubicBezTo>
                <a:cubicBezTo>
                  <a:pt x="258872" y="68420"/>
                  <a:pt x="258592" y="69122"/>
                  <a:pt x="258101" y="69613"/>
                </a:cubicBezTo>
                <a:lnTo>
                  <a:pt x="236768" y="90946"/>
                </a:lnTo>
                <a:lnTo>
                  <a:pt x="238171" y="93612"/>
                </a:lnTo>
                <a:cubicBezTo>
                  <a:pt x="241539" y="99928"/>
                  <a:pt x="244346" y="106595"/>
                  <a:pt x="246382" y="113472"/>
                </a:cubicBezTo>
                <a:lnTo>
                  <a:pt x="247224" y="116349"/>
                </a:lnTo>
                <a:lnTo>
                  <a:pt x="277398" y="116349"/>
                </a:lnTo>
                <a:cubicBezTo>
                  <a:pt x="278872" y="116349"/>
                  <a:pt x="280135" y="117542"/>
                  <a:pt x="280135" y="119086"/>
                </a:cubicBezTo>
                <a:lnTo>
                  <a:pt x="280135" y="169400"/>
                </a:lnTo>
                <a:close/>
              </a:path>
            </a:pathLst>
          </a:custGeom>
          <a:solidFill>
            <a:srgbClr val="221E7C"/>
          </a:solidFill>
          <a:ln w="7016" cap="flat">
            <a:solidFill>
              <a:srgbClr val="221E7C"/>
            </a:solidFill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01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4BF23-F13B-5720-7A4F-667BAB83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3F13E9A0-061A-663A-AFDA-311C7A383871}"/>
              </a:ext>
            </a:extLst>
          </p:cNvPr>
          <p:cNvSpPr txBox="1">
            <a:spLocks noChangeArrowheads="1"/>
          </p:cNvSpPr>
          <p:nvPr/>
        </p:nvSpPr>
        <p:spPr>
          <a:xfrm>
            <a:off x="878844" y="288813"/>
            <a:ext cx="7264812" cy="47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221E7C"/>
                </a:solidFill>
                <a:cs typeface="Poppins" panose="00000500000000000000" pitchFamily="2" charset="0"/>
              </a:rPr>
              <a:t>RESULTADOS ESPERADOS</a:t>
            </a:r>
          </a:p>
        </p:txBody>
      </p:sp>
      <p:pic>
        <p:nvPicPr>
          <p:cNvPr id="4" name="Imagen 3" descr="Forma, Círculo&#10;&#10;Descripción generada automáticamente">
            <a:extLst>
              <a:ext uri="{FF2B5EF4-FFF2-40B4-BE49-F238E27FC236}">
                <a16:creationId xmlns:a16="http://schemas.microsoft.com/office/drawing/2014/main" id="{475CB125-9241-DE84-4BD8-55D768EA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" y="83943"/>
            <a:ext cx="485192" cy="97038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C331821-B32C-80C7-3A23-0787E7D07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240" y="446314"/>
            <a:ext cx="1117651" cy="358519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78EA5A6-0143-E836-07FC-2F89CD68A830}"/>
              </a:ext>
            </a:extLst>
          </p:cNvPr>
          <p:cNvCxnSpPr>
            <a:cxnSpLocks/>
          </p:cNvCxnSpPr>
          <p:nvPr/>
        </p:nvCxnSpPr>
        <p:spPr>
          <a:xfrm>
            <a:off x="999248" y="816983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6877654-CEB8-4875-5719-55F394B606A5}"/>
              </a:ext>
            </a:extLst>
          </p:cNvPr>
          <p:cNvGrpSpPr/>
          <p:nvPr/>
        </p:nvGrpSpPr>
        <p:grpSpPr>
          <a:xfrm>
            <a:off x="1456706" y="1054327"/>
            <a:ext cx="2186233" cy="2477364"/>
            <a:chOff x="1149355" y="1308079"/>
            <a:chExt cx="2186233" cy="2477364"/>
          </a:xfrm>
        </p:grpSpPr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36AAA56E-A5A3-641E-2FDA-F35158642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5" y="1308079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rgbClr val="78D6BB"/>
            </a:solidFill>
            <a:ln>
              <a:solidFill>
                <a:srgbClr val="78D6BB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DBAD928-84D9-1438-8808-FDB0647708C2}"/>
                </a:ext>
              </a:extLst>
            </p:cNvPr>
            <p:cNvSpPr txBox="1"/>
            <p:nvPr/>
          </p:nvSpPr>
          <p:spPr>
            <a:xfrm>
              <a:off x="1306806" y="1701507"/>
              <a:ext cx="1871330" cy="2006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Convenios o compromisos de compra entre la empresa demandante y los proveedores tecnológicos. </a:t>
              </a:r>
            </a:p>
            <a:p>
              <a:endParaRPr lang="es-C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5AE85C0-56E0-4B88-EA06-80439F4B4650}"/>
              </a:ext>
            </a:extLst>
          </p:cNvPr>
          <p:cNvGrpSpPr/>
          <p:nvPr/>
        </p:nvGrpSpPr>
        <p:grpSpPr>
          <a:xfrm>
            <a:off x="4907542" y="1054327"/>
            <a:ext cx="2186233" cy="2477364"/>
            <a:chOff x="1149355" y="1308079"/>
            <a:chExt cx="2186233" cy="2477364"/>
          </a:xfrm>
        </p:grpSpPr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238AAF7D-F6B9-EA3A-30F7-75D68CB1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5" y="1308079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rgbClr val="78D6BB"/>
            </a:solidFill>
            <a:ln>
              <a:solidFill>
                <a:srgbClr val="78D6BB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5DAE4F4-4AFE-9EF4-F559-DB85001C47F8}"/>
                </a:ext>
              </a:extLst>
            </p:cNvPr>
            <p:cNvSpPr txBox="1"/>
            <p:nvPr/>
          </p:nvSpPr>
          <p:spPr>
            <a:xfrm>
              <a:off x="1339714" y="1835797"/>
              <a:ext cx="1871330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Aumento en el número de productos y/o procesos de mayor valor o nivel de sofisticación.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5984384-16F8-D22A-10B2-EBA3E123CF8A}"/>
              </a:ext>
            </a:extLst>
          </p:cNvPr>
          <p:cNvGrpSpPr/>
          <p:nvPr/>
        </p:nvGrpSpPr>
        <p:grpSpPr>
          <a:xfrm>
            <a:off x="8358378" y="1087102"/>
            <a:ext cx="2186233" cy="2477364"/>
            <a:chOff x="1149355" y="1308079"/>
            <a:chExt cx="2186233" cy="2477364"/>
          </a:xfrm>
        </p:grpSpPr>
        <p:sp>
          <p:nvSpPr>
            <p:cNvPr id="33" name="Freeform 77">
              <a:extLst>
                <a:ext uri="{FF2B5EF4-FFF2-40B4-BE49-F238E27FC236}">
                  <a16:creationId xmlns:a16="http://schemas.microsoft.com/office/drawing/2014/main" id="{E794459C-EE64-2DC1-1FDA-313C20AF4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5" y="1308079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rgbClr val="78D6BB"/>
            </a:solidFill>
            <a:ln>
              <a:solidFill>
                <a:srgbClr val="78D6BB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75265DB-BA2F-FD8C-4947-C216AA6673F7}"/>
                </a:ext>
              </a:extLst>
            </p:cNvPr>
            <p:cNvSpPr txBox="1"/>
            <p:nvPr/>
          </p:nvSpPr>
          <p:spPr>
            <a:xfrm>
              <a:off x="1306806" y="2057396"/>
              <a:ext cx="187133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Materialización de inversiones para la transición tecnológica.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4C1036D-8865-F834-C685-B9F4ECB66899}"/>
              </a:ext>
            </a:extLst>
          </p:cNvPr>
          <p:cNvGrpSpPr/>
          <p:nvPr/>
        </p:nvGrpSpPr>
        <p:grpSpPr>
          <a:xfrm>
            <a:off x="1363840" y="3925119"/>
            <a:ext cx="2186233" cy="2657863"/>
            <a:chOff x="1149355" y="1308079"/>
            <a:chExt cx="2186233" cy="2657863"/>
          </a:xfrm>
        </p:grpSpPr>
        <p:sp>
          <p:nvSpPr>
            <p:cNvPr id="36" name="Freeform 77">
              <a:extLst>
                <a:ext uri="{FF2B5EF4-FFF2-40B4-BE49-F238E27FC236}">
                  <a16:creationId xmlns:a16="http://schemas.microsoft.com/office/drawing/2014/main" id="{FC59BF38-A8D2-A82D-81DF-900529A8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5" y="1308079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rgbClr val="78D6BB"/>
            </a:solidFill>
            <a:ln>
              <a:solidFill>
                <a:srgbClr val="78D6BB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C68720DC-B4EC-BE82-2E29-7C208FDE3CB6}"/>
                </a:ext>
              </a:extLst>
            </p:cNvPr>
            <p:cNvSpPr txBox="1"/>
            <p:nvPr/>
          </p:nvSpPr>
          <p:spPr>
            <a:xfrm>
              <a:off x="1242221" y="1737640"/>
              <a:ext cx="2028781" cy="222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Cadenas productivas transformadas, incluyendo cumplimiento de procedimientos y que viabilicen los desarrollos propuestos.</a:t>
              </a:r>
            </a:p>
            <a:p>
              <a:endParaRPr lang="es-C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62D86A6F-A38C-EAC8-2327-6A6D9FE26E48}"/>
              </a:ext>
            </a:extLst>
          </p:cNvPr>
          <p:cNvGrpSpPr/>
          <p:nvPr/>
        </p:nvGrpSpPr>
        <p:grpSpPr>
          <a:xfrm>
            <a:off x="4907541" y="3925119"/>
            <a:ext cx="2186233" cy="2477364"/>
            <a:chOff x="1149355" y="1308079"/>
            <a:chExt cx="2186233" cy="2477364"/>
          </a:xfrm>
        </p:grpSpPr>
        <p:sp>
          <p:nvSpPr>
            <p:cNvPr id="39" name="Freeform 77">
              <a:extLst>
                <a:ext uri="{FF2B5EF4-FFF2-40B4-BE49-F238E27FC236}">
                  <a16:creationId xmlns:a16="http://schemas.microsoft.com/office/drawing/2014/main" id="{B616FE5A-5BFA-0E7C-E622-703935F7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5" y="1308079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rgbClr val="78D6BB"/>
            </a:solidFill>
            <a:ln>
              <a:solidFill>
                <a:srgbClr val="78D6BB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45680FEA-9C9B-3644-5086-BBA60190880B}"/>
                </a:ext>
              </a:extLst>
            </p:cNvPr>
            <p:cNvSpPr txBox="1"/>
            <p:nvPr/>
          </p:nvSpPr>
          <p:spPr>
            <a:xfrm>
              <a:off x="1339714" y="1835797"/>
              <a:ext cx="187133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Venta de productos y/o servicios asociados a los nuevos productos.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77EB06C5-A30B-C2A9-72B3-B91334A41E5A}"/>
              </a:ext>
            </a:extLst>
          </p:cNvPr>
          <p:cNvGrpSpPr/>
          <p:nvPr/>
        </p:nvGrpSpPr>
        <p:grpSpPr>
          <a:xfrm>
            <a:off x="8451007" y="4024712"/>
            <a:ext cx="2186233" cy="2477364"/>
            <a:chOff x="1149355" y="1308079"/>
            <a:chExt cx="2186233" cy="2477364"/>
          </a:xfrm>
        </p:grpSpPr>
        <p:sp>
          <p:nvSpPr>
            <p:cNvPr id="42" name="Freeform 77">
              <a:extLst>
                <a:ext uri="{FF2B5EF4-FFF2-40B4-BE49-F238E27FC236}">
                  <a16:creationId xmlns:a16="http://schemas.microsoft.com/office/drawing/2014/main" id="{1B3202CA-8983-FC04-78E3-C8AB3A36D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5" y="1308079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rgbClr val="78D6BB"/>
            </a:solidFill>
            <a:ln>
              <a:solidFill>
                <a:srgbClr val="78D6BB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FBDB9E4E-90AB-A5D8-1724-16070D77BEF9}"/>
                </a:ext>
              </a:extLst>
            </p:cNvPr>
            <p:cNvSpPr txBox="1"/>
            <p:nvPr/>
          </p:nvSpPr>
          <p:spPr>
            <a:xfrm>
              <a:off x="1228080" y="1946596"/>
              <a:ext cx="20287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Generación de capacidades tecnológicas en las empresas nacionales participantes.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56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846ECFCB-EA75-9C40-A36F-2AB5D025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221" y="1164342"/>
            <a:ext cx="1128820" cy="1417778"/>
          </a:xfrm>
          <a:custGeom>
            <a:avLst/>
            <a:gdLst>
              <a:gd name="T0" fmla="*/ 1644 w 1814"/>
              <a:gd name="T1" fmla="*/ 2025 h 2026"/>
              <a:gd name="T2" fmla="*/ 169 w 1814"/>
              <a:gd name="T3" fmla="*/ 2025 h 2026"/>
              <a:gd name="T4" fmla="*/ 169 w 1814"/>
              <a:gd name="T5" fmla="*/ 2025 h 2026"/>
              <a:gd name="T6" fmla="*/ 0 w 1814"/>
              <a:gd name="T7" fmla="*/ 1856 h 2026"/>
              <a:gd name="T8" fmla="*/ 0 w 1814"/>
              <a:gd name="T9" fmla="*/ 169 h 2026"/>
              <a:gd name="T10" fmla="*/ 0 w 1814"/>
              <a:gd name="T11" fmla="*/ 169 h 2026"/>
              <a:gd name="T12" fmla="*/ 169 w 1814"/>
              <a:gd name="T13" fmla="*/ 0 h 2026"/>
              <a:gd name="T14" fmla="*/ 1644 w 1814"/>
              <a:gd name="T15" fmla="*/ 0 h 2026"/>
              <a:gd name="T16" fmla="*/ 1644 w 1814"/>
              <a:gd name="T17" fmla="*/ 0 h 2026"/>
              <a:gd name="T18" fmla="*/ 1813 w 1814"/>
              <a:gd name="T19" fmla="*/ 169 h 2026"/>
              <a:gd name="T20" fmla="*/ 1813 w 1814"/>
              <a:gd name="T21" fmla="*/ 1856 h 2026"/>
              <a:gd name="T22" fmla="*/ 1813 w 1814"/>
              <a:gd name="T23" fmla="*/ 1856 h 2026"/>
              <a:gd name="T24" fmla="*/ 1644 w 1814"/>
              <a:gd name="T25" fmla="*/ 2025 h 2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4" h="2026">
                <a:moveTo>
                  <a:pt x="1644" y="2025"/>
                </a:moveTo>
                <a:lnTo>
                  <a:pt x="169" y="2025"/>
                </a:lnTo>
                <a:lnTo>
                  <a:pt x="169" y="2025"/>
                </a:lnTo>
                <a:cubicBezTo>
                  <a:pt x="76" y="2025"/>
                  <a:pt x="0" y="1949"/>
                  <a:pt x="0" y="1856"/>
                </a:cubicBezTo>
                <a:lnTo>
                  <a:pt x="0" y="169"/>
                </a:lnTo>
                <a:lnTo>
                  <a:pt x="0" y="169"/>
                </a:lnTo>
                <a:cubicBezTo>
                  <a:pt x="0" y="76"/>
                  <a:pt x="76" y="0"/>
                  <a:pt x="169" y="0"/>
                </a:cubicBezTo>
                <a:lnTo>
                  <a:pt x="1644" y="0"/>
                </a:lnTo>
                <a:lnTo>
                  <a:pt x="1644" y="0"/>
                </a:lnTo>
                <a:cubicBezTo>
                  <a:pt x="1737" y="0"/>
                  <a:pt x="1813" y="76"/>
                  <a:pt x="1813" y="169"/>
                </a:cubicBezTo>
                <a:lnTo>
                  <a:pt x="1813" y="1856"/>
                </a:lnTo>
                <a:lnTo>
                  <a:pt x="1813" y="1856"/>
                </a:lnTo>
                <a:cubicBezTo>
                  <a:pt x="1813" y="1949"/>
                  <a:pt x="1737" y="2025"/>
                  <a:pt x="1644" y="202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C3284D66-F6B3-6E41-91B9-15CCF1CF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014" y="1286376"/>
            <a:ext cx="3496324" cy="1137061"/>
          </a:xfrm>
          <a:custGeom>
            <a:avLst/>
            <a:gdLst>
              <a:gd name="T0" fmla="*/ 5443 w 5614"/>
              <a:gd name="T1" fmla="*/ 1825 h 1826"/>
              <a:gd name="T2" fmla="*/ 169 w 5614"/>
              <a:gd name="T3" fmla="*/ 1825 h 1826"/>
              <a:gd name="T4" fmla="*/ 169 w 5614"/>
              <a:gd name="T5" fmla="*/ 1825 h 1826"/>
              <a:gd name="T6" fmla="*/ 0 w 5614"/>
              <a:gd name="T7" fmla="*/ 1655 h 1826"/>
              <a:gd name="T8" fmla="*/ 0 w 5614"/>
              <a:gd name="T9" fmla="*/ 170 h 1826"/>
              <a:gd name="T10" fmla="*/ 0 w 5614"/>
              <a:gd name="T11" fmla="*/ 170 h 1826"/>
              <a:gd name="T12" fmla="*/ 169 w 5614"/>
              <a:gd name="T13" fmla="*/ 0 h 1826"/>
              <a:gd name="T14" fmla="*/ 5443 w 5614"/>
              <a:gd name="T15" fmla="*/ 0 h 1826"/>
              <a:gd name="T16" fmla="*/ 5443 w 5614"/>
              <a:gd name="T17" fmla="*/ 0 h 1826"/>
              <a:gd name="T18" fmla="*/ 5613 w 5614"/>
              <a:gd name="T19" fmla="*/ 170 h 1826"/>
              <a:gd name="T20" fmla="*/ 5613 w 5614"/>
              <a:gd name="T21" fmla="*/ 1655 h 1826"/>
              <a:gd name="T22" fmla="*/ 5613 w 5614"/>
              <a:gd name="T23" fmla="*/ 1655 h 1826"/>
              <a:gd name="T24" fmla="*/ 5443 w 5614"/>
              <a:gd name="T25" fmla="*/ 1825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4" h="1826">
                <a:moveTo>
                  <a:pt x="5443" y="1825"/>
                </a:moveTo>
                <a:lnTo>
                  <a:pt x="169" y="1825"/>
                </a:lnTo>
                <a:lnTo>
                  <a:pt x="169" y="1825"/>
                </a:lnTo>
                <a:cubicBezTo>
                  <a:pt x="75" y="1825"/>
                  <a:pt x="0" y="1749"/>
                  <a:pt x="0" y="1655"/>
                </a:cubicBezTo>
                <a:lnTo>
                  <a:pt x="0" y="170"/>
                </a:lnTo>
                <a:lnTo>
                  <a:pt x="0" y="170"/>
                </a:lnTo>
                <a:cubicBezTo>
                  <a:pt x="0" y="76"/>
                  <a:pt x="75" y="0"/>
                  <a:pt x="169" y="0"/>
                </a:cubicBezTo>
                <a:lnTo>
                  <a:pt x="5443" y="0"/>
                </a:lnTo>
                <a:lnTo>
                  <a:pt x="5443" y="0"/>
                </a:lnTo>
                <a:cubicBezTo>
                  <a:pt x="5537" y="0"/>
                  <a:pt x="5613" y="76"/>
                  <a:pt x="5613" y="170"/>
                </a:cubicBezTo>
                <a:lnTo>
                  <a:pt x="5613" y="1655"/>
                </a:lnTo>
                <a:lnTo>
                  <a:pt x="5613" y="1655"/>
                </a:lnTo>
                <a:cubicBezTo>
                  <a:pt x="5613" y="1749"/>
                  <a:pt x="5537" y="1825"/>
                  <a:pt x="5443" y="182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3F8D06EC-22F6-F34E-85FB-9B86AAA0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433" y="1304893"/>
            <a:ext cx="5237485" cy="1099227"/>
          </a:xfrm>
          <a:prstGeom prst="roundRect">
            <a:avLst>
              <a:gd name="adj" fmla="val 9457"/>
            </a:avLst>
          </a:prstGeom>
          <a:solidFill>
            <a:schemeClr val="accent6">
              <a:alpha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5" name="Freeform 78">
            <a:extLst>
              <a:ext uri="{FF2B5EF4-FFF2-40B4-BE49-F238E27FC236}">
                <a16:creationId xmlns:a16="http://schemas.microsoft.com/office/drawing/2014/main" id="{502635A0-3E62-4943-828E-BBE5359F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769" y="1541801"/>
            <a:ext cx="552051" cy="626208"/>
          </a:xfrm>
          <a:custGeom>
            <a:avLst/>
            <a:gdLst>
              <a:gd name="T0" fmla="*/ 845 w 888"/>
              <a:gd name="T1" fmla="*/ 223 h 1007"/>
              <a:gd name="T2" fmla="*/ 485 w 888"/>
              <a:gd name="T3" fmla="*/ 16 h 1007"/>
              <a:gd name="T4" fmla="*/ 485 w 888"/>
              <a:gd name="T5" fmla="*/ 16 h 1007"/>
              <a:gd name="T6" fmla="*/ 401 w 888"/>
              <a:gd name="T7" fmla="*/ 16 h 1007"/>
              <a:gd name="T8" fmla="*/ 42 w 888"/>
              <a:gd name="T9" fmla="*/ 223 h 1007"/>
              <a:gd name="T10" fmla="*/ 42 w 888"/>
              <a:gd name="T11" fmla="*/ 223 h 1007"/>
              <a:gd name="T12" fmla="*/ 0 w 888"/>
              <a:gd name="T13" fmla="*/ 296 h 1007"/>
              <a:gd name="T14" fmla="*/ 0 w 888"/>
              <a:gd name="T15" fmla="*/ 711 h 1007"/>
              <a:gd name="T16" fmla="*/ 0 w 888"/>
              <a:gd name="T17" fmla="*/ 711 h 1007"/>
              <a:gd name="T18" fmla="*/ 42 w 888"/>
              <a:gd name="T19" fmla="*/ 784 h 1007"/>
              <a:gd name="T20" fmla="*/ 401 w 888"/>
              <a:gd name="T21" fmla="*/ 991 h 1007"/>
              <a:gd name="T22" fmla="*/ 401 w 888"/>
              <a:gd name="T23" fmla="*/ 991 h 1007"/>
              <a:gd name="T24" fmla="*/ 485 w 888"/>
              <a:gd name="T25" fmla="*/ 991 h 1007"/>
              <a:gd name="T26" fmla="*/ 845 w 888"/>
              <a:gd name="T27" fmla="*/ 784 h 1007"/>
              <a:gd name="T28" fmla="*/ 845 w 888"/>
              <a:gd name="T29" fmla="*/ 784 h 1007"/>
              <a:gd name="T30" fmla="*/ 887 w 888"/>
              <a:gd name="T31" fmla="*/ 711 h 1007"/>
              <a:gd name="T32" fmla="*/ 887 w 888"/>
              <a:gd name="T33" fmla="*/ 296 h 1007"/>
              <a:gd name="T34" fmla="*/ 887 w 888"/>
              <a:gd name="T35" fmla="*/ 296 h 1007"/>
              <a:gd name="T36" fmla="*/ 845 w 888"/>
              <a:gd name="T37" fmla="*/ 223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8" h="1007">
                <a:moveTo>
                  <a:pt x="845" y="223"/>
                </a:moveTo>
                <a:lnTo>
                  <a:pt x="485" y="16"/>
                </a:lnTo>
                <a:lnTo>
                  <a:pt x="485" y="16"/>
                </a:lnTo>
                <a:cubicBezTo>
                  <a:pt x="459" y="0"/>
                  <a:pt x="427" y="0"/>
                  <a:pt x="401" y="16"/>
                </a:cubicBezTo>
                <a:lnTo>
                  <a:pt x="42" y="223"/>
                </a:lnTo>
                <a:lnTo>
                  <a:pt x="42" y="223"/>
                </a:lnTo>
                <a:cubicBezTo>
                  <a:pt x="16" y="238"/>
                  <a:pt x="0" y="266"/>
                  <a:pt x="0" y="296"/>
                </a:cubicBezTo>
                <a:lnTo>
                  <a:pt x="0" y="711"/>
                </a:lnTo>
                <a:lnTo>
                  <a:pt x="0" y="711"/>
                </a:lnTo>
                <a:cubicBezTo>
                  <a:pt x="0" y="741"/>
                  <a:pt x="16" y="768"/>
                  <a:pt x="42" y="784"/>
                </a:cubicBezTo>
                <a:lnTo>
                  <a:pt x="401" y="991"/>
                </a:lnTo>
                <a:lnTo>
                  <a:pt x="401" y="991"/>
                </a:lnTo>
                <a:cubicBezTo>
                  <a:pt x="427" y="1006"/>
                  <a:pt x="459" y="1006"/>
                  <a:pt x="485" y="991"/>
                </a:cubicBezTo>
                <a:lnTo>
                  <a:pt x="845" y="784"/>
                </a:lnTo>
                <a:lnTo>
                  <a:pt x="845" y="784"/>
                </a:lnTo>
                <a:cubicBezTo>
                  <a:pt x="871" y="768"/>
                  <a:pt x="887" y="741"/>
                  <a:pt x="887" y="711"/>
                </a:cubicBezTo>
                <a:lnTo>
                  <a:pt x="887" y="296"/>
                </a:lnTo>
                <a:lnTo>
                  <a:pt x="887" y="296"/>
                </a:lnTo>
                <a:cubicBezTo>
                  <a:pt x="887" y="266"/>
                  <a:pt x="871" y="238"/>
                  <a:pt x="845" y="2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29" name="Freeform 181">
            <a:extLst>
              <a:ext uri="{FF2B5EF4-FFF2-40B4-BE49-F238E27FC236}">
                <a16:creationId xmlns:a16="http://schemas.microsoft.com/office/drawing/2014/main" id="{C53F5765-BCE5-DC4C-8B81-7A8A38E5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221" y="2933776"/>
            <a:ext cx="1128820" cy="1260654"/>
          </a:xfrm>
          <a:custGeom>
            <a:avLst/>
            <a:gdLst>
              <a:gd name="T0" fmla="*/ 1644 w 1814"/>
              <a:gd name="T1" fmla="*/ 2025 h 2026"/>
              <a:gd name="T2" fmla="*/ 169 w 1814"/>
              <a:gd name="T3" fmla="*/ 2025 h 2026"/>
              <a:gd name="T4" fmla="*/ 169 w 1814"/>
              <a:gd name="T5" fmla="*/ 2025 h 2026"/>
              <a:gd name="T6" fmla="*/ 0 w 1814"/>
              <a:gd name="T7" fmla="*/ 1856 h 2026"/>
              <a:gd name="T8" fmla="*/ 0 w 1814"/>
              <a:gd name="T9" fmla="*/ 168 h 2026"/>
              <a:gd name="T10" fmla="*/ 0 w 1814"/>
              <a:gd name="T11" fmla="*/ 168 h 2026"/>
              <a:gd name="T12" fmla="*/ 169 w 1814"/>
              <a:gd name="T13" fmla="*/ 0 h 2026"/>
              <a:gd name="T14" fmla="*/ 1644 w 1814"/>
              <a:gd name="T15" fmla="*/ 0 h 2026"/>
              <a:gd name="T16" fmla="*/ 1644 w 1814"/>
              <a:gd name="T17" fmla="*/ 0 h 2026"/>
              <a:gd name="T18" fmla="*/ 1813 w 1814"/>
              <a:gd name="T19" fmla="*/ 168 h 2026"/>
              <a:gd name="T20" fmla="*/ 1813 w 1814"/>
              <a:gd name="T21" fmla="*/ 1856 h 2026"/>
              <a:gd name="T22" fmla="*/ 1813 w 1814"/>
              <a:gd name="T23" fmla="*/ 1856 h 2026"/>
              <a:gd name="T24" fmla="*/ 1644 w 1814"/>
              <a:gd name="T25" fmla="*/ 2025 h 2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4" h="2026">
                <a:moveTo>
                  <a:pt x="1644" y="2025"/>
                </a:moveTo>
                <a:lnTo>
                  <a:pt x="169" y="2025"/>
                </a:lnTo>
                <a:lnTo>
                  <a:pt x="169" y="2025"/>
                </a:lnTo>
                <a:cubicBezTo>
                  <a:pt x="76" y="2025"/>
                  <a:pt x="0" y="1949"/>
                  <a:pt x="0" y="1856"/>
                </a:cubicBezTo>
                <a:lnTo>
                  <a:pt x="0" y="168"/>
                </a:lnTo>
                <a:lnTo>
                  <a:pt x="0" y="168"/>
                </a:lnTo>
                <a:cubicBezTo>
                  <a:pt x="0" y="75"/>
                  <a:pt x="76" y="0"/>
                  <a:pt x="169" y="0"/>
                </a:cubicBezTo>
                <a:lnTo>
                  <a:pt x="1644" y="0"/>
                </a:lnTo>
                <a:lnTo>
                  <a:pt x="1644" y="0"/>
                </a:lnTo>
                <a:cubicBezTo>
                  <a:pt x="1737" y="0"/>
                  <a:pt x="1813" y="75"/>
                  <a:pt x="1813" y="168"/>
                </a:cubicBezTo>
                <a:lnTo>
                  <a:pt x="1813" y="1856"/>
                </a:lnTo>
                <a:lnTo>
                  <a:pt x="1813" y="1856"/>
                </a:lnTo>
                <a:cubicBezTo>
                  <a:pt x="1813" y="1949"/>
                  <a:pt x="1737" y="2025"/>
                  <a:pt x="1644" y="2025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0" name="Freeform 182">
            <a:extLst>
              <a:ext uri="{FF2B5EF4-FFF2-40B4-BE49-F238E27FC236}">
                <a16:creationId xmlns:a16="http://schemas.microsoft.com/office/drawing/2014/main" id="{72CE64D9-4425-E24C-B908-B55A521B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014" y="2996946"/>
            <a:ext cx="3496324" cy="1137061"/>
          </a:xfrm>
          <a:custGeom>
            <a:avLst/>
            <a:gdLst>
              <a:gd name="T0" fmla="*/ 5443 w 5614"/>
              <a:gd name="T1" fmla="*/ 1824 h 1825"/>
              <a:gd name="T2" fmla="*/ 169 w 5614"/>
              <a:gd name="T3" fmla="*/ 1824 h 1825"/>
              <a:gd name="T4" fmla="*/ 169 w 5614"/>
              <a:gd name="T5" fmla="*/ 1824 h 1825"/>
              <a:gd name="T6" fmla="*/ 0 w 5614"/>
              <a:gd name="T7" fmla="*/ 1655 h 1825"/>
              <a:gd name="T8" fmla="*/ 0 w 5614"/>
              <a:gd name="T9" fmla="*/ 169 h 1825"/>
              <a:gd name="T10" fmla="*/ 0 w 5614"/>
              <a:gd name="T11" fmla="*/ 169 h 1825"/>
              <a:gd name="T12" fmla="*/ 169 w 5614"/>
              <a:gd name="T13" fmla="*/ 0 h 1825"/>
              <a:gd name="T14" fmla="*/ 5443 w 5614"/>
              <a:gd name="T15" fmla="*/ 0 h 1825"/>
              <a:gd name="T16" fmla="*/ 5443 w 5614"/>
              <a:gd name="T17" fmla="*/ 0 h 1825"/>
              <a:gd name="T18" fmla="*/ 5613 w 5614"/>
              <a:gd name="T19" fmla="*/ 169 h 1825"/>
              <a:gd name="T20" fmla="*/ 5613 w 5614"/>
              <a:gd name="T21" fmla="*/ 1655 h 1825"/>
              <a:gd name="T22" fmla="*/ 5613 w 5614"/>
              <a:gd name="T23" fmla="*/ 1655 h 1825"/>
              <a:gd name="T24" fmla="*/ 5443 w 5614"/>
              <a:gd name="T25" fmla="*/ 1824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4" h="1825">
                <a:moveTo>
                  <a:pt x="5443" y="1824"/>
                </a:moveTo>
                <a:lnTo>
                  <a:pt x="169" y="1824"/>
                </a:lnTo>
                <a:lnTo>
                  <a:pt x="169" y="1824"/>
                </a:lnTo>
                <a:cubicBezTo>
                  <a:pt x="75" y="1824"/>
                  <a:pt x="0" y="1749"/>
                  <a:pt x="0" y="1655"/>
                </a:cubicBezTo>
                <a:lnTo>
                  <a:pt x="0" y="169"/>
                </a:lnTo>
                <a:lnTo>
                  <a:pt x="0" y="169"/>
                </a:lnTo>
                <a:cubicBezTo>
                  <a:pt x="0" y="76"/>
                  <a:pt x="75" y="0"/>
                  <a:pt x="169" y="0"/>
                </a:cubicBezTo>
                <a:lnTo>
                  <a:pt x="5443" y="0"/>
                </a:lnTo>
                <a:lnTo>
                  <a:pt x="5443" y="0"/>
                </a:lnTo>
                <a:cubicBezTo>
                  <a:pt x="5537" y="0"/>
                  <a:pt x="5613" y="76"/>
                  <a:pt x="5613" y="169"/>
                </a:cubicBezTo>
                <a:lnTo>
                  <a:pt x="5613" y="1655"/>
                </a:lnTo>
                <a:lnTo>
                  <a:pt x="5613" y="1655"/>
                </a:lnTo>
                <a:cubicBezTo>
                  <a:pt x="5613" y="1749"/>
                  <a:pt x="5537" y="1824"/>
                  <a:pt x="5443" y="182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1" name="Freeform 183">
            <a:extLst>
              <a:ext uri="{FF2B5EF4-FFF2-40B4-BE49-F238E27FC236}">
                <a16:creationId xmlns:a16="http://schemas.microsoft.com/office/drawing/2014/main" id="{A5147B67-C8F8-D144-9917-94DF9DC6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012" y="2996946"/>
            <a:ext cx="5415427" cy="1137061"/>
          </a:xfrm>
          <a:prstGeom prst="roundRect">
            <a:avLst>
              <a:gd name="adj" fmla="val 9180"/>
            </a:avLst>
          </a:prstGeom>
          <a:solidFill>
            <a:schemeClr val="accent6">
              <a:alpha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2" name="Freeform 255">
            <a:extLst>
              <a:ext uri="{FF2B5EF4-FFF2-40B4-BE49-F238E27FC236}">
                <a16:creationId xmlns:a16="http://schemas.microsoft.com/office/drawing/2014/main" id="{27ACE549-044D-E749-A103-B9B1F821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221" y="4641597"/>
            <a:ext cx="1128820" cy="1263401"/>
          </a:xfrm>
          <a:custGeom>
            <a:avLst/>
            <a:gdLst>
              <a:gd name="T0" fmla="*/ 1644 w 1814"/>
              <a:gd name="T1" fmla="*/ 2026 h 2027"/>
              <a:gd name="T2" fmla="*/ 169 w 1814"/>
              <a:gd name="T3" fmla="*/ 2026 h 2027"/>
              <a:gd name="T4" fmla="*/ 169 w 1814"/>
              <a:gd name="T5" fmla="*/ 2026 h 2027"/>
              <a:gd name="T6" fmla="*/ 0 w 1814"/>
              <a:gd name="T7" fmla="*/ 1856 h 2027"/>
              <a:gd name="T8" fmla="*/ 0 w 1814"/>
              <a:gd name="T9" fmla="*/ 169 h 2027"/>
              <a:gd name="T10" fmla="*/ 0 w 1814"/>
              <a:gd name="T11" fmla="*/ 169 h 2027"/>
              <a:gd name="T12" fmla="*/ 169 w 1814"/>
              <a:gd name="T13" fmla="*/ 0 h 2027"/>
              <a:gd name="T14" fmla="*/ 1644 w 1814"/>
              <a:gd name="T15" fmla="*/ 0 h 2027"/>
              <a:gd name="T16" fmla="*/ 1644 w 1814"/>
              <a:gd name="T17" fmla="*/ 0 h 2027"/>
              <a:gd name="T18" fmla="*/ 1813 w 1814"/>
              <a:gd name="T19" fmla="*/ 169 h 2027"/>
              <a:gd name="T20" fmla="*/ 1813 w 1814"/>
              <a:gd name="T21" fmla="*/ 1856 h 2027"/>
              <a:gd name="T22" fmla="*/ 1813 w 1814"/>
              <a:gd name="T23" fmla="*/ 1856 h 2027"/>
              <a:gd name="T24" fmla="*/ 1644 w 1814"/>
              <a:gd name="T25" fmla="*/ 2026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4" h="2027">
                <a:moveTo>
                  <a:pt x="1644" y="2026"/>
                </a:moveTo>
                <a:lnTo>
                  <a:pt x="169" y="2026"/>
                </a:lnTo>
                <a:lnTo>
                  <a:pt x="169" y="2026"/>
                </a:lnTo>
                <a:cubicBezTo>
                  <a:pt x="76" y="2026"/>
                  <a:pt x="0" y="1950"/>
                  <a:pt x="0" y="1856"/>
                </a:cubicBezTo>
                <a:lnTo>
                  <a:pt x="0" y="169"/>
                </a:lnTo>
                <a:lnTo>
                  <a:pt x="0" y="169"/>
                </a:lnTo>
                <a:cubicBezTo>
                  <a:pt x="0" y="76"/>
                  <a:pt x="76" y="0"/>
                  <a:pt x="169" y="0"/>
                </a:cubicBezTo>
                <a:lnTo>
                  <a:pt x="1644" y="0"/>
                </a:lnTo>
                <a:lnTo>
                  <a:pt x="1644" y="0"/>
                </a:lnTo>
                <a:cubicBezTo>
                  <a:pt x="1737" y="0"/>
                  <a:pt x="1813" y="76"/>
                  <a:pt x="1813" y="169"/>
                </a:cubicBezTo>
                <a:lnTo>
                  <a:pt x="1813" y="1856"/>
                </a:lnTo>
                <a:lnTo>
                  <a:pt x="1813" y="1856"/>
                </a:lnTo>
                <a:cubicBezTo>
                  <a:pt x="1813" y="1950"/>
                  <a:pt x="1737" y="2026"/>
                  <a:pt x="1644" y="202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3" name="Freeform 256">
            <a:extLst>
              <a:ext uri="{FF2B5EF4-FFF2-40B4-BE49-F238E27FC236}">
                <a16:creationId xmlns:a16="http://schemas.microsoft.com/office/drawing/2014/main" id="{D8D3B9FB-B638-AE4A-A543-DF7EFB6E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014" y="4704767"/>
            <a:ext cx="3496324" cy="1137061"/>
          </a:xfrm>
          <a:custGeom>
            <a:avLst/>
            <a:gdLst>
              <a:gd name="T0" fmla="*/ 5443 w 5614"/>
              <a:gd name="T1" fmla="*/ 1824 h 1825"/>
              <a:gd name="T2" fmla="*/ 169 w 5614"/>
              <a:gd name="T3" fmla="*/ 1824 h 1825"/>
              <a:gd name="T4" fmla="*/ 169 w 5614"/>
              <a:gd name="T5" fmla="*/ 1824 h 1825"/>
              <a:gd name="T6" fmla="*/ 0 w 5614"/>
              <a:gd name="T7" fmla="*/ 1655 h 1825"/>
              <a:gd name="T8" fmla="*/ 0 w 5614"/>
              <a:gd name="T9" fmla="*/ 169 h 1825"/>
              <a:gd name="T10" fmla="*/ 0 w 5614"/>
              <a:gd name="T11" fmla="*/ 169 h 1825"/>
              <a:gd name="T12" fmla="*/ 169 w 5614"/>
              <a:gd name="T13" fmla="*/ 0 h 1825"/>
              <a:gd name="T14" fmla="*/ 5443 w 5614"/>
              <a:gd name="T15" fmla="*/ 0 h 1825"/>
              <a:gd name="T16" fmla="*/ 5443 w 5614"/>
              <a:gd name="T17" fmla="*/ 0 h 1825"/>
              <a:gd name="T18" fmla="*/ 5613 w 5614"/>
              <a:gd name="T19" fmla="*/ 169 h 1825"/>
              <a:gd name="T20" fmla="*/ 5613 w 5614"/>
              <a:gd name="T21" fmla="*/ 1655 h 1825"/>
              <a:gd name="T22" fmla="*/ 5613 w 5614"/>
              <a:gd name="T23" fmla="*/ 1655 h 1825"/>
              <a:gd name="T24" fmla="*/ 5443 w 5614"/>
              <a:gd name="T25" fmla="*/ 1824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4" h="1825">
                <a:moveTo>
                  <a:pt x="5443" y="1824"/>
                </a:moveTo>
                <a:lnTo>
                  <a:pt x="169" y="1824"/>
                </a:lnTo>
                <a:lnTo>
                  <a:pt x="169" y="1824"/>
                </a:lnTo>
                <a:cubicBezTo>
                  <a:pt x="75" y="1824"/>
                  <a:pt x="0" y="1748"/>
                  <a:pt x="0" y="1655"/>
                </a:cubicBezTo>
                <a:lnTo>
                  <a:pt x="0" y="169"/>
                </a:lnTo>
                <a:lnTo>
                  <a:pt x="0" y="169"/>
                </a:lnTo>
                <a:cubicBezTo>
                  <a:pt x="0" y="76"/>
                  <a:pt x="75" y="0"/>
                  <a:pt x="169" y="0"/>
                </a:cubicBezTo>
                <a:lnTo>
                  <a:pt x="5443" y="0"/>
                </a:lnTo>
                <a:lnTo>
                  <a:pt x="5443" y="0"/>
                </a:lnTo>
                <a:cubicBezTo>
                  <a:pt x="5537" y="0"/>
                  <a:pt x="5613" y="76"/>
                  <a:pt x="5613" y="169"/>
                </a:cubicBezTo>
                <a:lnTo>
                  <a:pt x="5613" y="1655"/>
                </a:lnTo>
                <a:lnTo>
                  <a:pt x="5613" y="1655"/>
                </a:lnTo>
                <a:cubicBezTo>
                  <a:pt x="5613" y="1748"/>
                  <a:pt x="5537" y="1824"/>
                  <a:pt x="5443" y="182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4" name="Freeform 257">
            <a:extLst>
              <a:ext uri="{FF2B5EF4-FFF2-40B4-BE49-F238E27FC236}">
                <a16:creationId xmlns:a16="http://schemas.microsoft.com/office/drawing/2014/main" id="{D241192F-A7E3-F544-AD5B-0C8CF2C4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62" y="4689291"/>
            <a:ext cx="5469480" cy="1137061"/>
          </a:xfrm>
          <a:prstGeom prst="roundRect">
            <a:avLst>
              <a:gd name="adj" fmla="val 9457"/>
            </a:avLst>
          </a:prstGeom>
          <a:solidFill>
            <a:schemeClr val="accent6">
              <a:alpha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5" name="Freeform 330">
            <a:extLst>
              <a:ext uri="{FF2B5EF4-FFF2-40B4-BE49-F238E27FC236}">
                <a16:creationId xmlns:a16="http://schemas.microsoft.com/office/drawing/2014/main" id="{D79F0F8A-2BA1-8648-B4AE-F0D7F6F8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769" y="3249626"/>
            <a:ext cx="552051" cy="626208"/>
          </a:xfrm>
          <a:custGeom>
            <a:avLst/>
            <a:gdLst>
              <a:gd name="T0" fmla="*/ 845 w 888"/>
              <a:gd name="T1" fmla="*/ 223 h 1007"/>
              <a:gd name="T2" fmla="*/ 485 w 888"/>
              <a:gd name="T3" fmla="*/ 15 h 1007"/>
              <a:gd name="T4" fmla="*/ 485 w 888"/>
              <a:gd name="T5" fmla="*/ 15 h 1007"/>
              <a:gd name="T6" fmla="*/ 401 w 888"/>
              <a:gd name="T7" fmla="*/ 15 h 1007"/>
              <a:gd name="T8" fmla="*/ 42 w 888"/>
              <a:gd name="T9" fmla="*/ 223 h 1007"/>
              <a:gd name="T10" fmla="*/ 42 w 888"/>
              <a:gd name="T11" fmla="*/ 223 h 1007"/>
              <a:gd name="T12" fmla="*/ 0 w 888"/>
              <a:gd name="T13" fmla="*/ 295 h 1007"/>
              <a:gd name="T14" fmla="*/ 0 w 888"/>
              <a:gd name="T15" fmla="*/ 711 h 1007"/>
              <a:gd name="T16" fmla="*/ 0 w 888"/>
              <a:gd name="T17" fmla="*/ 711 h 1007"/>
              <a:gd name="T18" fmla="*/ 42 w 888"/>
              <a:gd name="T19" fmla="*/ 784 h 1007"/>
              <a:gd name="T20" fmla="*/ 401 w 888"/>
              <a:gd name="T21" fmla="*/ 991 h 1007"/>
              <a:gd name="T22" fmla="*/ 401 w 888"/>
              <a:gd name="T23" fmla="*/ 991 h 1007"/>
              <a:gd name="T24" fmla="*/ 485 w 888"/>
              <a:gd name="T25" fmla="*/ 991 h 1007"/>
              <a:gd name="T26" fmla="*/ 845 w 888"/>
              <a:gd name="T27" fmla="*/ 784 h 1007"/>
              <a:gd name="T28" fmla="*/ 845 w 888"/>
              <a:gd name="T29" fmla="*/ 784 h 1007"/>
              <a:gd name="T30" fmla="*/ 887 w 888"/>
              <a:gd name="T31" fmla="*/ 711 h 1007"/>
              <a:gd name="T32" fmla="*/ 887 w 888"/>
              <a:gd name="T33" fmla="*/ 295 h 1007"/>
              <a:gd name="T34" fmla="*/ 887 w 888"/>
              <a:gd name="T35" fmla="*/ 295 h 1007"/>
              <a:gd name="T36" fmla="*/ 845 w 888"/>
              <a:gd name="T37" fmla="*/ 223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8" h="1007">
                <a:moveTo>
                  <a:pt x="845" y="223"/>
                </a:moveTo>
                <a:lnTo>
                  <a:pt x="485" y="15"/>
                </a:lnTo>
                <a:lnTo>
                  <a:pt x="485" y="15"/>
                </a:lnTo>
                <a:cubicBezTo>
                  <a:pt x="459" y="0"/>
                  <a:pt x="427" y="0"/>
                  <a:pt x="401" y="15"/>
                </a:cubicBezTo>
                <a:lnTo>
                  <a:pt x="42" y="223"/>
                </a:lnTo>
                <a:lnTo>
                  <a:pt x="42" y="223"/>
                </a:lnTo>
                <a:cubicBezTo>
                  <a:pt x="16" y="238"/>
                  <a:pt x="0" y="266"/>
                  <a:pt x="0" y="295"/>
                </a:cubicBezTo>
                <a:lnTo>
                  <a:pt x="0" y="711"/>
                </a:lnTo>
                <a:lnTo>
                  <a:pt x="0" y="711"/>
                </a:lnTo>
                <a:cubicBezTo>
                  <a:pt x="0" y="741"/>
                  <a:pt x="16" y="768"/>
                  <a:pt x="42" y="784"/>
                </a:cubicBezTo>
                <a:lnTo>
                  <a:pt x="401" y="991"/>
                </a:lnTo>
                <a:lnTo>
                  <a:pt x="401" y="991"/>
                </a:lnTo>
                <a:cubicBezTo>
                  <a:pt x="427" y="1006"/>
                  <a:pt x="459" y="1006"/>
                  <a:pt x="485" y="991"/>
                </a:cubicBezTo>
                <a:lnTo>
                  <a:pt x="845" y="784"/>
                </a:lnTo>
                <a:lnTo>
                  <a:pt x="845" y="784"/>
                </a:lnTo>
                <a:cubicBezTo>
                  <a:pt x="871" y="768"/>
                  <a:pt x="887" y="741"/>
                  <a:pt x="887" y="711"/>
                </a:cubicBezTo>
                <a:lnTo>
                  <a:pt x="887" y="295"/>
                </a:lnTo>
                <a:lnTo>
                  <a:pt x="887" y="295"/>
                </a:lnTo>
                <a:cubicBezTo>
                  <a:pt x="887" y="266"/>
                  <a:pt x="871" y="238"/>
                  <a:pt x="845" y="223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36" name="Freeform 332">
            <a:extLst>
              <a:ext uri="{FF2B5EF4-FFF2-40B4-BE49-F238E27FC236}">
                <a16:creationId xmlns:a16="http://schemas.microsoft.com/office/drawing/2014/main" id="{B4361D96-DF84-F146-BD5F-EFF278A1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294" y="4960193"/>
            <a:ext cx="552051" cy="626208"/>
          </a:xfrm>
          <a:custGeom>
            <a:avLst/>
            <a:gdLst>
              <a:gd name="T0" fmla="*/ 845 w 888"/>
              <a:gd name="T1" fmla="*/ 223 h 1007"/>
              <a:gd name="T2" fmla="*/ 485 w 888"/>
              <a:gd name="T3" fmla="*/ 15 h 1007"/>
              <a:gd name="T4" fmla="*/ 485 w 888"/>
              <a:gd name="T5" fmla="*/ 15 h 1007"/>
              <a:gd name="T6" fmla="*/ 401 w 888"/>
              <a:gd name="T7" fmla="*/ 15 h 1007"/>
              <a:gd name="T8" fmla="*/ 42 w 888"/>
              <a:gd name="T9" fmla="*/ 223 h 1007"/>
              <a:gd name="T10" fmla="*/ 42 w 888"/>
              <a:gd name="T11" fmla="*/ 223 h 1007"/>
              <a:gd name="T12" fmla="*/ 0 w 888"/>
              <a:gd name="T13" fmla="*/ 295 h 1007"/>
              <a:gd name="T14" fmla="*/ 0 w 888"/>
              <a:gd name="T15" fmla="*/ 711 h 1007"/>
              <a:gd name="T16" fmla="*/ 0 w 888"/>
              <a:gd name="T17" fmla="*/ 711 h 1007"/>
              <a:gd name="T18" fmla="*/ 42 w 888"/>
              <a:gd name="T19" fmla="*/ 783 h 1007"/>
              <a:gd name="T20" fmla="*/ 401 w 888"/>
              <a:gd name="T21" fmla="*/ 991 h 1007"/>
              <a:gd name="T22" fmla="*/ 401 w 888"/>
              <a:gd name="T23" fmla="*/ 991 h 1007"/>
              <a:gd name="T24" fmla="*/ 485 w 888"/>
              <a:gd name="T25" fmla="*/ 991 h 1007"/>
              <a:gd name="T26" fmla="*/ 845 w 888"/>
              <a:gd name="T27" fmla="*/ 783 h 1007"/>
              <a:gd name="T28" fmla="*/ 845 w 888"/>
              <a:gd name="T29" fmla="*/ 783 h 1007"/>
              <a:gd name="T30" fmla="*/ 887 w 888"/>
              <a:gd name="T31" fmla="*/ 711 h 1007"/>
              <a:gd name="T32" fmla="*/ 887 w 888"/>
              <a:gd name="T33" fmla="*/ 295 h 1007"/>
              <a:gd name="T34" fmla="*/ 887 w 888"/>
              <a:gd name="T35" fmla="*/ 295 h 1007"/>
              <a:gd name="T36" fmla="*/ 845 w 888"/>
              <a:gd name="T37" fmla="*/ 223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8" h="1007">
                <a:moveTo>
                  <a:pt x="845" y="223"/>
                </a:moveTo>
                <a:lnTo>
                  <a:pt x="485" y="15"/>
                </a:lnTo>
                <a:lnTo>
                  <a:pt x="485" y="15"/>
                </a:lnTo>
                <a:cubicBezTo>
                  <a:pt x="459" y="0"/>
                  <a:pt x="427" y="0"/>
                  <a:pt x="401" y="15"/>
                </a:cubicBezTo>
                <a:lnTo>
                  <a:pt x="42" y="223"/>
                </a:lnTo>
                <a:lnTo>
                  <a:pt x="42" y="223"/>
                </a:lnTo>
                <a:cubicBezTo>
                  <a:pt x="16" y="238"/>
                  <a:pt x="0" y="265"/>
                  <a:pt x="0" y="295"/>
                </a:cubicBezTo>
                <a:lnTo>
                  <a:pt x="0" y="711"/>
                </a:lnTo>
                <a:lnTo>
                  <a:pt x="0" y="711"/>
                </a:lnTo>
                <a:cubicBezTo>
                  <a:pt x="0" y="741"/>
                  <a:pt x="16" y="768"/>
                  <a:pt x="42" y="783"/>
                </a:cubicBezTo>
                <a:lnTo>
                  <a:pt x="401" y="991"/>
                </a:lnTo>
                <a:lnTo>
                  <a:pt x="401" y="991"/>
                </a:lnTo>
                <a:cubicBezTo>
                  <a:pt x="427" y="1006"/>
                  <a:pt x="459" y="1006"/>
                  <a:pt x="485" y="991"/>
                </a:cubicBezTo>
                <a:lnTo>
                  <a:pt x="845" y="783"/>
                </a:lnTo>
                <a:lnTo>
                  <a:pt x="845" y="783"/>
                </a:lnTo>
                <a:cubicBezTo>
                  <a:pt x="871" y="768"/>
                  <a:pt x="887" y="741"/>
                  <a:pt x="887" y="711"/>
                </a:cubicBezTo>
                <a:lnTo>
                  <a:pt x="887" y="295"/>
                </a:lnTo>
                <a:lnTo>
                  <a:pt x="887" y="295"/>
                </a:lnTo>
                <a:cubicBezTo>
                  <a:pt x="887" y="265"/>
                  <a:pt x="871" y="238"/>
                  <a:pt x="845" y="22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0E37D-CEFE-C843-877E-753C8E409982}"/>
              </a:ext>
            </a:extLst>
          </p:cNvPr>
          <p:cNvSpPr txBox="1"/>
          <p:nvPr/>
        </p:nvSpPr>
        <p:spPr>
          <a:xfrm>
            <a:off x="748993" y="107823"/>
            <a:ext cx="3246104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2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anose="00000500000000000000" pitchFamily="2" charset="0"/>
              </a:rPr>
              <a:t>PARTICIPANTES Y ROLES</a:t>
            </a:r>
            <a:r>
              <a:rPr kumimoji="0" lang="es" sz="3700" b="1" i="0" u="none" strike="noStrike" kern="1200" cap="none" spc="-14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9A8DE-8EDD-6B43-920D-D8008DF49B87}"/>
              </a:ext>
            </a:extLst>
          </p:cNvPr>
          <p:cNvSpPr txBox="1"/>
          <p:nvPr/>
        </p:nvSpPr>
        <p:spPr>
          <a:xfrm>
            <a:off x="6490276" y="1393160"/>
            <a:ext cx="503437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1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Entidad que coordina el programa, gestiona el financiamiento y actividades </a:t>
            </a:r>
            <a:r>
              <a:rPr lang="es" sz="1600" spc="-10" dirty="0">
                <a:solidFill>
                  <a:srgbClr val="111340"/>
                </a:solidFill>
                <a:latin typeface="Calibri" panose="020F0502020204030204"/>
                <a:cs typeface="Poppins" pitchFamily="2" charset="77"/>
              </a:rPr>
              <a:t>para lograr el cumplimiento de </a:t>
            </a:r>
            <a:r>
              <a:rPr kumimoji="0" lang="es" sz="1600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los objetivos y resultados esperados. </a:t>
            </a:r>
            <a:r>
              <a:rPr kumimoji="0" lang="es-CL" sz="1600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D</a:t>
            </a:r>
            <a:r>
              <a:rPr kumimoji="0" lang="es" sz="1600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ebe ser líder en el sector y demandante de productos, servicios y/o procesos.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B1CF-E159-C443-A2BF-78EAF59DCBF5}"/>
              </a:ext>
            </a:extLst>
          </p:cNvPr>
          <p:cNvSpPr txBox="1"/>
          <p:nvPr/>
        </p:nvSpPr>
        <p:spPr>
          <a:xfrm>
            <a:off x="5987768" y="1700622"/>
            <a:ext cx="552051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700" b="1" spc="-15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G</a:t>
            </a:r>
            <a:r>
              <a:rPr kumimoji="0" lang="es" sz="1700" b="1" i="0" u="none" strike="noStrike" kern="1200" cap="none" spc="-15" normalizeH="0" baseline="0" noProof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</a:t>
            </a:r>
            <a:endParaRPr kumimoji="0" lang="es-CL" sz="1700" b="1" i="0" u="none" strike="noStrike" kern="1200" cap="none" spc="-15" normalizeH="0" baseline="0" noProof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686D-F338-7B42-844C-B40CE96DA106}"/>
              </a:ext>
            </a:extLst>
          </p:cNvPr>
          <p:cNvSpPr txBox="1"/>
          <p:nvPr/>
        </p:nvSpPr>
        <p:spPr>
          <a:xfrm>
            <a:off x="6635552" y="4937116"/>
            <a:ext cx="4889097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" sz="1600" b="1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Entidad con capacidades Tecnológicas complementarias al gestor. </a:t>
            </a:r>
            <a:r>
              <a:rPr kumimoji="0" lang="es" sz="1600" b="0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Apoya en la tecnología, demanda de productos, entre otros aspectos.</a:t>
            </a:r>
            <a:endParaRPr kumimoji="0" lang="es-CL" sz="1600" b="0" i="0" u="none" strike="noStrike" kern="1200" cap="none" spc="-10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50E27-EC89-624D-9D23-0BD6E34795FE}"/>
              </a:ext>
            </a:extLst>
          </p:cNvPr>
          <p:cNvSpPr txBox="1"/>
          <p:nvPr/>
        </p:nvSpPr>
        <p:spPr>
          <a:xfrm>
            <a:off x="5987769" y="3394836"/>
            <a:ext cx="560422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700" b="1" i="0" u="none" strike="noStrike" kern="1200" cap="none" spc="-15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</a:t>
            </a:r>
            <a:endParaRPr kumimoji="0" lang="es-CL" sz="1700" b="1" i="0" u="none" strike="noStrike" kern="1200" cap="none" spc="-15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47963-F9B6-9A47-BA96-B48F5F63D984}"/>
              </a:ext>
            </a:extLst>
          </p:cNvPr>
          <p:cNvSpPr txBox="1"/>
          <p:nvPr/>
        </p:nvSpPr>
        <p:spPr>
          <a:xfrm>
            <a:off x="6490275" y="3110365"/>
            <a:ext cx="503437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CL"/>
            </a:defPPr>
            <a:lvl1pPr defTabSz="914217">
              <a:lnSpc>
                <a:spcPts val="1800"/>
              </a:lnSpc>
              <a:defRPr sz="1050" spc="-10">
                <a:solidFill>
                  <a:schemeClr val="tx2"/>
                </a:solidFill>
                <a:cs typeface="Poppins" pitchFamily="2" charset="77"/>
              </a:defRPr>
            </a:lvl1pPr>
          </a:lstStyle>
          <a:p>
            <a:pPr marL="0" marR="0" lvl="0" indent="0" algn="just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600" b="1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Empresas manufactureras </a:t>
            </a:r>
            <a:r>
              <a:rPr kumimoji="0" lang="es" sz="1600" i="0" u="none" strike="noStrike" kern="1200" cap="none" spc="-1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(potenciales) oferentes de productos y/o procesos de mayor especialización</a:t>
            </a:r>
            <a:r>
              <a:rPr lang="es" sz="1600" dirty="0">
                <a:solidFill>
                  <a:srgbClr val="111340"/>
                </a:solidFill>
                <a:latin typeface="Calibri" panose="020F0502020204030204"/>
              </a:rPr>
              <a:t>. </a:t>
            </a:r>
            <a:r>
              <a:rPr lang="es-CL" sz="1600" dirty="0">
                <a:solidFill>
                  <a:srgbClr val="111340"/>
                </a:solidFill>
                <a:latin typeface="Calibri" panose="020F0502020204030204"/>
              </a:rPr>
              <a:t>D</a:t>
            </a:r>
            <a:r>
              <a:rPr lang="es" sz="1600" dirty="0">
                <a:solidFill>
                  <a:srgbClr val="111340"/>
                </a:solidFill>
                <a:latin typeface="Calibri" panose="020F0502020204030204"/>
              </a:rPr>
              <a:t>ebe contar con infraestructura y capacidades mínimas para transformarse, y comprometer inversiones para ello. </a:t>
            </a:r>
            <a:endParaRPr kumimoji="0" lang="es" sz="1600" i="0" u="none" strike="noStrike" kern="1200" cap="none" spc="-10" normalizeH="0" baseline="0" noProof="0" dirty="0">
              <a:ln>
                <a:noFill/>
              </a:ln>
              <a:solidFill>
                <a:srgbClr val="111340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62EC3-BE5E-A242-ACB8-9F81AE18F3D6}"/>
              </a:ext>
            </a:extLst>
          </p:cNvPr>
          <p:cNvSpPr txBox="1"/>
          <p:nvPr/>
        </p:nvSpPr>
        <p:spPr>
          <a:xfrm>
            <a:off x="6052180" y="5137243"/>
            <a:ext cx="497165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700" b="1" i="0" u="none" strike="noStrike" kern="1200" cap="none" spc="-15" normalizeH="0" baseline="0" noProof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CT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565CFED-0217-4E1B-5A11-BA7F48F9FC08}"/>
              </a:ext>
            </a:extLst>
          </p:cNvPr>
          <p:cNvGrpSpPr/>
          <p:nvPr/>
        </p:nvGrpSpPr>
        <p:grpSpPr>
          <a:xfrm>
            <a:off x="191034" y="3575803"/>
            <a:ext cx="2186233" cy="2477364"/>
            <a:chOff x="1218487" y="3209248"/>
            <a:chExt cx="2186233" cy="2477364"/>
          </a:xfrm>
        </p:grpSpPr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E88F5285-ACE5-5D4D-A534-D094B4EA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487" y="3209248"/>
              <a:ext cx="2186233" cy="2477364"/>
            </a:xfrm>
            <a:custGeom>
              <a:avLst/>
              <a:gdLst>
                <a:gd name="T0" fmla="*/ 0 w 3508"/>
                <a:gd name="T1" fmla="*/ 2807 h 3976"/>
                <a:gd name="T2" fmla="*/ 0 w 3508"/>
                <a:gd name="T3" fmla="*/ 1167 h 3976"/>
                <a:gd name="T4" fmla="*/ 0 w 3508"/>
                <a:gd name="T5" fmla="*/ 1167 h 3976"/>
                <a:gd name="T6" fmla="*/ 167 w 3508"/>
                <a:gd name="T7" fmla="*/ 879 h 3976"/>
                <a:gd name="T8" fmla="*/ 1587 w 3508"/>
                <a:gd name="T9" fmla="*/ 59 h 3976"/>
                <a:gd name="T10" fmla="*/ 1587 w 3508"/>
                <a:gd name="T11" fmla="*/ 59 h 3976"/>
                <a:gd name="T12" fmla="*/ 1920 w 3508"/>
                <a:gd name="T13" fmla="*/ 59 h 3976"/>
                <a:gd name="T14" fmla="*/ 3341 w 3508"/>
                <a:gd name="T15" fmla="*/ 879 h 3976"/>
                <a:gd name="T16" fmla="*/ 3341 w 3508"/>
                <a:gd name="T17" fmla="*/ 879 h 3976"/>
                <a:gd name="T18" fmla="*/ 3507 w 3508"/>
                <a:gd name="T19" fmla="*/ 1167 h 3976"/>
                <a:gd name="T20" fmla="*/ 3507 w 3508"/>
                <a:gd name="T21" fmla="*/ 2807 h 3976"/>
                <a:gd name="T22" fmla="*/ 3507 w 3508"/>
                <a:gd name="T23" fmla="*/ 2807 h 3976"/>
                <a:gd name="T24" fmla="*/ 3341 w 3508"/>
                <a:gd name="T25" fmla="*/ 3095 h 3976"/>
                <a:gd name="T26" fmla="*/ 1920 w 3508"/>
                <a:gd name="T27" fmla="*/ 3916 h 3976"/>
                <a:gd name="T28" fmla="*/ 1920 w 3508"/>
                <a:gd name="T29" fmla="*/ 3916 h 3976"/>
                <a:gd name="T30" fmla="*/ 1587 w 3508"/>
                <a:gd name="T31" fmla="*/ 3916 h 3976"/>
                <a:gd name="T32" fmla="*/ 167 w 3508"/>
                <a:gd name="T33" fmla="*/ 3095 h 3976"/>
                <a:gd name="T34" fmla="*/ 167 w 3508"/>
                <a:gd name="T35" fmla="*/ 3095 h 3976"/>
                <a:gd name="T36" fmla="*/ 0 w 3508"/>
                <a:gd name="T37" fmla="*/ 2807 h 3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6">
                  <a:moveTo>
                    <a:pt x="0" y="2807"/>
                  </a:moveTo>
                  <a:lnTo>
                    <a:pt x="0" y="1167"/>
                  </a:lnTo>
                  <a:lnTo>
                    <a:pt x="0" y="1167"/>
                  </a:lnTo>
                  <a:cubicBezTo>
                    <a:pt x="0" y="1048"/>
                    <a:pt x="63" y="939"/>
                    <a:pt x="167" y="879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79"/>
                  </a:lnTo>
                  <a:lnTo>
                    <a:pt x="3341" y="879"/>
                  </a:lnTo>
                  <a:cubicBezTo>
                    <a:pt x="3443" y="939"/>
                    <a:pt x="3507" y="1048"/>
                    <a:pt x="3507" y="1167"/>
                  </a:cubicBezTo>
                  <a:lnTo>
                    <a:pt x="3507" y="2807"/>
                  </a:lnTo>
                  <a:lnTo>
                    <a:pt x="3507" y="2807"/>
                  </a:lnTo>
                  <a:cubicBezTo>
                    <a:pt x="3507" y="2925"/>
                    <a:pt x="3443" y="3035"/>
                    <a:pt x="3341" y="3095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5"/>
                    <a:pt x="1690" y="3975"/>
                    <a:pt x="1587" y="3916"/>
                  </a:cubicBezTo>
                  <a:lnTo>
                    <a:pt x="167" y="3095"/>
                  </a:lnTo>
                  <a:lnTo>
                    <a:pt x="167" y="3095"/>
                  </a:lnTo>
                  <a:cubicBezTo>
                    <a:pt x="63" y="3035"/>
                    <a:pt x="0" y="2925"/>
                    <a:pt x="0" y="2807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0569704-EF59-1945-99DD-5738FCFB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217" y="3559282"/>
              <a:ext cx="677770" cy="696995"/>
            </a:xfrm>
            <a:custGeom>
              <a:avLst/>
              <a:gdLst>
                <a:gd name="connsiteX0" fmla="*/ 1105344 w 1355540"/>
                <a:gd name="connsiteY0" fmla="*/ 453145 h 1393989"/>
                <a:gd name="connsiteX1" fmla="*/ 1034393 w 1355540"/>
                <a:gd name="connsiteY1" fmla="*/ 504102 h 1393989"/>
                <a:gd name="connsiteX2" fmla="*/ 999540 w 1355540"/>
                <a:gd name="connsiteY2" fmla="*/ 494159 h 1393989"/>
                <a:gd name="connsiteX3" fmla="*/ 999540 w 1355540"/>
                <a:gd name="connsiteY3" fmla="*/ 607923 h 1393989"/>
                <a:gd name="connsiteX4" fmla="*/ 999540 w 1355540"/>
                <a:gd name="connsiteY4" fmla="*/ 688045 h 1393989"/>
                <a:gd name="connsiteX5" fmla="*/ 967176 w 1355540"/>
                <a:gd name="connsiteY5" fmla="*/ 765102 h 1393989"/>
                <a:gd name="connsiteX6" fmla="*/ 867595 w 1355540"/>
                <a:gd name="connsiteY6" fmla="*/ 860802 h 1393989"/>
                <a:gd name="connsiteX7" fmla="*/ 867595 w 1355540"/>
                <a:gd name="connsiteY7" fmla="*/ 904303 h 1393989"/>
                <a:gd name="connsiteX8" fmla="*/ 870085 w 1355540"/>
                <a:gd name="connsiteY8" fmla="*/ 904303 h 1393989"/>
                <a:gd name="connsiteX9" fmla="*/ 1181274 w 1355540"/>
                <a:gd name="connsiteY9" fmla="*/ 904303 h 1393989"/>
                <a:gd name="connsiteX10" fmla="*/ 1228575 w 1355540"/>
                <a:gd name="connsiteY10" fmla="*/ 578673 h 1393989"/>
                <a:gd name="connsiteX11" fmla="*/ 1254715 w 1355540"/>
                <a:gd name="connsiteY11" fmla="*/ 560031 h 1393989"/>
                <a:gd name="connsiteX12" fmla="*/ 1273386 w 1355540"/>
                <a:gd name="connsiteY12" fmla="*/ 584888 h 1393989"/>
                <a:gd name="connsiteX13" fmla="*/ 1232309 w 1355540"/>
                <a:gd name="connsiteY13" fmla="*/ 864531 h 1393989"/>
                <a:gd name="connsiteX14" fmla="*/ 1292058 w 1355540"/>
                <a:gd name="connsiteY14" fmla="*/ 806117 h 1393989"/>
                <a:gd name="connsiteX15" fmla="*/ 1310729 w 1355540"/>
                <a:gd name="connsiteY15" fmla="*/ 762617 h 1393989"/>
                <a:gd name="connsiteX16" fmla="*/ 1310729 w 1355540"/>
                <a:gd name="connsiteY16" fmla="*/ 535173 h 1393989"/>
                <a:gd name="connsiteX17" fmla="*/ 1274631 w 1355540"/>
                <a:gd name="connsiteY17" fmla="*/ 482973 h 1393989"/>
                <a:gd name="connsiteX18" fmla="*/ 1235099 w 1355540"/>
                <a:gd name="connsiteY18" fmla="*/ 472119 h 1393989"/>
                <a:gd name="connsiteX19" fmla="*/ 1224841 w 1355540"/>
                <a:gd name="connsiteY19" fmla="*/ 469302 h 1393989"/>
                <a:gd name="connsiteX20" fmla="*/ 1109079 w 1355540"/>
                <a:gd name="connsiteY20" fmla="*/ 453145 h 1393989"/>
                <a:gd name="connsiteX21" fmla="*/ 246462 w 1355540"/>
                <a:gd name="connsiteY21" fmla="*/ 453145 h 1393989"/>
                <a:gd name="connsiteX22" fmla="*/ 130699 w 1355540"/>
                <a:gd name="connsiteY22" fmla="*/ 469302 h 1393989"/>
                <a:gd name="connsiteX23" fmla="*/ 80909 w 1355540"/>
                <a:gd name="connsiteY23" fmla="*/ 482973 h 1393989"/>
                <a:gd name="connsiteX24" fmla="*/ 44811 w 1355540"/>
                <a:gd name="connsiteY24" fmla="*/ 535173 h 1393989"/>
                <a:gd name="connsiteX25" fmla="*/ 44811 w 1355540"/>
                <a:gd name="connsiteY25" fmla="*/ 762617 h 1393989"/>
                <a:gd name="connsiteX26" fmla="*/ 63482 w 1355540"/>
                <a:gd name="connsiteY26" fmla="*/ 806117 h 1393989"/>
                <a:gd name="connsiteX27" fmla="*/ 123231 w 1355540"/>
                <a:gd name="connsiteY27" fmla="*/ 864531 h 1393989"/>
                <a:gd name="connsiteX28" fmla="*/ 82154 w 1355540"/>
                <a:gd name="connsiteY28" fmla="*/ 584888 h 1393989"/>
                <a:gd name="connsiteX29" fmla="*/ 102070 w 1355540"/>
                <a:gd name="connsiteY29" fmla="*/ 560031 h 1393989"/>
                <a:gd name="connsiteX30" fmla="*/ 126965 w 1355540"/>
                <a:gd name="connsiteY30" fmla="*/ 578673 h 1393989"/>
                <a:gd name="connsiteX31" fmla="*/ 174266 w 1355540"/>
                <a:gd name="connsiteY31" fmla="*/ 904303 h 1393989"/>
                <a:gd name="connsiteX32" fmla="*/ 485455 w 1355540"/>
                <a:gd name="connsiteY32" fmla="*/ 904303 h 1393989"/>
                <a:gd name="connsiteX33" fmla="*/ 491679 w 1355540"/>
                <a:gd name="connsiteY33" fmla="*/ 904303 h 1393989"/>
                <a:gd name="connsiteX34" fmla="*/ 491679 w 1355540"/>
                <a:gd name="connsiteY34" fmla="*/ 900715 h 1393989"/>
                <a:gd name="connsiteX35" fmla="*/ 491679 w 1355540"/>
                <a:gd name="connsiteY35" fmla="*/ 860802 h 1393989"/>
                <a:gd name="connsiteX36" fmla="*/ 392098 w 1355540"/>
                <a:gd name="connsiteY36" fmla="*/ 765102 h 1393989"/>
                <a:gd name="connsiteX37" fmla="*/ 360979 w 1355540"/>
                <a:gd name="connsiteY37" fmla="*/ 688045 h 1393989"/>
                <a:gd name="connsiteX38" fmla="*/ 360979 w 1355540"/>
                <a:gd name="connsiteY38" fmla="*/ 492916 h 1393989"/>
                <a:gd name="connsiteX39" fmla="*/ 321147 w 1355540"/>
                <a:gd name="connsiteY39" fmla="*/ 504102 h 1393989"/>
                <a:gd name="connsiteX40" fmla="*/ 250196 w 1355540"/>
                <a:gd name="connsiteY40" fmla="*/ 453145 h 1393989"/>
                <a:gd name="connsiteX41" fmla="*/ 607441 w 1355540"/>
                <a:gd name="connsiteY41" fmla="*/ 379816 h 1393989"/>
                <a:gd name="connsiteX42" fmla="*/ 490434 w 1355540"/>
                <a:gd name="connsiteY42" fmla="*/ 394730 h 1393989"/>
                <a:gd name="connsiteX43" fmla="*/ 440644 w 1355540"/>
                <a:gd name="connsiteY43" fmla="*/ 408402 h 1393989"/>
                <a:gd name="connsiteX44" fmla="*/ 404546 w 1355540"/>
                <a:gd name="connsiteY44" fmla="*/ 460602 h 1393989"/>
                <a:gd name="connsiteX45" fmla="*/ 404546 w 1355540"/>
                <a:gd name="connsiteY45" fmla="*/ 688045 h 1393989"/>
                <a:gd name="connsiteX46" fmla="*/ 423217 w 1355540"/>
                <a:gd name="connsiteY46" fmla="*/ 732788 h 1393989"/>
                <a:gd name="connsiteX47" fmla="*/ 482965 w 1355540"/>
                <a:gd name="connsiteY47" fmla="*/ 789960 h 1393989"/>
                <a:gd name="connsiteX48" fmla="*/ 441888 w 1355540"/>
                <a:gd name="connsiteY48" fmla="*/ 510316 h 1393989"/>
                <a:gd name="connsiteX49" fmla="*/ 460560 w 1355540"/>
                <a:gd name="connsiteY49" fmla="*/ 485459 h 1393989"/>
                <a:gd name="connsiteX50" fmla="*/ 486700 w 1355540"/>
                <a:gd name="connsiteY50" fmla="*/ 505345 h 1393989"/>
                <a:gd name="connsiteX51" fmla="*/ 534000 w 1355540"/>
                <a:gd name="connsiteY51" fmla="*/ 829731 h 1393989"/>
                <a:gd name="connsiteX52" fmla="*/ 614803 w 1355540"/>
                <a:gd name="connsiteY52" fmla="*/ 829731 h 1393989"/>
                <a:gd name="connsiteX53" fmla="*/ 825274 w 1355540"/>
                <a:gd name="connsiteY53" fmla="*/ 829731 h 1393989"/>
                <a:gd name="connsiteX54" fmla="*/ 844820 w 1355540"/>
                <a:gd name="connsiteY54" fmla="*/ 697122 h 1393989"/>
                <a:gd name="connsiteX55" fmla="*/ 873819 w 1355540"/>
                <a:gd name="connsiteY55" fmla="*/ 500373 h 1393989"/>
                <a:gd name="connsiteX56" fmla="*/ 898715 w 1355540"/>
                <a:gd name="connsiteY56" fmla="*/ 480488 h 1393989"/>
                <a:gd name="connsiteX57" fmla="*/ 918631 w 1355540"/>
                <a:gd name="connsiteY57" fmla="*/ 506588 h 1393989"/>
                <a:gd name="connsiteX58" fmla="*/ 894447 w 1355540"/>
                <a:gd name="connsiteY58" fmla="*/ 668511 h 1393989"/>
                <a:gd name="connsiteX59" fmla="*/ 876309 w 1355540"/>
                <a:gd name="connsiteY59" fmla="*/ 789960 h 1393989"/>
                <a:gd name="connsiteX60" fmla="*/ 937302 w 1355540"/>
                <a:gd name="connsiteY60" fmla="*/ 732788 h 1393989"/>
                <a:gd name="connsiteX61" fmla="*/ 954729 w 1355540"/>
                <a:gd name="connsiteY61" fmla="*/ 688045 h 1393989"/>
                <a:gd name="connsiteX62" fmla="*/ 954729 w 1355540"/>
                <a:gd name="connsiteY62" fmla="*/ 633758 h 1393989"/>
                <a:gd name="connsiteX63" fmla="*/ 954729 w 1355540"/>
                <a:gd name="connsiteY63" fmla="*/ 460602 h 1393989"/>
                <a:gd name="connsiteX64" fmla="*/ 918631 w 1355540"/>
                <a:gd name="connsiteY64" fmla="*/ 408402 h 1393989"/>
                <a:gd name="connsiteX65" fmla="*/ 868840 w 1355540"/>
                <a:gd name="connsiteY65" fmla="*/ 394730 h 1393989"/>
                <a:gd name="connsiteX66" fmla="*/ 753078 w 1355540"/>
                <a:gd name="connsiteY66" fmla="*/ 379816 h 1393989"/>
                <a:gd name="connsiteX67" fmla="*/ 750588 w 1355540"/>
                <a:gd name="connsiteY67" fmla="*/ 379816 h 1393989"/>
                <a:gd name="connsiteX68" fmla="*/ 714490 w 1355540"/>
                <a:gd name="connsiteY68" fmla="*/ 420830 h 1393989"/>
                <a:gd name="connsiteX69" fmla="*/ 745609 w 1355540"/>
                <a:gd name="connsiteY69" fmla="*/ 666916 h 1393989"/>
                <a:gd name="connsiteX70" fmla="*/ 731917 w 1355540"/>
                <a:gd name="connsiteY70" fmla="*/ 704202 h 1393989"/>
                <a:gd name="connsiteX71" fmla="*/ 694574 w 1355540"/>
                <a:gd name="connsiteY71" fmla="*/ 741488 h 1393989"/>
                <a:gd name="connsiteX72" fmla="*/ 665945 w 1355540"/>
                <a:gd name="connsiteY72" fmla="*/ 741488 h 1393989"/>
                <a:gd name="connsiteX73" fmla="*/ 628602 w 1355540"/>
                <a:gd name="connsiteY73" fmla="*/ 704202 h 1393989"/>
                <a:gd name="connsiteX74" fmla="*/ 616154 w 1355540"/>
                <a:gd name="connsiteY74" fmla="*/ 666916 h 1393989"/>
                <a:gd name="connsiteX75" fmla="*/ 646029 w 1355540"/>
                <a:gd name="connsiteY75" fmla="*/ 420830 h 1393989"/>
                <a:gd name="connsiteX76" fmla="*/ 609931 w 1355540"/>
                <a:gd name="connsiteY76" fmla="*/ 379816 h 1393989"/>
                <a:gd name="connsiteX77" fmla="*/ 607441 w 1355540"/>
                <a:gd name="connsiteY77" fmla="*/ 335073 h 1393989"/>
                <a:gd name="connsiteX78" fmla="*/ 753078 w 1355540"/>
                <a:gd name="connsiteY78" fmla="*/ 335073 h 1393989"/>
                <a:gd name="connsiteX79" fmla="*/ 881288 w 1355540"/>
                <a:gd name="connsiteY79" fmla="*/ 351230 h 1393989"/>
                <a:gd name="connsiteX80" fmla="*/ 932323 w 1355540"/>
                <a:gd name="connsiteY80" fmla="*/ 366144 h 1393989"/>
                <a:gd name="connsiteX81" fmla="*/ 933568 w 1355540"/>
                <a:gd name="connsiteY81" fmla="*/ 366144 h 1393989"/>
                <a:gd name="connsiteX82" fmla="*/ 984603 w 1355540"/>
                <a:gd name="connsiteY82" fmla="*/ 408402 h 1393989"/>
                <a:gd name="connsiteX83" fmla="*/ 1109079 w 1355540"/>
                <a:gd name="connsiteY83" fmla="*/ 408402 h 1393989"/>
                <a:gd name="connsiteX84" fmla="*/ 1237289 w 1355540"/>
                <a:gd name="connsiteY84" fmla="*/ 427045 h 1393989"/>
                <a:gd name="connsiteX85" fmla="*/ 1288324 w 1355540"/>
                <a:gd name="connsiteY85" fmla="*/ 440716 h 1393989"/>
                <a:gd name="connsiteX86" fmla="*/ 1289568 w 1355540"/>
                <a:gd name="connsiteY86" fmla="*/ 440716 h 1393989"/>
                <a:gd name="connsiteX87" fmla="*/ 1355540 w 1355540"/>
                <a:gd name="connsiteY87" fmla="*/ 535173 h 1393989"/>
                <a:gd name="connsiteX88" fmla="*/ 1355540 w 1355540"/>
                <a:gd name="connsiteY88" fmla="*/ 762617 h 1393989"/>
                <a:gd name="connsiteX89" fmla="*/ 1323177 w 1355540"/>
                <a:gd name="connsiteY89" fmla="*/ 838431 h 1393989"/>
                <a:gd name="connsiteX90" fmla="*/ 1223596 w 1355540"/>
                <a:gd name="connsiteY90" fmla="*/ 935374 h 1393989"/>
                <a:gd name="connsiteX91" fmla="*/ 1223596 w 1355540"/>
                <a:gd name="connsiteY91" fmla="*/ 1253546 h 1393989"/>
                <a:gd name="connsiteX92" fmla="*/ 1201191 w 1355540"/>
                <a:gd name="connsiteY92" fmla="*/ 1275918 h 1393989"/>
                <a:gd name="connsiteX93" fmla="*/ 1177540 w 1355540"/>
                <a:gd name="connsiteY93" fmla="*/ 1253546 h 1393989"/>
                <a:gd name="connsiteX94" fmla="*/ 1177540 w 1355540"/>
                <a:gd name="connsiteY94" fmla="*/ 947803 h 1393989"/>
                <a:gd name="connsiteX95" fmla="*/ 1055554 w 1355540"/>
                <a:gd name="connsiteY95" fmla="*/ 947803 h 1393989"/>
                <a:gd name="connsiteX96" fmla="*/ 1055554 w 1355540"/>
                <a:gd name="connsiteY96" fmla="*/ 1326875 h 1393989"/>
                <a:gd name="connsiteX97" fmla="*/ 1033148 w 1355540"/>
                <a:gd name="connsiteY97" fmla="*/ 1350489 h 1393989"/>
                <a:gd name="connsiteX98" fmla="*/ 1010743 w 1355540"/>
                <a:gd name="connsiteY98" fmla="*/ 1326875 h 1393989"/>
                <a:gd name="connsiteX99" fmla="*/ 1010743 w 1355540"/>
                <a:gd name="connsiteY99" fmla="*/ 947803 h 1393989"/>
                <a:gd name="connsiteX100" fmla="*/ 870085 w 1355540"/>
                <a:gd name="connsiteY100" fmla="*/ 947803 h 1393989"/>
                <a:gd name="connsiteX101" fmla="*/ 867595 w 1355540"/>
                <a:gd name="connsiteY101" fmla="*/ 947803 h 1393989"/>
                <a:gd name="connsiteX102" fmla="*/ 867595 w 1355540"/>
                <a:gd name="connsiteY102" fmla="*/ 1371618 h 1393989"/>
                <a:gd name="connsiteX103" fmla="*/ 845190 w 1355540"/>
                <a:gd name="connsiteY103" fmla="*/ 1393989 h 1393989"/>
                <a:gd name="connsiteX104" fmla="*/ 822784 w 1355540"/>
                <a:gd name="connsiteY104" fmla="*/ 1371618 h 1393989"/>
                <a:gd name="connsiteX105" fmla="*/ 822784 w 1355540"/>
                <a:gd name="connsiteY105" fmla="*/ 874474 h 1393989"/>
                <a:gd name="connsiteX106" fmla="*/ 704532 w 1355540"/>
                <a:gd name="connsiteY106" fmla="*/ 874474 h 1393989"/>
                <a:gd name="connsiteX107" fmla="*/ 704532 w 1355540"/>
                <a:gd name="connsiteY107" fmla="*/ 1371618 h 1393989"/>
                <a:gd name="connsiteX108" fmla="*/ 682127 w 1355540"/>
                <a:gd name="connsiteY108" fmla="*/ 1393989 h 1393989"/>
                <a:gd name="connsiteX109" fmla="*/ 660966 w 1355540"/>
                <a:gd name="connsiteY109" fmla="*/ 1371618 h 1393989"/>
                <a:gd name="connsiteX110" fmla="*/ 660966 w 1355540"/>
                <a:gd name="connsiteY110" fmla="*/ 874474 h 1393989"/>
                <a:gd name="connsiteX111" fmla="*/ 537735 w 1355540"/>
                <a:gd name="connsiteY111" fmla="*/ 874474 h 1393989"/>
                <a:gd name="connsiteX112" fmla="*/ 537735 w 1355540"/>
                <a:gd name="connsiteY112" fmla="*/ 1371618 h 1393989"/>
                <a:gd name="connsiteX113" fmla="*/ 515329 w 1355540"/>
                <a:gd name="connsiteY113" fmla="*/ 1393989 h 1393989"/>
                <a:gd name="connsiteX114" fmla="*/ 491679 w 1355540"/>
                <a:gd name="connsiteY114" fmla="*/ 1371618 h 1393989"/>
                <a:gd name="connsiteX115" fmla="*/ 491679 w 1355540"/>
                <a:gd name="connsiteY115" fmla="*/ 947803 h 1393989"/>
                <a:gd name="connsiteX116" fmla="*/ 485455 w 1355540"/>
                <a:gd name="connsiteY116" fmla="*/ 947803 h 1393989"/>
                <a:gd name="connsiteX117" fmla="*/ 344797 w 1355540"/>
                <a:gd name="connsiteY117" fmla="*/ 947803 h 1393989"/>
                <a:gd name="connsiteX118" fmla="*/ 344797 w 1355540"/>
                <a:gd name="connsiteY118" fmla="*/ 1326875 h 1393989"/>
                <a:gd name="connsiteX119" fmla="*/ 322392 w 1355540"/>
                <a:gd name="connsiteY119" fmla="*/ 1350489 h 1393989"/>
                <a:gd name="connsiteX120" fmla="*/ 299986 w 1355540"/>
                <a:gd name="connsiteY120" fmla="*/ 1326875 h 1393989"/>
                <a:gd name="connsiteX121" fmla="*/ 299986 w 1355540"/>
                <a:gd name="connsiteY121" fmla="*/ 947803 h 1393989"/>
                <a:gd name="connsiteX122" fmla="*/ 176755 w 1355540"/>
                <a:gd name="connsiteY122" fmla="*/ 947803 h 1393989"/>
                <a:gd name="connsiteX123" fmla="*/ 176755 w 1355540"/>
                <a:gd name="connsiteY123" fmla="*/ 1253546 h 1393989"/>
                <a:gd name="connsiteX124" fmla="*/ 154350 w 1355540"/>
                <a:gd name="connsiteY124" fmla="*/ 1275918 h 1393989"/>
                <a:gd name="connsiteX125" fmla="*/ 133189 w 1355540"/>
                <a:gd name="connsiteY125" fmla="*/ 1253546 h 1393989"/>
                <a:gd name="connsiteX126" fmla="*/ 133189 w 1355540"/>
                <a:gd name="connsiteY126" fmla="*/ 935374 h 1393989"/>
                <a:gd name="connsiteX127" fmla="*/ 32363 w 1355540"/>
                <a:gd name="connsiteY127" fmla="*/ 838431 h 1393989"/>
                <a:gd name="connsiteX128" fmla="*/ 0 w 1355540"/>
                <a:gd name="connsiteY128" fmla="*/ 762617 h 1393989"/>
                <a:gd name="connsiteX129" fmla="*/ 0 w 1355540"/>
                <a:gd name="connsiteY129" fmla="*/ 535173 h 1393989"/>
                <a:gd name="connsiteX130" fmla="*/ 67217 w 1355540"/>
                <a:gd name="connsiteY130" fmla="*/ 440716 h 1393989"/>
                <a:gd name="connsiteX131" fmla="*/ 68461 w 1355540"/>
                <a:gd name="connsiteY131" fmla="*/ 440716 h 1393989"/>
                <a:gd name="connsiteX132" fmla="*/ 119496 w 1355540"/>
                <a:gd name="connsiteY132" fmla="*/ 427045 h 1393989"/>
                <a:gd name="connsiteX133" fmla="*/ 246462 w 1355540"/>
                <a:gd name="connsiteY133" fmla="*/ 408402 h 1393989"/>
                <a:gd name="connsiteX134" fmla="*/ 374672 w 1355540"/>
                <a:gd name="connsiteY134" fmla="*/ 408402 h 1393989"/>
                <a:gd name="connsiteX135" fmla="*/ 425707 w 1355540"/>
                <a:gd name="connsiteY135" fmla="*/ 366144 h 1393989"/>
                <a:gd name="connsiteX136" fmla="*/ 428196 w 1355540"/>
                <a:gd name="connsiteY136" fmla="*/ 366144 h 1393989"/>
                <a:gd name="connsiteX137" fmla="*/ 477986 w 1355540"/>
                <a:gd name="connsiteY137" fmla="*/ 351230 h 1393989"/>
                <a:gd name="connsiteX138" fmla="*/ 607441 w 1355540"/>
                <a:gd name="connsiteY138" fmla="*/ 335073 h 1393989"/>
                <a:gd name="connsiteX139" fmla="*/ 1032694 w 1355540"/>
                <a:gd name="connsiteY139" fmla="*/ 121441 h 1393989"/>
                <a:gd name="connsiteX140" fmla="*/ 939906 w 1355540"/>
                <a:gd name="connsiteY140" fmla="*/ 214229 h 1393989"/>
                <a:gd name="connsiteX141" fmla="*/ 1032694 w 1355540"/>
                <a:gd name="connsiteY141" fmla="*/ 305780 h 1393989"/>
                <a:gd name="connsiteX142" fmla="*/ 1125482 w 1355540"/>
                <a:gd name="connsiteY142" fmla="*/ 214229 h 1393989"/>
                <a:gd name="connsiteX143" fmla="*/ 1032694 w 1355540"/>
                <a:gd name="connsiteY143" fmla="*/ 121441 h 1393989"/>
                <a:gd name="connsiteX144" fmla="*/ 320715 w 1355540"/>
                <a:gd name="connsiteY144" fmla="*/ 121441 h 1393989"/>
                <a:gd name="connsiteX145" fmla="*/ 226496 w 1355540"/>
                <a:gd name="connsiteY145" fmla="*/ 214229 h 1393989"/>
                <a:gd name="connsiteX146" fmla="*/ 320715 w 1355540"/>
                <a:gd name="connsiteY146" fmla="*/ 305780 h 1393989"/>
                <a:gd name="connsiteX147" fmla="*/ 414934 w 1355540"/>
                <a:gd name="connsiteY147" fmla="*/ 214229 h 1393989"/>
                <a:gd name="connsiteX148" fmla="*/ 320715 w 1355540"/>
                <a:gd name="connsiteY148" fmla="*/ 121441 h 1393989"/>
                <a:gd name="connsiteX149" fmla="*/ 1032694 w 1355540"/>
                <a:gd name="connsiteY149" fmla="*/ 76903 h 1393989"/>
                <a:gd name="connsiteX150" fmla="*/ 1168783 w 1355540"/>
                <a:gd name="connsiteY150" fmla="*/ 214229 h 1393989"/>
                <a:gd name="connsiteX151" fmla="*/ 1032694 w 1355540"/>
                <a:gd name="connsiteY151" fmla="*/ 350318 h 1393989"/>
                <a:gd name="connsiteX152" fmla="*/ 895368 w 1355540"/>
                <a:gd name="connsiteY152" fmla="*/ 214229 h 1393989"/>
                <a:gd name="connsiteX153" fmla="*/ 1032694 w 1355540"/>
                <a:gd name="connsiteY153" fmla="*/ 76903 h 1393989"/>
                <a:gd name="connsiteX154" fmla="*/ 320715 w 1355540"/>
                <a:gd name="connsiteY154" fmla="*/ 76903 h 1393989"/>
                <a:gd name="connsiteX155" fmla="*/ 460160 w 1355540"/>
                <a:gd name="connsiteY155" fmla="*/ 214229 h 1393989"/>
                <a:gd name="connsiteX156" fmla="*/ 320715 w 1355540"/>
                <a:gd name="connsiteY156" fmla="*/ 350318 h 1393989"/>
                <a:gd name="connsiteX157" fmla="*/ 181271 w 1355540"/>
                <a:gd name="connsiteY157" fmla="*/ 214229 h 1393989"/>
                <a:gd name="connsiteX158" fmla="*/ 320715 w 1355540"/>
                <a:gd name="connsiteY158" fmla="*/ 76903 h 1393989"/>
                <a:gd name="connsiteX159" fmla="*/ 681140 w 1355540"/>
                <a:gd name="connsiteY159" fmla="*/ 44538 h 1393989"/>
                <a:gd name="connsiteX160" fmla="*/ 588352 w 1355540"/>
                <a:gd name="connsiteY160" fmla="*/ 136089 h 1393989"/>
                <a:gd name="connsiteX161" fmla="*/ 681140 w 1355540"/>
                <a:gd name="connsiteY161" fmla="*/ 228877 h 1393989"/>
                <a:gd name="connsiteX162" fmla="*/ 772690 w 1355540"/>
                <a:gd name="connsiteY162" fmla="*/ 136089 h 1393989"/>
                <a:gd name="connsiteX163" fmla="*/ 681140 w 1355540"/>
                <a:gd name="connsiteY163" fmla="*/ 44538 h 1393989"/>
                <a:gd name="connsiteX164" fmla="*/ 681140 w 1355540"/>
                <a:gd name="connsiteY164" fmla="*/ 0 h 1393989"/>
                <a:gd name="connsiteX165" fmla="*/ 817229 w 1355540"/>
                <a:gd name="connsiteY165" fmla="*/ 136089 h 1393989"/>
                <a:gd name="connsiteX166" fmla="*/ 681140 w 1355540"/>
                <a:gd name="connsiteY166" fmla="*/ 273415 h 1393989"/>
                <a:gd name="connsiteX167" fmla="*/ 543814 w 1355540"/>
                <a:gd name="connsiteY167" fmla="*/ 136089 h 1393989"/>
                <a:gd name="connsiteX168" fmla="*/ 681140 w 1355540"/>
                <a:gd name="connsiteY168" fmla="*/ 0 h 139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355540" h="1393989">
                  <a:moveTo>
                    <a:pt x="1105344" y="453145"/>
                  </a:moveTo>
                  <a:cubicBezTo>
                    <a:pt x="1095386" y="482973"/>
                    <a:pt x="1068002" y="504102"/>
                    <a:pt x="1034393" y="504102"/>
                  </a:cubicBezTo>
                  <a:cubicBezTo>
                    <a:pt x="1021946" y="504102"/>
                    <a:pt x="1010743" y="500373"/>
                    <a:pt x="999540" y="494159"/>
                  </a:cubicBezTo>
                  <a:lnTo>
                    <a:pt x="999540" y="607923"/>
                  </a:lnTo>
                  <a:lnTo>
                    <a:pt x="999540" y="688045"/>
                  </a:lnTo>
                  <a:cubicBezTo>
                    <a:pt x="999540" y="716631"/>
                    <a:pt x="988337" y="745217"/>
                    <a:pt x="967176" y="765102"/>
                  </a:cubicBezTo>
                  <a:lnTo>
                    <a:pt x="867595" y="860802"/>
                  </a:lnTo>
                  <a:lnTo>
                    <a:pt x="867595" y="904303"/>
                  </a:lnTo>
                  <a:cubicBezTo>
                    <a:pt x="868840" y="904303"/>
                    <a:pt x="868840" y="904303"/>
                    <a:pt x="870085" y="904303"/>
                  </a:cubicBezTo>
                  <a:lnTo>
                    <a:pt x="1181274" y="904303"/>
                  </a:lnTo>
                  <a:lnTo>
                    <a:pt x="1228575" y="578673"/>
                  </a:lnTo>
                  <a:cubicBezTo>
                    <a:pt x="1231065" y="566245"/>
                    <a:pt x="1242268" y="558788"/>
                    <a:pt x="1254715" y="560031"/>
                  </a:cubicBezTo>
                  <a:cubicBezTo>
                    <a:pt x="1265918" y="561273"/>
                    <a:pt x="1274631" y="572459"/>
                    <a:pt x="1273386" y="584888"/>
                  </a:cubicBezTo>
                  <a:lnTo>
                    <a:pt x="1232309" y="864531"/>
                  </a:lnTo>
                  <a:lnTo>
                    <a:pt x="1292058" y="806117"/>
                  </a:lnTo>
                  <a:cubicBezTo>
                    <a:pt x="1303261" y="794931"/>
                    <a:pt x="1310729" y="778774"/>
                    <a:pt x="1310729" y="762617"/>
                  </a:cubicBezTo>
                  <a:lnTo>
                    <a:pt x="1310729" y="535173"/>
                  </a:lnTo>
                  <a:cubicBezTo>
                    <a:pt x="1310729" y="512802"/>
                    <a:pt x="1295792" y="491673"/>
                    <a:pt x="1274631" y="482973"/>
                  </a:cubicBezTo>
                  <a:lnTo>
                    <a:pt x="1235099" y="472119"/>
                  </a:lnTo>
                  <a:lnTo>
                    <a:pt x="1224841" y="469302"/>
                  </a:lnTo>
                  <a:cubicBezTo>
                    <a:pt x="1187498" y="458116"/>
                    <a:pt x="1147666" y="453145"/>
                    <a:pt x="1109079" y="453145"/>
                  </a:cubicBezTo>
                  <a:close/>
                  <a:moveTo>
                    <a:pt x="246462" y="453145"/>
                  </a:moveTo>
                  <a:cubicBezTo>
                    <a:pt x="207874" y="453145"/>
                    <a:pt x="168042" y="458116"/>
                    <a:pt x="130699" y="469302"/>
                  </a:cubicBezTo>
                  <a:lnTo>
                    <a:pt x="80909" y="482973"/>
                  </a:lnTo>
                  <a:cubicBezTo>
                    <a:pt x="59748" y="491673"/>
                    <a:pt x="44811" y="512802"/>
                    <a:pt x="44811" y="535173"/>
                  </a:cubicBezTo>
                  <a:lnTo>
                    <a:pt x="44811" y="762617"/>
                  </a:lnTo>
                  <a:cubicBezTo>
                    <a:pt x="44811" y="778774"/>
                    <a:pt x="52280" y="794931"/>
                    <a:pt x="63482" y="806117"/>
                  </a:cubicBezTo>
                  <a:lnTo>
                    <a:pt x="123231" y="864531"/>
                  </a:lnTo>
                  <a:lnTo>
                    <a:pt x="82154" y="584888"/>
                  </a:lnTo>
                  <a:cubicBezTo>
                    <a:pt x="80909" y="572459"/>
                    <a:pt x="89622" y="561273"/>
                    <a:pt x="102070" y="560031"/>
                  </a:cubicBezTo>
                  <a:cubicBezTo>
                    <a:pt x="113273" y="557545"/>
                    <a:pt x="124475" y="566245"/>
                    <a:pt x="126965" y="578673"/>
                  </a:cubicBezTo>
                  <a:lnTo>
                    <a:pt x="174266" y="904303"/>
                  </a:lnTo>
                  <a:lnTo>
                    <a:pt x="485455" y="904303"/>
                  </a:lnTo>
                  <a:cubicBezTo>
                    <a:pt x="487944" y="904303"/>
                    <a:pt x="490434" y="904303"/>
                    <a:pt x="491679" y="904303"/>
                  </a:cubicBezTo>
                  <a:lnTo>
                    <a:pt x="491679" y="900715"/>
                  </a:lnTo>
                  <a:lnTo>
                    <a:pt x="491679" y="860802"/>
                  </a:lnTo>
                  <a:lnTo>
                    <a:pt x="392098" y="765102"/>
                  </a:lnTo>
                  <a:cubicBezTo>
                    <a:pt x="372182" y="745217"/>
                    <a:pt x="360979" y="716631"/>
                    <a:pt x="360979" y="688045"/>
                  </a:cubicBezTo>
                  <a:lnTo>
                    <a:pt x="360979" y="492916"/>
                  </a:lnTo>
                  <a:cubicBezTo>
                    <a:pt x="348532" y="499130"/>
                    <a:pt x="334839" y="504102"/>
                    <a:pt x="321147" y="504102"/>
                  </a:cubicBezTo>
                  <a:cubicBezTo>
                    <a:pt x="287539" y="504102"/>
                    <a:pt x="260154" y="482973"/>
                    <a:pt x="250196" y="453145"/>
                  </a:cubicBezTo>
                  <a:close/>
                  <a:moveTo>
                    <a:pt x="607441" y="379816"/>
                  </a:moveTo>
                  <a:cubicBezTo>
                    <a:pt x="567609" y="379816"/>
                    <a:pt x="529021" y="384787"/>
                    <a:pt x="490434" y="394730"/>
                  </a:cubicBezTo>
                  <a:lnTo>
                    <a:pt x="440644" y="408402"/>
                  </a:lnTo>
                  <a:cubicBezTo>
                    <a:pt x="419483" y="417102"/>
                    <a:pt x="404546" y="438230"/>
                    <a:pt x="404546" y="460602"/>
                  </a:cubicBezTo>
                  <a:lnTo>
                    <a:pt x="404546" y="688045"/>
                  </a:lnTo>
                  <a:cubicBezTo>
                    <a:pt x="404546" y="704202"/>
                    <a:pt x="412014" y="721602"/>
                    <a:pt x="423217" y="732788"/>
                  </a:cubicBezTo>
                  <a:lnTo>
                    <a:pt x="482965" y="789960"/>
                  </a:lnTo>
                  <a:lnTo>
                    <a:pt x="441888" y="510316"/>
                  </a:lnTo>
                  <a:cubicBezTo>
                    <a:pt x="440644" y="499130"/>
                    <a:pt x="448112" y="486702"/>
                    <a:pt x="460560" y="485459"/>
                  </a:cubicBezTo>
                  <a:cubicBezTo>
                    <a:pt x="473007" y="484216"/>
                    <a:pt x="484210" y="492916"/>
                    <a:pt x="486700" y="505345"/>
                  </a:cubicBezTo>
                  <a:lnTo>
                    <a:pt x="534000" y="829731"/>
                  </a:lnTo>
                  <a:lnTo>
                    <a:pt x="614803" y="829731"/>
                  </a:lnTo>
                  <a:lnTo>
                    <a:pt x="825274" y="829731"/>
                  </a:lnTo>
                  <a:lnTo>
                    <a:pt x="844820" y="697122"/>
                  </a:lnTo>
                  <a:lnTo>
                    <a:pt x="873819" y="500373"/>
                  </a:lnTo>
                  <a:cubicBezTo>
                    <a:pt x="876309" y="487945"/>
                    <a:pt x="887511" y="479245"/>
                    <a:pt x="898715" y="480488"/>
                  </a:cubicBezTo>
                  <a:cubicBezTo>
                    <a:pt x="911162" y="482973"/>
                    <a:pt x="919876" y="494159"/>
                    <a:pt x="918631" y="506588"/>
                  </a:cubicBezTo>
                  <a:lnTo>
                    <a:pt x="894447" y="668511"/>
                  </a:lnTo>
                  <a:lnTo>
                    <a:pt x="876309" y="789960"/>
                  </a:lnTo>
                  <a:lnTo>
                    <a:pt x="937302" y="732788"/>
                  </a:lnTo>
                  <a:cubicBezTo>
                    <a:pt x="948505" y="721602"/>
                    <a:pt x="954729" y="704202"/>
                    <a:pt x="954729" y="688045"/>
                  </a:cubicBezTo>
                  <a:lnTo>
                    <a:pt x="954729" y="633758"/>
                  </a:lnTo>
                  <a:lnTo>
                    <a:pt x="954729" y="460602"/>
                  </a:lnTo>
                  <a:cubicBezTo>
                    <a:pt x="954729" y="438230"/>
                    <a:pt x="941036" y="417102"/>
                    <a:pt x="918631" y="408402"/>
                  </a:cubicBezTo>
                  <a:lnTo>
                    <a:pt x="868840" y="394730"/>
                  </a:lnTo>
                  <a:cubicBezTo>
                    <a:pt x="831497" y="384787"/>
                    <a:pt x="791665" y="379816"/>
                    <a:pt x="753078" y="379816"/>
                  </a:cubicBezTo>
                  <a:lnTo>
                    <a:pt x="750588" y="379816"/>
                  </a:lnTo>
                  <a:cubicBezTo>
                    <a:pt x="745609" y="397216"/>
                    <a:pt x="731917" y="413373"/>
                    <a:pt x="714490" y="420830"/>
                  </a:cubicBezTo>
                  <a:lnTo>
                    <a:pt x="745609" y="666916"/>
                  </a:lnTo>
                  <a:cubicBezTo>
                    <a:pt x="746854" y="680588"/>
                    <a:pt x="741875" y="694259"/>
                    <a:pt x="731917" y="704202"/>
                  </a:cubicBezTo>
                  <a:lnTo>
                    <a:pt x="694574" y="741488"/>
                  </a:lnTo>
                  <a:cubicBezTo>
                    <a:pt x="685861" y="748945"/>
                    <a:pt x="673413" y="748945"/>
                    <a:pt x="665945" y="741488"/>
                  </a:cubicBezTo>
                  <a:lnTo>
                    <a:pt x="628602" y="704202"/>
                  </a:lnTo>
                  <a:cubicBezTo>
                    <a:pt x="618644" y="694259"/>
                    <a:pt x="612420" y="680588"/>
                    <a:pt x="616154" y="666916"/>
                  </a:cubicBezTo>
                  <a:lnTo>
                    <a:pt x="646029" y="420830"/>
                  </a:lnTo>
                  <a:cubicBezTo>
                    <a:pt x="629847" y="412130"/>
                    <a:pt x="616154" y="397216"/>
                    <a:pt x="609931" y="379816"/>
                  </a:cubicBezTo>
                  <a:close/>
                  <a:moveTo>
                    <a:pt x="607441" y="335073"/>
                  </a:moveTo>
                  <a:lnTo>
                    <a:pt x="753078" y="335073"/>
                  </a:lnTo>
                  <a:cubicBezTo>
                    <a:pt x="795399" y="335073"/>
                    <a:pt x="838966" y="341287"/>
                    <a:pt x="881288" y="351230"/>
                  </a:cubicBezTo>
                  <a:lnTo>
                    <a:pt x="932323" y="366144"/>
                  </a:lnTo>
                  <a:cubicBezTo>
                    <a:pt x="932323" y="366144"/>
                    <a:pt x="932323" y="366144"/>
                    <a:pt x="933568" y="366144"/>
                  </a:cubicBezTo>
                  <a:cubicBezTo>
                    <a:pt x="955974" y="374844"/>
                    <a:pt x="973400" y="389759"/>
                    <a:pt x="984603" y="408402"/>
                  </a:cubicBezTo>
                  <a:lnTo>
                    <a:pt x="1109079" y="408402"/>
                  </a:lnTo>
                  <a:cubicBezTo>
                    <a:pt x="1151400" y="408402"/>
                    <a:pt x="1194967" y="414616"/>
                    <a:pt x="1237289" y="427045"/>
                  </a:cubicBezTo>
                  <a:lnTo>
                    <a:pt x="1288324" y="440716"/>
                  </a:lnTo>
                  <a:cubicBezTo>
                    <a:pt x="1288324" y="440716"/>
                    <a:pt x="1288324" y="440716"/>
                    <a:pt x="1289568" y="440716"/>
                  </a:cubicBezTo>
                  <a:cubicBezTo>
                    <a:pt x="1328156" y="455630"/>
                    <a:pt x="1355540" y="492916"/>
                    <a:pt x="1355540" y="535173"/>
                  </a:cubicBezTo>
                  <a:lnTo>
                    <a:pt x="1355540" y="762617"/>
                  </a:lnTo>
                  <a:cubicBezTo>
                    <a:pt x="1355540" y="791202"/>
                    <a:pt x="1343093" y="818545"/>
                    <a:pt x="1323177" y="838431"/>
                  </a:cubicBezTo>
                  <a:lnTo>
                    <a:pt x="1223596" y="935374"/>
                  </a:lnTo>
                  <a:lnTo>
                    <a:pt x="1223596" y="1253546"/>
                  </a:lnTo>
                  <a:cubicBezTo>
                    <a:pt x="1223596" y="1265975"/>
                    <a:pt x="1212393" y="1275918"/>
                    <a:pt x="1201191" y="1275918"/>
                  </a:cubicBezTo>
                  <a:cubicBezTo>
                    <a:pt x="1187498" y="1275918"/>
                    <a:pt x="1177540" y="1265975"/>
                    <a:pt x="1177540" y="1253546"/>
                  </a:cubicBezTo>
                  <a:lnTo>
                    <a:pt x="1177540" y="947803"/>
                  </a:lnTo>
                  <a:lnTo>
                    <a:pt x="1055554" y="947803"/>
                  </a:lnTo>
                  <a:lnTo>
                    <a:pt x="1055554" y="1326875"/>
                  </a:lnTo>
                  <a:cubicBezTo>
                    <a:pt x="1055554" y="1339303"/>
                    <a:pt x="1045596" y="1350489"/>
                    <a:pt x="1033148" y="1350489"/>
                  </a:cubicBezTo>
                  <a:cubicBezTo>
                    <a:pt x="1020701" y="1350489"/>
                    <a:pt x="1010743" y="1339303"/>
                    <a:pt x="1010743" y="1326875"/>
                  </a:cubicBezTo>
                  <a:lnTo>
                    <a:pt x="1010743" y="947803"/>
                  </a:lnTo>
                  <a:lnTo>
                    <a:pt x="870085" y="947803"/>
                  </a:lnTo>
                  <a:cubicBezTo>
                    <a:pt x="868840" y="947803"/>
                    <a:pt x="868840" y="947803"/>
                    <a:pt x="867595" y="947803"/>
                  </a:cubicBezTo>
                  <a:lnTo>
                    <a:pt x="867595" y="1371618"/>
                  </a:lnTo>
                  <a:cubicBezTo>
                    <a:pt x="867595" y="1384046"/>
                    <a:pt x="857637" y="1393989"/>
                    <a:pt x="845190" y="1393989"/>
                  </a:cubicBezTo>
                  <a:cubicBezTo>
                    <a:pt x="832742" y="1393989"/>
                    <a:pt x="822784" y="1384046"/>
                    <a:pt x="822784" y="1371618"/>
                  </a:cubicBezTo>
                  <a:lnTo>
                    <a:pt x="822784" y="874474"/>
                  </a:lnTo>
                  <a:lnTo>
                    <a:pt x="704532" y="874474"/>
                  </a:lnTo>
                  <a:lnTo>
                    <a:pt x="704532" y="1371618"/>
                  </a:lnTo>
                  <a:cubicBezTo>
                    <a:pt x="704532" y="1384046"/>
                    <a:pt x="694574" y="1393989"/>
                    <a:pt x="682127" y="1393989"/>
                  </a:cubicBezTo>
                  <a:cubicBezTo>
                    <a:pt x="669679" y="1393989"/>
                    <a:pt x="660966" y="1384046"/>
                    <a:pt x="660966" y="1371618"/>
                  </a:cubicBezTo>
                  <a:lnTo>
                    <a:pt x="660966" y="874474"/>
                  </a:lnTo>
                  <a:lnTo>
                    <a:pt x="537735" y="874474"/>
                  </a:lnTo>
                  <a:lnTo>
                    <a:pt x="537735" y="1371618"/>
                  </a:lnTo>
                  <a:cubicBezTo>
                    <a:pt x="537735" y="1384046"/>
                    <a:pt x="526532" y="1393989"/>
                    <a:pt x="515329" y="1393989"/>
                  </a:cubicBezTo>
                  <a:cubicBezTo>
                    <a:pt x="502882" y="1393989"/>
                    <a:pt x="491679" y="1384046"/>
                    <a:pt x="491679" y="1371618"/>
                  </a:cubicBezTo>
                  <a:lnTo>
                    <a:pt x="491679" y="947803"/>
                  </a:lnTo>
                  <a:cubicBezTo>
                    <a:pt x="490434" y="947803"/>
                    <a:pt x="487944" y="947803"/>
                    <a:pt x="485455" y="947803"/>
                  </a:cubicBezTo>
                  <a:lnTo>
                    <a:pt x="344797" y="947803"/>
                  </a:lnTo>
                  <a:lnTo>
                    <a:pt x="344797" y="1326875"/>
                  </a:lnTo>
                  <a:cubicBezTo>
                    <a:pt x="344797" y="1339303"/>
                    <a:pt x="334839" y="1350489"/>
                    <a:pt x="322392" y="1350489"/>
                  </a:cubicBezTo>
                  <a:cubicBezTo>
                    <a:pt x="309944" y="1350489"/>
                    <a:pt x="299986" y="1339303"/>
                    <a:pt x="299986" y="1326875"/>
                  </a:cubicBezTo>
                  <a:lnTo>
                    <a:pt x="299986" y="947803"/>
                  </a:lnTo>
                  <a:lnTo>
                    <a:pt x="176755" y="947803"/>
                  </a:lnTo>
                  <a:lnTo>
                    <a:pt x="176755" y="1253546"/>
                  </a:lnTo>
                  <a:cubicBezTo>
                    <a:pt x="176755" y="1265975"/>
                    <a:pt x="166797" y="1275918"/>
                    <a:pt x="154350" y="1275918"/>
                  </a:cubicBezTo>
                  <a:cubicBezTo>
                    <a:pt x="143147" y="1275918"/>
                    <a:pt x="133189" y="1265975"/>
                    <a:pt x="133189" y="1253546"/>
                  </a:cubicBezTo>
                  <a:lnTo>
                    <a:pt x="133189" y="935374"/>
                  </a:lnTo>
                  <a:lnTo>
                    <a:pt x="32363" y="838431"/>
                  </a:lnTo>
                  <a:cubicBezTo>
                    <a:pt x="11203" y="818545"/>
                    <a:pt x="0" y="791202"/>
                    <a:pt x="0" y="762617"/>
                  </a:cubicBezTo>
                  <a:lnTo>
                    <a:pt x="0" y="535173"/>
                  </a:lnTo>
                  <a:cubicBezTo>
                    <a:pt x="0" y="492916"/>
                    <a:pt x="27384" y="455630"/>
                    <a:pt x="67217" y="440716"/>
                  </a:cubicBezTo>
                  <a:cubicBezTo>
                    <a:pt x="67217" y="440716"/>
                    <a:pt x="67217" y="440716"/>
                    <a:pt x="68461" y="440716"/>
                  </a:cubicBezTo>
                  <a:lnTo>
                    <a:pt x="119496" y="427045"/>
                  </a:lnTo>
                  <a:cubicBezTo>
                    <a:pt x="160573" y="414616"/>
                    <a:pt x="204140" y="408402"/>
                    <a:pt x="246462" y="408402"/>
                  </a:cubicBezTo>
                  <a:lnTo>
                    <a:pt x="374672" y="408402"/>
                  </a:lnTo>
                  <a:cubicBezTo>
                    <a:pt x="387119" y="389759"/>
                    <a:pt x="404546" y="374844"/>
                    <a:pt x="425707" y="366144"/>
                  </a:cubicBezTo>
                  <a:cubicBezTo>
                    <a:pt x="426951" y="366144"/>
                    <a:pt x="426951" y="366144"/>
                    <a:pt x="428196" y="366144"/>
                  </a:cubicBezTo>
                  <a:lnTo>
                    <a:pt x="477986" y="351230"/>
                  </a:lnTo>
                  <a:cubicBezTo>
                    <a:pt x="520308" y="341287"/>
                    <a:pt x="563875" y="335073"/>
                    <a:pt x="607441" y="335073"/>
                  </a:cubicBezTo>
                  <a:close/>
                  <a:moveTo>
                    <a:pt x="1032694" y="121441"/>
                  </a:moveTo>
                  <a:cubicBezTo>
                    <a:pt x="980733" y="121441"/>
                    <a:pt x="939906" y="162268"/>
                    <a:pt x="939906" y="214229"/>
                  </a:cubicBezTo>
                  <a:cubicBezTo>
                    <a:pt x="939906" y="264953"/>
                    <a:pt x="980733" y="305780"/>
                    <a:pt x="1032694" y="305780"/>
                  </a:cubicBezTo>
                  <a:cubicBezTo>
                    <a:pt x="1083418" y="305780"/>
                    <a:pt x="1125482" y="264953"/>
                    <a:pt x="1125482" y="214229"/>
                  </a:cubicBezTo>
                  <a:cubicBezTo>
                    <a:pt x="1125482" y="162268"/>
                    <a:pt x="1083418" y="121441"/>
                    <a:pt x="1032694" y="121441"/>
                  </a:cubicBezTo>
                  <a:close/>
                  <a:moveTo>
                    <a:pt x="320715" y="121441"/>
                  </a:moveTo>
                  <a:cubicBezTo>
                    <a:pt x="269209" y="121441"/>
                    <a:pt x="226496" y="162268"/>
                    <a:pt x="226496" y="214229"/>
                  </a:cubicBezTo>
                  <a:cubicBezTo>
                    <a:pt x="226496" y="264953"/>
                    <a:pt x="269209" y="305780"/>
                    <a:pt x="320715" y="305780"/>
                  </a:cubicBezTo>
                  <a:cubicBezTo>
                    <a:pt x="372222" y="305780"/>
                    <a:pt x="414934" y="264953"/>
                    <a:pt x="414934" y="214229"/>
                  </a:cubicBezTo>
                  <a:cubicBezTo>
                    <a:pt x="414934" y="162268"/>
                    <a:pt x="372222" y="121441"/>
                    <a:pt x="320715" y="121441"/>
                  </a:cubicBezTo>
                  <a:close/>
                  <a:moveTo>
                    <a:pt x="1032694" y="76903"/>
                  </a:moveTo>
                  <a:cubicBezTo>
                    <a:pt x="1108162" y="76903"/>
                    <a:pt x="1168783" y="137524"/>
                    <a:pt x="1168783" y="214229"/>
                  </a:cubicBezTo>
                  <a:cubicBezTo>
                    <a:pt x="1168783" y="288459"/>
                    <a:pt x="1108162" y="350318"/>
                    <a:pt x="1032694" y="350318"/>
                  </a:cubicBezTo>
                  <a:cubicBezTo>
                    <a:pt x="957227" y="350318"/>
                    <a:pt x="895368" y="288459"/>
                    <a:pt x="895368" y="214229"/>
                  </a:cubicBezTo>
                  <a:cubicBezTo>
                    <a:pt x="895368" y="137524"/>
                    <a:pt x="957227" y="76903"/>
                    <a:pt x="1032694" y="76903"/>
                  </a:cubicBezTo>
                  <a:close/>
                  <a:moveTo>
                    <a:pt x="320715" y="76903"/>
                  </a:moveTo>
                  <a:cubicBezTo>
                    <a:pt x="397347" y="76903"/>
                    <a:pt x="460160" y="137524"/>
                    <a:pt x="460160" y="214229"/>
                  </a:cubicBezTo>
                  <a:cubicBezTo>
                    <a:pt x="460160" y="288459"/>
                    <a:pt x="397347" y="350318"/>
                    <a:pt x="320715" y="350318"/>
                  </a:cubicBezTo>
                  <a:cubicBezTo>
                    <a:pt x="244084" y="350318"/>
                    <a:pt x="181271" y="288459"/>
                    <a:pt x="181271" y="214229"/>
                  </a:cubicBezTo>
                  <a:cubicBezTo>
                    <a:pt x="181271" y="137524"/>
                    <a:pt x="244084" y="76903"/>
                    <a:pt x="320715" y="76903"/>
                  </a:cubicBezTo>
                  <a:close/>
                  <a:moveTo>
                    <a:pt x="681140" y="44538"/>
                  </a:moveTo>
                  <a:cubicBezTo>
                    <a:pt x="629179" y="44538"/>
                    <a:pt x="588352" y="86602"/>
                    <a:pt x="588352" y="136089"/>
                  </a:cubicBezTo>
                  <a:cubicBezTo>
                    <a:pt x="588352" y="188050"/>
                    <a:pt x="629179" y="228877"/>
                    <a:pt x="681140" y="228877"/>
                  </a:cubicBezTo>
                  <a:cubicBezTo>
                    <a:pt x="731864" y="228877"/>
                    <a:pt x="772690" y="188050"/>
                    <a:pt x="772690" y="136089"/>
                  </a:cubicBezTo>
                  <a:cubicBezTo>
                    <a:pt x="772690" y="86602"/>
                    <a:pt x="731864" y="44538"/>
                    <a:pt x="681140" y="44538"/>
                  </a:cubicBezTo>
                  <a:close/>
                  <a:moveTo>
                    <a:pt x="681140" y="0"/>
                  </a:moveTo>
                  <a:cubicBezTo>
                    <a:pt x="755370" y="0"/>
                    <a:pt x="817229" y="61859"/>
                    <a:pt x="817229" y="136089"/>
                  </a:cubicBezTo>
                  <a:cubicBezTo>
                    <a:pt x="817229" y="212793"/>
                    <a:pt x="755370" y="273415"/>
                    <a:pt x="681140" y="273415"/>
                  </a:cubicBezTo>
                  <a:cubicBezTo>
                    <a:pt x="604435" y="273415"/>
                    <a:pt x="543814" y="212793"/>
                    <a:pt x="543814" y="136089"/>
                  </a:cubicBezTo>
                  <a:cubicBezTo>
                    <a:pt x="543814" y="61859"/>
                    <a:pt x="604435" y="0"/>
                    <a:pt x="68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D21C42-EA68-C649-AF68-BB0FD8B1AEAF}"/>
                </a:ext>
              </a:extLst>
            </p:cNvPr>
            <p:cNvSpPr txBox="1"/>
            <p:nvPr/>
          </p:nvSpPr>
          <p:spPr>
            <a:xfrm>
              <a:off x="1264293" y="4570966"/>
              <a:ext cx="208483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defTabSz="914217">
                <a:defRPr/>
              </a:pPr>
              <a:r>
                <a:rPr kumimoji="0" lang="es" sz="16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Proveedor</a:t>
              </a:r>
              <a:br>
                <a:rPr kumimoji="0" lang="es" sz="16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</a:br>
              <a:r>
                <a:rPr kumimoji="0" lang="es" sz="12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</a:t>
              </a:r>
              <a:r>
                <a:rPr lang="es" sz="1200" b="1" spc="-15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Co-ejecutor)</a:t>
              </a:r>
              <a:endParaRPr kumimoji="0" lang="es-CL" sz="1600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99FD477-F8CB-D8C8-7368-CA185134B4D5}"/>
              </a:ext>
            </a:extLst>
          </p:cNvPr>
          <p:cNvGrpSpPr/>
          <p:nvPr/>
        </p:nvGrpSpPr>
        <p:grpSpPr>
          <a:xfrm>
            <a:off x="1729201" y="1277298"/>
            <a:ext cx="2345292" cy="2477364"/>
            <a:chOff x="2030766" y="1100232"/>
            <a:chExt cx="2345292" cy="2477364"/>
          </a:xfrm>
        </p:grpSpPr>
        <p:sp>
          <p:nvSpPr>
            <p:cNvPr id="24" name="Freeform 77">
              <a:extLst>
                <a:ext uri="{FF2B5EF4-FFF2-40B4-BE49-F238E27FC236}">
                  <a16:creationId xmlns:a16="http://schemas.microsoft.com/office/drawing/2014/main" id="{6A8451E9-7B1A-AA48-ACD6-D835F2FAF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082" y="1100232"/>
              <a:ext cx="2186233" cy="2477364"/>
            </a:xfrm>
            <a:custGeom>
              <a:avLst/>
              <a:gdLst>
                <a:gd name="T0" fmla="*/ 0 w 3508"/>
                <a:gd name="T1" fmla="*/ 2808 h 3977"/>
                <a:gd name="T2" fmla="*/ 0 w 3508"/>
                <a:gd name="T3" fmla="*/ 1168 h 3977"/>
                <a:gd name="T4" fmla="*/ 0 w 3508"/>
                <a:gd name="T5" fmla="*/ 1168 h 3977"/>
                <a:gd name="T6" fmla="*/ 166 w 3508"/>
                <a:gd name="T7" fmla="*/ 880 h 3977"/>
                <a:gd name="T8" fmla="*/ 1587 w 3508"/>
                <a:gd name="T9" fmla="*/ 59 h 3977"/>
                <a:gd name="T10" fmla="*/ 1587 w 3508"/>
                <a:gd name="T11" fmla="*/ 59 h 3977"/>
                <a:gd name="T12" fmla="*/ 1920 w 3508"/>
                <a:gd name="T13" fmla="*/ 59 h 3977"/>
                <a:gd name="T14" fmla="*/ 3341 w 3508"/>
                <a:gd name="T15" fmla="*/ 880 h 3977"/>
                <a:gd name="T16" fmla="*/ 3341 w 3508"/>
                <a:gd name="T17" fmla="*/ 880 h 3977"/>
                <a:gd name="T18" fmla="*/ 3507 w 3508"/>
                <a:gd name="T19" fmla="*/ 1168 h 3977"/>
                <a:gd name="T20" fmla="*/ 3507 w 3508"/>
                <a:gd name="T21" fmla="*/ 2808 h 3977"/>
                <a:gd name="T22" fmla="*/ 3507 w 3508"/>
                <a:gd name="T23" fmla="*/ 2808 h 3977"/>
                <a:gd name="T24" fmla="*/ 3341 w 3508"/>
                <a:gd name="T25" fmla="*/ 3097 h 3977"/>
                <a:gd name="T26" fmla="*/ 1920 w 3508"/>
                <a:gd name="T27" fmla="*/ 3916 h 3977"/>
                <a:gd name="T28" fmla="*/ 1920 w 3508"/>
                <a:gd name="T29" fmla="*/ 3916 h 3977"/>
                <a:gd name="T30" fmla="*/ 1587 w 3508"/>
                <a:gd name="T31" fmla="*/ 3916 h 3977"/>
                <a:gd name="T32" fmla="*/ 166 w 3508"/>
                <a:gd name="T33" fmla="*/ 3097 h 3977"/>
                <a:gd name="T34" fmla="*/ 166 w 3508"/>
                <a:gd name="T35" fmla="*/ 3097 h 3977"/>
                <a:gd name="T36" fmla="*/ 0 w 3508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8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3" y="939"/>
                    <a:pt x="166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3" y="939"/>
                    <a:pt x="3507" y="1049"/>
                    <a:pt x="3507" y="1168"/>
                  </a:cubicBezTo>
                  <a:lnTo>
                    <a:pt x="3507" y="2808"/>
                  </a:lnTo>
                  <a:lnTo>
                    <a:pt x="3507" y="2808"/>
                  </a:lnTo>
                  <a:cubicBezTo>
                    <a:pt x="3507" y="2927"/>
                    <a:pt x="3443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6" y="3097"/>
                  </a:lnTo>
                  <a:lnTo>
                    <a:pt x="166" y="3097"/>
                  </a:lnTo>
                  <a:cubicBezTo>
                    <a:pt x="63" y="3036"/>
                    <a:pt x="0" y="2927"/>
                    <a:pt x="0" y="28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D43493-8E37-6240-8A8C-322C063C4E35}"/>
                </a:ext>
              </a:extLst>
            </p:cNvPr>
            <p:cNvSpPr txBox="1"/>
            <p:nvPr/>
          </p:nvSpPr>
          <p:spPr>
            <a:xfrm>
              <a:off x="2030766" y="2354288"/>
              <a:ext cx="2345292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" sz="16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Gestor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" sz="16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Tecnológico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" sz="12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(Obligatorio)</a:t>
              </a:r>
            </a:p>
          </p:txBody>
        </p:sp>
        <p:sp>
          <p:nvSpPr>
            <p:cNvPr id="2" name="Freeform 26">
              <a:extLst>
                <a:ext uri="{FF2B5EF4-FFF2-40B4-BE49-F238E27FC236}">
                  <a16:creationId xmlns:a16="http://schemas.microsoft.com/office/drawing/2014/main" id="{C7D7C446-3FBE-0A2B-0EF1-9D4F5C1F8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274" y="1586021"/>
              <a:ext cx="795847" cy="702596"/>
            </a:xfrm>
            <a:custGeom>
              <a:avLst/>
              <a:gdLst>
                <a:gd name="connsiteX0" fmla="*/ 788815 w 1613712"/>
                <a:gd name="connsiteY0" fmla="*/ 1139822 h 1379356"/>
                <a:gd name="connsiteX1" fmla="*/ 734071 w 1613712"/>
                <a:gd name="connsiteY1" fmla="*/ 1143563 h 1379356"/>
                <a:gd name="connsiteX2" fmla="*/ 734071 w 1613712"/>
                <a:gd name="connsiteY2" fmla="*/ 1334364 h 1379356"/>
                <a:gd name="connsiteX3" fmla="*/ 776374 w 1613712"/>
                <a:gd name="connsiteY3" fmla="*/ 1291964 h 1379356"/>
                <a:gd name="connsiteX4" fmla="*/ 838583 w 1613712"/>
                <a:gd name="connsiteY4" fmla="*/ 1291964 h 1379356"/>
                <a:gd name="connsiteX5" fmla="*/ 880885 w 1613712"/>
                <a:gd name="connsiteY5" fmla="*/ 1334364 h 1379356"/>
                <a:gd name="connsiteX6" fmla="*/ 880885 w 1613712"/>
                <a:gd name="connsiteY6" fmla="*/ 1143563 h 1379356"/>
                <a:gd name="connsiteX7" fmla="*/ 858490 w 1613712"/>
                <a:gd name="connsiteY7" fmla="*/ 1146057 h 1379356"/>
                <a:gd name="connsiteX8" fmla="*/ 824897 w 1613712"/>
                <a:gd name="connsiteY8" fmla="*/ 1139822 h 1379356"/>
                <a:gd name="connsiteX9" fmla="*/ 788815 w 1613712"/>
                <a:gd name="connsiteY9" fmla="*/ 1139822 h 1379356"/>
                <a:gd name="connsiteX10" fmla="*/ 1568921 w 1613712"/>
                <a:gd name="connsiteY10" fmla="*/ 1023844 h 1379356"/>
                <a:gd name="connsiteX11" fmla="*/ 1531596 w 1613712"/>
                <a:gd name="connsiteY11" fmla="*/ 1033821 h 1379356"/>
                <a:gd name="connsiteX12" fmla="*/ 1020234 w 1613712"/>
                <a:gd name="connsiteY12" fmla="*/ 1033821 h 1379356"/>
                <a:gd name="connsiteX13" fmla="*/ 987885 w 1613712"/>
                <a:gd name="connsiteY13" fmla="*/ 1064997 h 1379356"/>
                <a:gd name="connsiteX14" fmla="*/ 1531596 w 1613712"/>
                <a:gd name="connsiteY14" fmla="*/ 1064997 h 1379356"/>
                <a:gd name="connsiteX15" fmla="*/ 1568921 w 1613712"/>
                <a:gd name="connsiteY15" fmla="*/ 1026338 h 1379356"/>
                <a:gd name="connsiteX16" fmla="*/ 44791 w 1613712"/>
                <a:gd name="connsiteY16" fmla="*/ 1023844 h 1379356"/>
                <a:gd name="connsiteX17" fmla="*/ 44791 w 1613712"/>
                <a:gd name="connsiteY17" fmla="*/ 1026338 h 1379356"/>
                <a:gd name="connsiteX18" fmla="*/ 83361 w 1613712"/>
                <a:gd name="connsiteY18" fmla="*/ 1064997 h 1379356"/>
                <a:gd name="connsiteX19" fmla="*/ 625827 w 1613712"/>
                <a:gd name="connsiteY19" fmla="*/ 1064997 h 1379356"/>
                <a:gd name="connsiteX20" fmla="*/ 594722 w 1613712"/>
                <a:gd name="connsiteY20" fmla="*/ 1033821 h 1379356"/>
                <a:gd name="connsiteX21" fmla="*/ 83361 w 1613712"/>
                <a:gd name="connsiteY21" fmla="*/ 1033821 h 1379356"/>
                <a:gd name="connsiteX22" fmla="*/ 44791 w 1613712"/>
                <a:gd name="connsiteY22" fmla="*/ 1023844 h 1379356"/>
                <a:gd name="connsiteX23" fmla="*/ 1568921 w 1613712"/>
                <a:gd name="connsiteY23" fmla="*/ 947773 h 1379356"/>
                <a:gd name="connsiteX24" fmla="*/ 1531596 w 1613712"/>
                <a:gd name="connsiteY24" fmla="*/ 957749 h 1379356"/>
                <a:gd name="connsiteX25" fmla="*/ 1031432 w 1613712"/>
                <a:gd name="connsiteY25" fmla="*/ 957749 h 1379356"/>
                <a:gd name="connsiteX26" fmla="*/ 1032676 w 1613712"/>
                <a:gd name="connsiteY26" fmla="*/ 965232 h 1379356"/>
                <a:gd name="connsiteX27" fmla="*/ 1033920 w 1613712"/>
                <a:gd name="connsiteY27" fmla="*/ 988926 h 1379356"/>
                <a:gd name="connsiteX28" fmla="*/ 1531596 w 1613712"/>
                <a:gd name="connsiteY28" fmla="*/ 988926 h 1379356"/>
                <a:gd name="connsiteX29" fmla="*/ 1568921 w 1613712"/>
                <a:gd name="connsiteY29" fmla="*/ 950267 h 1379356"/>
                <a:gd name="connsiteX30" fmla="*/ 44791 w 1613712"/>
                <a:gd name="connsiteY30" fmla="*/ 947773 h 1379356"/>
                <a:gd name="connsiteX31" fmla="*/ 44791 w 1613712"/>
                <a:gd name="connsiteY31" fmla="*/ 950267 h 1379356"/>
                <a:gd name="connsiteX32" fmla="*/ 83361 w 1613712"/>
                <a:gd name="connsiteY32" fmla="*/ 988926 h 1379356"/>
                <a:gd name="connsiteX33" fmla="*/ 579792 w 1613712"/>
                <a:gd name="connsiteY33" fmla="*/ 988926 h 1379356"/>
                <a:gd name="connsiteX34" fmla="*/ 581036 w 1613712"/>
                <a:gd name="connsiteY34" fmla="*/ 965232 h 1379356"/>
                <a:gd name="connsiteX35" fmla="*/ 582280 w 1613712"/>
                <a:gd name="connsiteY35" fmla="*/ 957749 h 1379356"/>
                <a:gd name="connsiteX36" fmla="*/ 83361 w 1613712"/>
                <a:gd name="connsiteY36" fmla="*/ 957749 h 1379356"/>
                <a:gd name="connsiteX37" fmla="*/ 44791 w 1613712"/>
                <a:gd name="connsiteY37" fmla="*/ 947773 h 1379356"/>
                <a:gd name="connsiteX38" fmla="*/ 859647 w 1613712"/>
                <a:gd name="connsiteY38" fmla="*/ 819749 h 1379356"/>
                <a:gd name="connsiteX39" fmla="*/ 727596 w 1613712"/>
                <a:gd name="connsiteY39" fmla="*/ 953035 h 1379356"/>
                <a:gd name="connsiteX40" fmla="*/ 802877 w 1613712"/>
                <a:gd name="connsiteY40" fmla="*/ 992527 h 1379356"/>
                <a:gd name="connsiteX41" fmla="*/ 899139 w 1613712"/>
                <a:gd name="connsiteY41" fmla="*/ 897499 h 1379356"/>
                <a:gd name="connsiteX42" fmla="*/ 859647 w 1613712"/>
                <a:gd name="connsiteY42" fmla="*/ 819749 h 1379356"/>
                <a:gd name="connsiteX43" fmla="*/ 802877 w 1613712"/>
                <a:gd name="connsiteY43" fmla="*/ 802472 h 1379356"/>
                <a:gd name="connsiteX44" fmla="*/ 709084 w 1613712"/>
                <a:gd name="connsiteY44" fmla="*/ 897499 h 1379356"/>
                <a:gd name="connsiteX45" fmla="*/ 709084 w 1613712"/>
                <a:gd name="connsiteY45" fmla="*/ 908606 h 1379356"/>
                <a:gd name="connsiteX46" fmla="*/ 815218 w 1613712"/>
                <a:gd name="connsiteY46" fmla="*/ 803706 h 1379356"/>
                <a:gd name="connsiteX47" fmla="*/ 802877 w 1613712"/>
                <a:gd name="connsiteY47" fmla="*/ 802472 h 1379356"/>
                <a:gd name="connsiteX48" fmla="*/ 802877 w 1613712"/>
                <a:gd name="connsiteY48" fmla="*/ 758043 h 1379356"/>
                <a:gd name="connsiteX49" fmla="*/ 943567 w 1613712"/>
                <a:gd name="connsiteY49" fmla="*/ 897499 h 1379356"/>
                <a:gd name="connsiteX50" fmla="*/ 802877 w 1613712"/>
                <a:gd name="connsiteY50" fmla="*/ 1036955 h 1379356"/>
                <a:gd name="connsiteX51" fmla="*/ 664655 w 1613712"/>
                <a:gd name="connsiteY51" fmla="*/ 897499 h 1379356"/>
                <a:gd name="connsiteX52" fmla="*/ 802877 w 1613712"/>
                <a:gd name="connsiteY52" fmla="*/ 758043 h 1379356"/>
                <a:gd name="connsiteX53" fmla="*/ 807478 w 1613712"/>
                <a:gd name="connsiteY53" fmla="*/ 703971 h 1379356"/>
                <a:gd name="connsiteX54" fmla="*/ 773885 w 1613712"/>
                <a:gd name="connsiteY54" fmla="*/ 717065 h 1379356"/>
                <a:gd name="connsiteX55" fmla="*/ 710432 w 1613712"/>
                <a:gd name="connsiteY55" fmla="*/ 738265 h 1379356"/>
                <a:gd name="connsiteX56" fmla="*/ 658176 w 1613712"/>
                <a:gd name="connsiteY56" fmla="*/ 783160 h 1379356"/>
                <a:gd name="connsiteX57" fmla="*/ 625827 w 1613712"/>
                <a:gd name="connsiteY57" fmla="*/ 840525 h 1379356"/>
                <a:gd name="connsiteX58" fmla="*/ 613385 w 1613712"/>
                <a:gd name="connsiteY58" fmla="*/ 907867 h 1379356"/>
                <a:gd name="connsiteX59" fmla="*/ 624583 w 1613712"/>
                <a:gd name="connsiteY59" fmla="*/ 972714 h 1379356"/>
                <a:gd name="connsiteX60" fmla="*/ 659420 w 1613712"/>
                <a:gd name="connsiteY60" fmla="*/ 1032574 h 1379356"/>
                <a:gd name="connsiteX61" fmla="*/ 710432 w 1613712"/>
                <a:gd name="connsiteY61" fmla="*/ 1074974 h 1379356"/>
                <a:gd name="connsiteX62" fmla="*/ 773885 w 1613712"/>
                <a:gd name="connsiteY62" fmla="*/ 1097421 h 1379356"/>
                <a:gd name="connsiteX63" fmla="*/ 806234 w 1613712"/>
                <a:gd name="connsiteY63" fmla="*/ 1092433 h 1379356"/>
                <a:gd name="connsiteX64" fmla="*/ 839827 w 1613712"/>
                <a:gd name="connsiteY64" fmla="*/ 1097421 h 1379356"/>
                <a:gd name="connsiteX65" fmla="*/ 904525 w 1613712"/>
                <a:gd name="connsiteY65" fmla="*/ 1074974 h 1379356"/>
                <a:gd name="connsiteX66" fmla="*/ 955537 w 1613712"/>
                <a:gd name="connsiteY66" fmla="*/ 1032574 h 1379356"/>
                <a:gd name="connsiteX67" fmla="*/ 989130 w 1613712"/>
                <a:gd name="connsiteY67" fmla="*/ 972714 h 1379356"/>
                <a:gd name="connsiteX68" fmla="*/ 1001572 w 1613712"/>
                <a:gd name="connsiteY68" fmla="*/ 907867 h 1379356"/>
                <a:gd name="connsiteX69" fmla="*/ 989130 w 1613712"/>
                <a:gd name="connsiteY69" fmla="*/ 840525 h 1379356"/>
                <a:gd name="connsiteX70" fmla="*/ 955537 w 1613712"/>
                <a:gd name="connsiteY70" fmla="*/ 783160 h 1379356"/>
                <a:gd name="connsiteX71" fmla="*/ 903281 w 1613712"/>
                <a:gd name="connsiteY71" fmla="*/ 738265 h 1379356"/>
                <a:gd name="connsiteX72" fmla="*/ 841071 w 1613712"/>
                <a:gd name="connsiteY72" fmla="*/ 717065 h 1379356"/>
                <a:gd name="connsiteX73" fmla="*/ 807478 w 1613712"/>
                <a:gd name="connsiteY73" fmla="*/ 703971 h 1379356"/>
                <a:gd name="connsiteX74" fmla="*/ 681644 w 1613712"/>
                <a:gd name="connsiteY74" fmla="*/ 554801 h 1379356"/>
                <a:gd name="connsiteX75" fmla="*/ 1392230 w 1613712"/>
                <a:gd name="connsiteY75" fmla="*/ 554801 h 1379356"/>
                <a:gd name="connsiteX76" fmla="*/ 1415957 w 1613712"/>
                <a:gd name="connsiteY76" fmla="*/ 576179 h 1379356"/>
                <a:gd name="connsiteX77" fmla="*/ 1392230 w 1613712"/>
                <a:gd name="connsiteY77" fmla="*/ 597558 h 1379356"/>
                <a:gd name="connsiteX78" fmla="*/ 681644 w 1613712"/>
                <a:gd name="connsiteY78" fmla="*/ 597558 h 1379356"/>
                <a:gd name="connsiteX79" fmla="*/ 659165 w 1613712"/>
                <a:gd name="connsiteY79" fmla="*/ 576179 h 1379356"/>
                <a:gd name="connsiteX80" fmla="*/ 681644 w 1613712"/>
                <a:gd name="connsiteY80" fmla="*/ 554801 h 1379356"/>
                <a:gd name="connsiteX81" fmla="*/ 274927 w 1613712"/>
                <a:gd name="connsiteY81" fmla="*/ 554801 h 1379356"/>
                <a:gd name="connsiteX82" fmla="*/ 525822 w 1613712"/>
                <a:gd name="connsiteY82" fmla="*/ 554801 h 1379356"/>
                <a:gd name="connsiteX83" fmla="*/ 548068 w 1613712"/>
                <a:gd name="connsiteY83" fmla="*/ 576179 h 1379356"/>
                <a:gd name="connsiteX84" fmla="*/ 525822 w 1613712"/>
                <a:gd name="connsiteY84" fmla="*/ 597558 h 1379356"/>
                <a:gd name="connsiteX85" fmla="*/ 274927 w 1613712"/>
                <a:gd name="connsiteY85" fmla="*/ 597558 h 1379356"/>
                <a:gd name="connsiteX86" fmla="*/ 252680 w 1613712"/>
                <a:gd name="connsiteY86" fmla="*/ 576179 h 1379356"/>
                <a:gd name="connsiteX87" fmla="*/ 274927 w 1613712"/>
                <a:gd name="connsiteY87" fmla="*/ 554801 h 1379356"/>
                <a:gd name="connsiteX88" fmla="*/ 681644 w 1613712"/>
                <a:gd name="connsiteY88" fmla="*/ 455927 h 1379356"/>
                <a:gd name="connsiteX89" fmla="*/ 1392230 w 1613712"/>
                <a:gd name="connsiteY89" fmla="*/ 455927 h 1379356"/>
                <a:gd name="connsiteX90" fmla="*/ 1415957 w 1613712"/>
                <a:gd name="connsiteY90" fmla="*/ 477305 h 1379356"/>
                <a:gd name="connsiteX91" fmla="*/ 1392230 w 1613712"/>
                <a:gd name="connsiteY91" fmla="*/ 498684 h 1379356"/>
                <a:gd name="connsiteX92" fmla="*/ 681644 w 1613712"/>
                <a:gd name="connsiteY92" fmla="*/ 498684 h 1379356"/>
                <a:gd name="connsiteX93" fmla="*/ 659165 w 1613712"/>
                <a:gd name="connsiteY93" fmla="*/ 477305 h 1379356"/>
                <a:gd name="connsiteX94" fmla="*/ 681644 w 1613712"/>
                <a:gd name="connsiteY94" fmla="*/ 455927 h 1379356"/>
                <a:gd name="connsiteX95" fmla="*/ 274927 w 1613712"/>
                <a:gd name="connsiteY95" fmla="*/ 455927 h 1379356"/>
                <a:gd name="connsiteX96" fmla="*/ 525822 w 1613712"/>
                <a:gd name="connsiteY96" fmla="*/ 455927 h 1379356"/>
                <a:gd name="connsiteX97" fmla="*/ 548068 w 1613712"/>
                <a:gd name="connsiteY97" fmla="*/ 477305 h 1379356"/>
                <a:gd name="connsiteX98" fmla="*/ 525822 w 1613712"/>
                <a:gd name="connsiteY98" fmla="*/ 498684 h 1379356"/>
                <a:gd name="connsiteX99" fmla="*/ 274927 w 1613712"/>
                <a:gd name="connsiteY99" fmla="*/ 498684 h 1379356"/>
                <a:gd name="connsiteX100" fmla="*/ 252680 w 1613712"/>
                <a:gd name="connsiteY100" fmla="*/ 477305 h 1379356"/>
                <a:gd name="connsiteX101" fmla="*/ 274927 w 1613712"/>
                <a:gd name="connsiteY101" fmla="*/ 455927 h 1379356"/>
                <a:gd name="connsiteX102" fmla="*/ 373926 w 1613712"/>
                <a:gd name="connsiteY102" fmla="*/ 302120 h 1379356"/>
                <a:gd name="connsiteX103" fmla="*/ 1283730 w 1613712"/>
                <a:gd name="connsiteY103" fmla="*/ 302120 h 1379356"/>
                <a:gd name="connsiteX104" fmla="*/ 1306102 w 1613712"/>
                <a:gd name="connsiteY104" fmla="*/ 323498 h 1379356"/>
                <a:gd name="connsiteX105" fmla="*/ 1283730 w 1613712"/>
                <a:gd name="connsiteY105" fmla="*/ 344877 h 1379356"/>
                <a:gd name="connsiteX106" fmla="*/ 373926 w 1613712"/>
                <a:gd name="connsiteY106" fmla="*/ 344877 h 1379356"/>
                <a:gd name="connsiteX107" fmla="*/ 351554 w 1613712"/>
                <a:gd name="connsiteY107" fmla="*/ 323498 h 1379356"/>
                <a:gd name="connsiteX108" fmla="*/ 373926 w 1613712"/>
                <a:gd name="connsiteY108" fmla="*/ 302120 h 1379356"/>
                <a:gd name="connsiteX109" fmla="*/ 276393 w 1613712"/>
                <a:gd name="connsiteY109" fmla="*/ 148316 h 1379356"/>
                <a:gd name="connsiteX110" fmla="*/ 1392241 w 1613712"/>
                <a:gd name="connsiteY110" fmla="*/ 148316 h 1379356"/>
                <a:gd name="connsiteX111" fmla="*/ 1415956 w 1613712"/>
                <a:gd name="connsiteY111" fmla="*/ 173034 h 1379356"/>
                <a:gd name="connsiteX112" fmla="*/ 1392241 w 1613712"/>
                <a:gd name="connsiteY112" fmla="*/ 196451 h 1379356"/>
                <a:gd name="connsiteX113" fmla="*/ 276393 w 1613712"/>
                <a:gd name="connsiteY113" fmla="*/ 196451 h 1379356"/>
                <a:gd name="connsiteX114" fmla="*/ 252678 w 1613712"/>
                <a:gd name="connsiteY114" fmla="*/ 173034 h 1379356"/>
                <a:gd name="connsiteX115" fmla="*/ 276393 w 1613712"/>
                <a:gd name="connsiteY115" fmla="*/ 148316 h 1379356"/>
                <a:gd name="connsiteX116" fmla="*/ 83361 w 1613712"/>
                <a:gd name="connsiteY116" fmla="*/ 43648 h 1379356"/>
                <a:gd name="connsiteX117" fmla="*/ 44791 w 1613712"/>
                <a:gd name="connsiteY117" fmla="*/ 83554 h 1379356"/>
                <a:gd name="connsiteX118" fmla="*/ 44791 w 1613712"/>
                <a:gd name="connsiteY118" fmla="*/ 783160 h 1379356"/>
                <a:gd name="connsiteX119" fmla="*/ 44791 w 1613712"/>
                <a:gd name="connsiteY119" fmla="*/ 859231 h 1379356"/>
                <a:gd name="connsiteX120" fmla="*/ 44791 w 1613712"/>
                <a:gd name="connsiteY120" fmla="*/ 874196 h 1379356"/>
                <a:gd name="connsiteX121" fmla="*/ 83361 w 1613712"/>
                <a:gd name="connsiteY121" fmla="*/ 912855 h 1379356"/>
                <a:gd name="connsiteX122" fmla="*/ 567350 w 1613712"/>
                <a:gd name="connsiteY122" fmla="*/ 912855 h 1379356"/>
                <a:gd name="connsiteX123" fmla="*/ 597210 w 1613712"/>
                <a:gd name="connsiteY123" fmla="*/ 806854 h 1379356"/>
                <a:gd name="connsiteX124" fmla="*/ 614629 w 1613712"/>
                <a:gd name="connsiteY124" fmla="*/ 775677 h 1379356"/>
                <a:gd name="connsiteX125" fmla="*/ 710432 w 1613712"/>
                <a:gd name="connsiteY125" fmla="*/ 694618 h 1379356"/>
                <a:gd name="connsiteX126" fmla="*/ 744025 w 1613712"/>
                <a:gd name="connsiteY126" fmla="*/ 682147 h 1379356"/>
                <a:gd name="connsiteX127" fmla="*/ 869688 w 1613712"/>
                <a:gd name="connsiteY127" fmla="*/ 682147 h 1379356"/>
                <a:gd name="connsiteX128" fmla="*/ 903281 w 1613712"/>
                <a:gd name="connsiteY128" fmla="*/ 694618 h 1379356"/>
                <a:gd name="connsiteX129" fmla="*/ 999083 w 1613712"/>
                <a:gd name="connsiteY129" fmla="*/ 775677 h 1379356"/>
                <a:gd name="connsiteX130" fmla="*/ 1017746 w 1613712"/>
                <a:gd name="connsiteY130" fmla="*/ 806854 h 1379356"/>
                <a:gd name="connsiteX131" fmla="*/ 1046362 w 1613712"/>
                <a:gd name="connsiteY131" fmla="*/ 912855 h 1379356"/>
                <a:gd name="connsiteX132" fmla="*/ 1531596 w 1613712"/>
                <a:gd name="connsiteY132" fmla="*/ 912855 h 1379356"/>
                <a:gd name="connsiteX133" fmla="*/ 1568921 w 1613712"/>
                <a:gd name="connsiteY133" fmla="*/ 874196 h 1379356"/>
                <a:gd name="connsiteX134" fmla="*/ 1568921 w 1613712"/>
                <a:gd name="connsiteY134" fmla="*/ 859231 h 1379356"/>
                <a:gd name="connsiteX135" fmla="*/ 1568921 w 1613712"/>
                <a:gd name="connsiteY135" fmla="*/ 783160 h 1379356"/>
                <a:gd name="connsiteX136" fmla="*/ 1568921 w 1613712"/>
                <a:gd name="connsiteY136" fmla="*/ 83554 h 1379356"/>
                <a:gd name="connsiteX137" fmla="*/ 1531596 w 1613712"/>
                <a:gd name="connsiteY137" fmla="*/ 43648 h 1379356"/>
                <a:gd name="connsiteX138" fmla="*/ 83361 w 1613712"/>
                <a:gd name="connsiteY138" fmla="*/ 0 h 1379356"/>
                <a:gd name="connsiteX139" fmla="*/ 1531596 w 1613712"/>
                <a:gd name="connsiteY139" fmla="*/ 0 h 1379356"/>
                <a:gd name="connsiteX140" fmla="*/ 1613712 w 1613712"/>
                <a:gd name="connsiteY140" fmla="*/ 83554 h 1379356"/>
                <a:gd name="connsiteX141" fmla="*/ 1613712 w 1613712"/>
                <a:gd name="connsiteY141" fmla="*/ 783160 h 1379356"/>
                <a:gd name="connsiteX142" fmla="*/ 1613712 w 1613712"/>
                <a:gd name="connsiteY142" fmla="*/ 859231 h 1379356"/>
                <a:gd name="connsiteX143" fmla="*/ 1613712 w 1613712"/>
                <a:gd name="connsiteY143" fmla="*/ 874196 h 1379356"/>
                <a:gd name="connsiteX144" fmla="*/ 1613712 w 1613712"/>
                <a:gd name="connsiteY144" fmla="*/ 950267 h 1379356"/>
                <a:gd name="connsiteX145" fmla="*/ 1613712 w 1613712"/>
                <a:gd name="connsiteY145" fmla="*/ 1026338 h 1379356"/>
                <a:gd name="connsiteX146" fmla="*/ 1531596 w 1613712"/>
                <a:gd name="connsiteY146" fmla="*/ 1109892 h 1379356"/>
                <a:gd name="connsiteX147" fmla="*/ 933141 w 1613712"/>
                <a:gd name="connsiteY147" fmla="*/ 1109892 h 1379356"/>
                <a:gd name="connsiteX148" fmla="*/ 924432 w 1613712"/>
                <a:gd name="connsiteY148" fmla="*/ 1118621 h 1379356"/>
                <a:gd name="connsiteX149" fmla="*/ 924432 w 1613712"/>
                <a:gd name="connsiteY149" fmla="*/ 1334364 h 1379356"/>
                <a:gd name="connsiteX150" fmla="*/ 898304 w 1613712"/>
                <a:gd name="connsiteY150" fmla="*/ 1375518 h 1379356"/>
                <a:gd name="connsiteX151" fmla="*/ 880885 w 1613712"/>
                <a:gd name="connsiteY151" fmla="*/ 1379259 h 1379356"/>
                <a:gd name="connsiteX152" fmla="*/ 849781 w 1613712"/>
                <a:gd name="connsiteY152" fmla="*/ 1366788 h 1379356"/>
                <a:gd name="connsiteX153" fmla="*/ 806234 w 1613712"/>
                <a:gd name="connsiteY153" fmla="*/ 1324388 h 1379356"/>
                <a:gd name="connsiteX154" fmla="*/ 763932 w 1613712"/>
                <a:gd name="connsiteY154" fmla="*/ 1366788 h 1379356"/>
                <a:gd name="connsiteX155" fmla="*/ 716652 w 1613712"/>
                <a:gd name="connsiteY155" fmla="*/ 1375518 h 1379356"/>
                <a:gd name="connsiteX156" fmla="*/ 689280 w 1613712"/>
                <a:gd name="connsiteY156" fmla="*/ 1334364 h 1379356"/>
                <a:gd name="connsiteX157" fmla="*/ 689280 w 1613712"/>
                <a:gd name="connsiteY157" fmla="*/ 1118621 h 1379356"/>
                <a:gd name="connsiteX158" fmla="*/ 680571 w 1613712"/>
                <a:gd name="connsiteY158" fmla="*/ 1109892 h 1379356"/>
                <a:gd name="connsiteX159" fmla="*/ 83361 w 1613712"/>
                <a:gd name="connsiteY159" fmla="*/ 1109892 h 1379356"/>
                <a:gd name="connsiteX160" fmla="*/ 0 w 1613712"/>
                <a:gd name="connsiteY160" fmla="*/ 1026338 h 1379356"/>
                <a:gd name="connsiteX161" fmla="*/ 0 w 1613712"/>
                <a:gd name="connsiteY161" fmla="*/ 950267 h 1379356"/>
                <a:gd name="connsiteX162" fmla="*/ 0 w 1613712"/>
                <a:gd name="connsiteY162" fmla="*/ 874196 h 1379356"/>
                <a:gd name="connsiteX163" fmla="*/ 0 w 1613712"/>
                <a:gd name="connsiteY163" fmla="*/ 859231 h 1379356"/>
                <a:gd name="connsiteX164" fmla="*/ 0 w 1613712"/>
                <a:gd name="connsiteY164" fmla="*/ 783160 h 1379356"/>
                <a:gd name="connsiteX165" fmla="*/ 0 w 1613712"/>
                <a:gd name="connsiteY165" fmla="*/ 83554 h 1379356"/>
                <a:gd name="connsiteX166" fmla="*/ 83361 w 1613712"/>
                <a:gd name="connsiteY166" fmla="*/ 0 h 137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1613712" h="1379356">
                  <a:moveTo>
                    <a:pt x="788815" y="1139822"/>
                  </a:moveTo>
                  <a:cubicBezTo>
                    <a:pt x="771397" y="1146057"/>
                    <a:pt x="752734" y="1147304"/>
                    <a:pt x="734071" y="1143563"/>
                  </a:cubicBezTo>
                  <a:lnTo>
                    <a:pt x="734071" y="1334364"/>
                  </a:lnTo>
                  <a:lnTo>
                    <a:pt x="776374" y="1291964"/>
                  </a:lnTo>
                  <a:cubicBezTo>
                    <a:pt x="793792" y="1275752"/>
                    <a:pt x="819920" y="1275752"/>
                    <a:pt x="838583" y="1291964"/>
                  </a:cubicBezTo>
                  <a:lnTo>
                    <a:pt x="880885" y="1334364"/>
                  </a:lnTo>
                  <a:lnTo>
                    <a:pt x="880885" y="1143563"/>
                  </a:lnTo>
                  <a:cubicBezTo>
                    <a:pt x="873420" y="1144810"/>
                    <a:pt x="865955" y="1146057"/>
                    <a:pt x="858490" y="1146057"/>
                  </a:cubicBezTo>
                  <a:cubicBezTo>
                    <a:pt x="847292" y="1146057"/>
                    <a:pt x="836095" y="1144810"/>
                    <a:pt x="824897" y="1139822"/>
                  </a:cubicBezTo>
                  <a:cubicBezTo>
                    <a:pt x="813699" y="1136080"/>
                    <a:pt x="801257" y="1136080"/>
                    <a:pt x="788815" y="1139822"/>
                  </a:cubicBezTo>
                  <a:close/>
                  <a:moveTo>
                    <a:pt x="1568921" y="1023844"/>
                  </a:moveTo>
                  <a:cubicBezTo>
                    <a:pt x="1557724" y="1030080"/>
                    <a:pt x="1545282" y="1033821"/>
                    <a:pt x="1531596" y="1033821"/>
                  </a:cubicBezTo>
                  <a:lnTo>
                    <a:pt x="1020234" y="1033821"/>
                  </a:lnTo>
                  <a:cubicBezTo>
                    <a:pt x="1011525" y="1046291"/>
                    <a:pt x="1001572" y="1057515"/>
                    <a:pt x="987885" y="1064997"/>
                  </a:cubicBezTo>
                  <a:lnTo>
                    <a:pt x="1531596" y="1064997"/>
                  </a:lnTo>
                  <a:cubicBezTo>
                    <a:pt x="1552747" y="1064997"/>
                    <a:pt x="1568921" y="1047538"/>
                    <a:pt x="1568921" y="1026338"/>
                  </a:cubicBezTo>
                  <a:close/>
                  <a:moveTo>
                    <a:pt x="44791" y="1023844"/>
                  </a:moveTo>
                  <a:lnTo>
                    <a:pt x="44791" y="1026338"/>
                  </a:lnTo>
                  <a:cubicBezTo>
                    <a:pt x="44791" y="1047538"/>
                    <a:pt x="62210" y="1064997"/>
                    <a:pt x="83361" y="1064997"/>
                  </a:cubicBezTo>
                  <a:lnTo>
                    <a:pt x="625827" y="1064997"/>
                  </a:lnTo>
                  <a:cubicBezTo>
                    <a:pt x="612141" y="1057515"/>
                    <a:pt x="602187" y="1046291"/>
                    <a:pt x="594722" y="1033821"/>
                  </a:cubicBezTo>
                  <a:lnTo>
                    <a:pt x="83361" y="1033821"/>
                  </a:lnTo>
                  <a:cubicBezTo>
                    <a:pt x="69675" y="1033821"/>
                    <a:pt x="55989" y="1030080"/>
                    <a:pt x="44791" y="1023844"/>
                  </a:cubicBezTo>
                  <a:close/>
                  <a:moveTo>
                    <a:pt x="1568921" y="947773"/>
                  </a:moveTo>
                  <a:cubicBezTo>
                    <a:pt x="1557724" y="954008"/>
                    <a:pt x="1545282" y="957749"/>
                    <a:pt x="1531596" y="957749"/>
                  </a:cubicBezTo>
                  <a:lnTo>
                    <a:pt x="1031432" y="957749"/>
                  </a:lnTo>
                  <a:cubicBezTo>
                    <a:pt x="1031432" y="960244"/>
                    <a:pt x="1032676" y="962738"/>
                    <a:pt x="1032676" y="965232"/>
                  </a:cubicBezTo>
                  <a:cubicBezTo>
                    <a:pt x="1033920" y="973961"/>
                    <a:pt x="1033920" y="981444"/>
                    <a:pt x="1033920" y="988926"/>
                  </a:cubicBezTo>
                  <a:lnTo>
                    <a:pt x="1531596" y="988926"/>
                  </a:lnTo>
                  <a:cubicBezTo>
                    <a:pt x="1552747" y="988926"/>
                    <a:pt x="1568921" y="971467"/>
                    <a:pt x="1568921" y="950267"/>
                  </a:cubicBezTo>
                  <a:close/>
                  <a:moveTo>
                    <a:pt x="44791" y="947773"/>
                  </a:moveTo>
                  <a:lnTo>
                    <a:pt x="44791" y="950267"/>
                  </a:lnTo>
                  <a:cubicBezTo>
                    <a:pt x="44791" y="971467"/>
                    <a:pt x="62210" y="988926"/>
                    <a:pt x="83361" y="988926"/>
                  </a:cubicBezTo>
                  <a:lnTo>
                    <a:pt x="579792" y="988926"/>
                  </a:lnTo>
                  <a:cubicBezTo>
                    <a:pt x="579792" y="981444"/>
                    <a:pt x="579792" y="973961"/>
                    <a:pt x="581036" y="965232"/>
                  </a:cubicBezTo>
                  <a:cubicBezTo>
                    <a:pt x="581036" y="962738"/>
                    <a:pt x="581036" y="960244"/>
                    <a:pt x="582280" y="957749"/>
                  </a:cubicBezTo>
                  <a:lnTo>
                    <a:pt x="83361" y="957749"/>
                  </a:lnTo>
                  <a:cubicBezTo>
                    <a:pt x="69675" y="957749"/>
                    <a:pt x="55989" y="954008"/>
                    <a:pt x="44791" y="947773"/>
                  </a:cubicBezTo>
                  <a:close/>
                  <a:moveTo>
                    <a:pt x="859647" y="819749"/>
                  </a:moveTo>
                  <a:lnTo>
                    <a:pt x="727596" y="953035"/>
                  </a:lnTo>
                  <a:cubicBezTo>
                    <a:pt x="744873" y="976483"/>
                    <a:pt x="772024" y="992527"/>
                    <a:pt x="802877" y="992527"/>
                  </a:cubicBezTo>
                  <a:cubicBezTo>
                    <a:pt x="855944" y="992527"/>
                    <a:pt x="899139" y="949332"/>
                    <a:pt x="899139" y="897499"/>
                  </a:cubicBezTo>
                  <a:cubicBezTo>
                    <a:pt x="899139" y="865412"/>
                    <a:pt x="883095" y="838261"/>
                    <a:pt x="859647" y="819749"/>
                  </a:cubicBezTo>
                  <a:close/>
                  <a:moveTo>
                    <a:pt x="802877" y="802472"/>
                  </a:moveTo>
                  <a:cubicBezTo>
                    <a:pt x="751044" y="802472"/>
                    <a:pt x="709084" y="844432"/>
                    <a:pt x="709084" y="897499"/>
                  </a:cubicBezTo>
                  <a:cubicBezTo>
                    <a:pt x="709084" y="901202"/>
                    <a:pt x="709084" y="903670"/>
                    <a:pt x="709084" y="908606"/>
                  </a:cubicBezTo>
                  <a:lnTo>
                    <a:pt x="815218" y="803706"/>
                  </a:lnTo>
                  <a:cubicBezTo>
                    <a:pt x="811516" y="802472"/>
                    <a:pt x="807814" y="802472"/>
                    <a:pt x="802877" y="802472"/>
                  </a:cubicBezTo>
                  <a:close/>
                  <a:moveTo>
                    <a:pt x="802877" y="758043"/>
                  </a:moveTo>
                  <a:cubicBezTo>
                    <a:pt x="880627" y="758043"/>
                    <a:pt x="943567" y="819749"/>
                    <a:pt x="943567" y="897499"/>
                  </a:cubicBezTo>
                  <a:cubicBezTo>
                    <a:pt x="943567" y="974015"/>
                    <a:pt x="880627" y="1036955"/>
                    <a:pt x="802877" y="1036955"/>
                  </a:cubicBezTo>
                  <a:cubicBezTo>
                    <a:pt x="727596" y="1036955"/>
                    <a:pt x="664655" y="974015"/>
                    <a:pt x="664655" y="897499"/>
                  </a:cubicBezTo>
                  <a:cubicBezTo>
                    <a:pt x="664655" y="819749"/>
                    <a:pt x="727596" y="758043"/>
                    <a:pt x="802877" y="758043"/>
                  </a:cubicBezTo>
                  <a:close/>
                  <a:moveTo>
                    <a:pt x="807478" y="703971"/>
                  </a:moveTo>
                  <a:cubicBezTo>
                    <a:pt x="795659" y="703971"/>
                    <a:pt x="783839" y="708336"/>
                    <a:pt x="773885" y="717065"/>
                  </a:cubicBezTo>
                  <a:cubicBezTo>
                    <a:pt x="755222" y="730783"/>
                    <a:pt x="734071" y="738265"/>
                    <a:pt x="710432" y="738265"/>
                  </a:cubicBezTo>
                  <a:cubicBezTo>
                    <a:pt x="685548" y="738265"/>
                    <a:pt x="663152" y="758218"/>
                    <a:pt x="658176" y="783160"/>
                  </a:cubicBezTo>
                  <a:cubicBezTo>
                    <a:pt x="654443" y="805607"/>
                    <a:pt x="643245" y="825560"/>
                    <a:pt x="625827" y="840525"/>
                  </a:cubicBezTo>
                  <a:cubicBezTo>
                    <a:pt x="605920" y="856737"/>
                    <a:pt x="600943" y="885419"/>
                    <a:pt x="613385" y="907867"/>
                  </a:cubicBezTo>
                  <a:cubicBezTo>
                    <a:pt x="624583" y="926573"/>
                    <a:pt x="629559" y="950267"/>
                    <a:pt x="624583" y="972714"/>
                  </a:cubicBezTo>
                  <a:cubicBezTo>
                    <a:pt x="620850" y="998903"/>
                    <a:pt x="634536" y="1023844"/>
                    <a:pt x="659420" y="1032574"/>
                  </a:cubicBezTo>
                  <a:cubicBezTo>
                    <a:pt x="680571" y="1040056"/>
                    <a:pt x="699234" y="1055021"/>
                    <a:pt x="710432" y="1074974"/>
                  </a:cubicBezTo>
                  <a:cubicBezTo>
                    <a:pt x="722873" y="1097421"/>
                    <a:pt x="750246" y="1107398"/>
                    <a:pt x="773885" y="1097421"/>
                  </a:cubicBezTo>
                  <a:cubicBezTo>
                    <a:pt x="785083" y="1093680"/>
                    <a:pt x="796281" y="1092433"/>
                    <a:pt x="806234" y="1092433"/>
                  </a:cubicBezTo>
                  <a:cubicBezTo>
                    <a:pt x="818676" y="1092433"/>
                    <a:pt x="829874" y="1093680"/>
                    <a:pt x="839827" y="1097421"/>
                  </a:cubicBezTo>
                  <a:cubicBezTo>
                    <a:pt x="864711" y="1107398"/>
                    <a:pt x="890839" y="1097421"/>
                    <a:pt x="904525" y="1074974"/>
                  </a:cubicBezTo>
                  <a:cubicBezTo>
                    <a:pt x="915723" y="1055021"/>
                    <a:pt x="933141" y="1040056"/>
                    <a:pt x="955537" y="1032574"/>
                  </a:cubicBezTo>
                  <a:cubicBezTo>
                    <a:pt x="979176" y="1023844"/>
                    <a:pt x="992862" y="998903"/>
                    <a:pt x="989130" y="972714"/>
                  </a:cubicBezTo>
                  <a:cubicBezTo>
                    <a:pt x="985397" y="950267"/>
                    <a:pt x="989130" y="926573"/>
                    <a:pt x="1001572" y="907867"/>
                  </a:cubicBezTo>
                  <a:cubicBezTo>
                    <a:pt x="1012769" y="885419"/>
                    <a:pt x="1009037" y="856737"/>
                    <a:pt x="989130" y="840525"/>
                  </a:cubicBezTo>
                  <a:cubicBezTo>
                    <a:pt x="971711" y="825560"/>
                    <a:pt x="959269" y="805607"/>
                    <a:pt x="955537" y="783160"/>
                  </a:cubicBezTo>
                  <a:cubicBezTo>
                    <a:pt x="951804" y="758218"/>
                    <a:pt x="929409" y="738265"/>
                    <a:pt x="903281" y="738265"/>
                  </a:cubicBezTo>
                  <a:cubicBezTo>
                    <a:pt x="880885" y="738265"/>
                    <a:pt x="858490" y="730783"/>
                    <a:pt x="841071" y="717065"/>
                  </a:cubicBezTo>
                  <a:cubicBezTo>
                    <a:pt x="831118" y="708336"/>
                    <a:pt x="819298" y="703971"/>
                    <a:pt x="807478" y="703971"/>
                  </a:cubicBezTo>
                  <a:close/>
                  <a:moveTo>
                    <a:pt x="681644" y="554801"/>
                  </a:moveTo>
                  <a:lnTo>
                    <a:pt x="1392230" y="554801"/>
                  </a:lnTo>
                  <a:cubicBezTo>
                    <a:pt x="1405967" y="554801"/>
                    <a:pt x="1415957" y="564303"/>
                    <a:pt x="1415957" y="576179"/>
                  </a:cubicBezTo>
                  <a:cubicBezTo>
                    <a:pt x="1415957" y="588056"/>
                    <a:pt x="1405967" y="597558"/>
                    <a:pt x="1392230" y="597558"/>
                  </a:cubicBezTo>
                  <a:lnTo>
                    <a:pt x="681644" y="597558"/>
                  </a:lnTo>
                  <a:cubicBezTo>
                    <a:pt x="669156" y="597558"/>
                    <a:pt x="659165" y="588056"/>
                    <a:pt x="659165" y="576179"/>
                  </a:cubicBezTo>
                  <a:cubicBezTo>
                    <a:pt x="659165" y="564303"/>
                    <a:pt x="669156" y="554801"/>
                    <a:pt x="681644" y="554801"/>
                  </a:cubicBezTo>
                  <a:close/>
                  <a:moveTo>
                    <a:pt x="274927" y="554801"/>
                  </a:moveTo>
                  <a:lnTo>
                    <a:pt x="525822" y="554801"/>
                  </a:lnTo>
                  <a:cubicBezTo>
                    <a:pt x="538181" y="554801"/>
                    <a:pt x="548068" y="564303"/>
                    <a:pt x="548068" y="576179"/>
                  </a:cubicBezTo>
                  <a:cubicBezTo>
                    <a:pt x="548068" y="588056"/>
                    <a:pt x="538181" y="597558"/>
                    <a:pt x="525822" y="597558"/>
                  </a:cubicBezTo>
                  <a:lnTo>
                    <a:pt x="274927" y="597558"/>
                  </a:lnTo>
                  <a:cubicBezTo>
                    <a:pt x="262568" y="597558"/>
                    <a:pt x="252680" y="588056"/>
                    <a:pt x="252680" y="576179"/>
                  </a:cubicBezTo>
                  <a:cubicBezTo>
                    <a:pt x="252680" y="564303"/>
                    <a:pt x="262568" y="554801"/>
                    <a:pt x="274927" y="554801"/>
                  </a:cubicBezTo>
                  <a:close/>
                  <a:moveTo>
                    <a:pt x="681644" y="455927"/>
                  </a:moveTo>
                  <a:lnTo>
                    <a:pt x="1392230" y="455927"/>
                  </a:lnTo>
                  <a:cubicBezTo>
                    <a:pt x="1405967" y="455927"/>
                    <a:pt x="1415957" y="465429"/>
                    <a:pt x="1415957" y="477305"/>
                  </a:cubicBezTo>
                  <a:cubicBezTo>
                    <a:pt x="1415957" y="489182"/>
                    <a:pt x="1405967" y="498684"/>
                    <a:pt x="1392230" y="498684"/>
                  </a:cubicBezTo>
                  <a:lnTo>
                    <a:pt x="681644" y="498684"/>
                  </a:lnTo>
                  <a:cubicBezTo>
                    <a:pt x="669156" y="498684"/>
                    <a:pt x="659165" y="489182"/>
                    <a:pt x="659165" y="477305"/>
                  </a:cubicBezTo>
                  <a:cubicBezTo>
                    <a:pt x="659165" y="465429"/>
                    <a:pt x="669156" y="455927"/>
                    <a:pt x="681644" y="455927"/>
                  </a:cubicBezTo>
                  <a:close/>
                  <a:moveTo>
                    <a:pt x="274927" y="455927"/>
                  </a:moveTo>
                  <a:lnTo>
                    <a:pt x="525822" y="455927"/>
                  </a:lnTo>
                  <a:cubicBezTo>
                    <a:pt x="538181" y="455927"/>
                    <a:pt x="548068" y="465429"/>
                    <a:pt x="548068" y="477305"/>
                  </a:cubicBezTo>
                  <a:cubicBezTo>
                    <a:pt x="548068" y="489182"/>
                    <a:pt x="538181" y="498684"/>
                    <a:pt x="525822" y="498684"/>
                  </a:cubicBezTo>
                  <a:lnTo>
                    <a:pt x="274927" y="498684"/>
                  </a:lnTo>
                  <a:cubicBezTo>
                    <a:pt x="262568" y="498684"/>
                    <a:pt x="252680" y="489182"/>
                    <a:pt x="252680" y="477305"/>
                  </a:cubicBezTo>
                  <a:cubicBezTo>
                    <a:pt x="252680" y="465429"/>
                    <a:pt x="262568" y="455927"/>
                    <a:pt x="274927" y="455927"/>
                  </a:cubicBezTo>
                  <a:close/>
                  <a:moveTo>
                    <a:pt x="373926" y="302120"/>
                  </a:moveTo>
                  <a:lnTo>
                    <a:pt x="1283730" y="302120"/>
                  </a:lnTo>
                  <a:cubicBezTo>
                    <a:pt x="1296159" y="302120"/>
                    <a:pt x="1306102" y="311622"/>
                    <a:pt x="1306102" y="323498"/>
                  </a:cubicBezTo>
                  <a:cubicBezTo>
                    <a:pt x="1306102" y="334187"/>
                    <a:pt x="1296159" y="344877"/>
                    <a:pt x="1283730" y="344877"/>
                  </a:cubicBezTo>
                  <a:lnTo>
                    <a:pt x="373926" y="344877"/>
                  </a:lnTo>
                  <a:cubicBezTo>
                    <a:pt x="361497" y="344877"/>
                    <a:pt x="351554" y="334187"/>
                    <a:pt x="351554" y="323498"/>
                  </a:cubicBezTo>
                  <a:cubicBezTo>
                    <a:pt x="351554" y="311622"/>
                    <a:pt x="361497" y="302120"/>
                    <a:pt x="373926" y="302120"/>
                  </a:cubicBezTo>
                  <a:close/>
                  <a:moveTo>
                    <a:pt x="276393" y="148316"/>
                  </a:moveTo>
                  <a:lnTo>
                    <a:pt x="1392241" y="148316"/>
                  </a:lnTo>
                  <a:cubicBezTo>
                    <a:pt x="1405971" y="148316"/>
                    <a:pt x="1415956" y="160025"/>
                    <a:pt x="1415956" y="173034"/>
                  </a:cubicBezTo>
                  <a:cubicBezTo>
                    <a:pt x="1415956" y="186044"/>
                    <a:pt x="1405971" y="196451"/>
                    <a:pt x="1392241" y="196451"/>
                  </a:cubicBezTo>
                  <a:lnTo>
                    <a:pt x="276393" y="196451"/>
                  </a:lnTo>
                  <a:cubicBezTo>
                    <a:pt x="263912" y="196451"/>
                    <a:pt x="252678" y="186044"/>
                    <a:pt x="252678" y="173034"/>
                  </a:cubicBezTo>
                  <a:cubicBezTo>
                    <a:pt x="252678" y="160025"/>
                    <a:pt x="263912" y="148316"/>
                    <a:pt x="276393" y="148316"/>
                  </a:cubicBezTo>
                  <a:close/>
                  <a:moveTo>
                    <a:pt x="83361" y="43648"/>
                  </a:moveTo>
                  <a:cubicBezTo>
                    <a:pt x="62210" y="43648"/>
                    <a:pt x="44791" y="61107"/>
                    <a:pt x="44791" y="83554"/>
                  </a:cubicBezTo>
                  <a:lnTo>
                    <a:pt x="44791" y="783160"/>
                  </a:lnTo>
                  <a:lnTo>
                    <a:pt x="44791" y="859231"/>
                  </a:lnTo>
                  <a:lnTo>
                    <a:pt x="44791" y="874196"/>
                  </a:lnTo>
                  <a:cubicBezTo>
                    <a:pt x="44791" y="895396"/>
                    <a:pt x="62210" y="912855"/>
                    <a:pt x="83361" y="912855"/>
                  </a:cubicBezTo>
                  <a:lnTo>
                    <a:pt x="567350" y="912855"/>
                  </a:lnTo>
                  <a:cubicBezTo>
                    <a:pt x="553664" y="875443"/>
                    <a:pt x="566106" y="833043"/>
                    <a:pt x="597210" y="806854"/>
                  </a:cubicBezTo>
                  <a:cubicBezTo>
                    <a:pt x="605920" y="798125"/>
                    <a:pt x="612141" y="786901"/>
                    <a:pt x="614629" y="775677"/>
                  </a:cubicBezTo>
                  <a:cubicBezTo>
                    <a:pt x="623338" y="728289"/>
                    <a:pt x="663152" y="694618"/>
                    <a:pt x="710432" y="694618"/>
                  </a:cubicBezTo>
                  <a:cubicBezTo>
                    <a:pt x="722873" y="694618"/>
                    <a:pt x="735315" y="689630"/>
                    <a:pt x="744025" y="682147"/>
                  </a:cubicBezTo>
                  <a:cubicBezTo>
                    <a:pt x="781350" y="652217"/>
                    <a:pt x="833606" y="652217"/>
                    <a:pt x="869688" y="682147"/>
                  </a:cubicBezTo>
                  <a:cubicBezTo>
                    <a:pt x="879641" y="689630"/>
                    <a:pt x="890839" y="694618"/>
                    <a:pt x="903281" y="694618"/>
                  </a:cubicBezTo>
                  <a:cubicBezTo>
                    <a:pt x="950560" y="694618"/>
                    <a:pt x="990374" y="728289"/>
                    <a:pt x="999083" y="775677"/>
                  </a:cubicBezTo>
                  <a:cubicBezTo>
                    <a:pt x="1001572" y="786901"/>
                    <a:pt x="1007792" y="798125"/>
                    <a:pt x="1017746" y="806854"/>
                  </a:cubicBezTo>
                  <a:cubicBezTo>
                    <a:pt x="1048851" y="833043"/>
                    <a:pt x="1060048" y="875443"/>
                    <a:pt x="1046362" y="912855"/>
                  </a:cubicBezTo>
                  <a:lnTo>
                    <a:pt x="1531596" y="912855"/>
                  </a:lnTo>
                  <a:cubicBezTo>
                    <a:pt x="1552747" y="912855"/>
                    <a:pt x="1568921" y="895396"/>
                    <a:pt x="1568921" y="874196"/>
                  </a:cubicBezTo>
                  <a:lnTo>
                    <a:pt x="1568921" y="859231"/>
                  </a:lnTo>
                  <a:lnTo>
                    <a:pt x="1568921" y="783160"/>
                  </a:lnTo>
                  <a:lnTo>
                    <a:pt x="1568921" y="83554"/>
                  </a:lnTo>
                  <a:cubicBezTo>
                    <a:pt x="1568921" y="61107"/>
                    <a:pt x="1552747" y="43648"/>
                    <a:pt x="1531596" y="43648"/>
                  </a:cubicBezTo>
                  <a:close/>
                  <a:moveTo>
                    <a:pt x="83361" y="0"/>
                  </a:moveTo>
                  <a:lnTo>
                    <a:pt x="1531596" y="0"/>
                  </a:lnTo>
                  <a:cubicBezTo>
                    <a:pt x="1576386" y="0"/>
                    <a:pt x="1613712" y="37412"/>
                    <a:pt x="1613712" y="83554"/>
                  </a:cubicBezTo>
                  <a:lnTo>
                    <a:pt x="1613712" y="783160"/>
                  </a:lnTo>
                  <a:lnTo>
                    <a:pt x="1613712" y="859231"/>
                  </a:lnTo>
                  <a:lnTo>
                    <a:pt x="1613712" y="874196"/>
                  </a:lnTo>
                  <a:lnTo>
                    <a:pt x="1613712" y="950267"/>
                  </a:lnTo>
                  <a:lnTo>
                    <a:pt x="1613712" y="1026338"/>
                  </a:lnTo>
                  <a:cubicBezTo>
                    <a:pt x="1613712" y="1072480"/>
                    <a:pt x="1576386" y="1109892"/>
                    <a:pt x="1531596" y="1109892"/>
                  </a:cubicBezTo>
                  <a:lnTo>
                    <a:pt x="933141" y="1109892"/>
                  </a:lnTo>
                  <a:cubicBezTo>
                    <a:pt x="930653" y="1113633"/>
                    <a:pt x="928164" y="1116127"/>
                    <a:pt x="924432" y="1118621"/>
                  </a:cubicBezTo>
                  <a:lnTo>
                    <a:pt x="924432" y="1334364"/>
                  </a:lnTo>
                  <a:cubicBezTo>
                    <a:pt x="924432" y="1353070"/>
                    <a:pt x="914478" y="1368035"/>
                    <a:pt x="898304" y="1375518"/>
                  </a:cubicBezTo>
                  <a:cubicBezTo>
                    <a:pt x="892083" y="1378012"/>
                    <a:pt x="887106" y="1379259"/>
                    <a:pt x="880885" y="1379259"/>
                  </a:cubicBezTo>
                  <a:cubicBezTo>
                    <a:pt x="869688" y="1379259"/>
                    <a:pt x="858490" y="1374271"/>
                    <a:pt x="849781" y="1366788"/>
                  </a:cubicBezTo>
                  <a:lnTo>
                    <a:pt x="806234" y="1324388"/>
                  </a:lnTo>
                  <a:lnTo>
                    <a:pt x="763932" y="1366788"/>
                  </a:lnTo>
                  <a:cubicBezTo>
                    <a:pt x="751490" y="1379259"/>
                    <a:pt x="732827" y="1383000"/>
                    <a:pt x="716652" y="1375518"/>
                  </a:cubicBezTo>
                  <a:cubicBezTo>
                    <a:pt x="700478" y="1368035"/>
                    <a:pt x="689280" y="1353070"/>
                    <a:pt x="689280" y="1334364"/>
                  </a:cubicBezTo>
                  <a:lnTo>
                    <a:pt x="689280" y="1118621"/>
                  </a:lnTo>
                  <a:cubicBezTo>
                    <a:pt x="685548" y="1116127"/>
                    <a:pt x="683059" y="1113633"/>
                    <a:pt x="680571" y="1109892"/>
                  </a:cubicBezTo>
                  <a:lnTo>
                    <a:pt x="83361" y="1109892"/>
                  </a:lnTo>
                  <a:cubicBezTo>
                    <a:pt x="37326" y="1109892"/>
                    <a:pt x="0" y="1072480"/>
                    <a:pt x="0" y="1026338"/>
                  </a:cubicBezTo>
                  <a:lnTo>
                    <a:pt x="0" y="950267"/>
                  </a:lnTo>
                  <a:lnTo>
                    <a:pt x="0" y="874196"/>
                  </a:lnTo>
                  <a:lnTo>
                    <a:pt x="0" y="859231"/>
                  </a:lnTo>
                  <a:lnTo>
                    <a:pt x="0" y="783160"/>
                  </a:lnTo>
                  <a:lnTo>
                    <a:pt x="0" y="83554"/>
                  </a:lnTo>
                  <a:cubicBezTo>
                    <a:pt x="0" y="37412"/>
                    <a:pt x="37326" y="0"/>
                    <a:pt x="833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DB408AAE-577F-EFA3-8B0A-F7B1B9CF8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3703" y="446314"/>
            <a:ext cx="1117651" cy="358519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BF5BE4BF-6E34-25A1-6F25-A3E647FE05F9}"/>
              </a:ext>
            </a:extLst>
          </p:cNvPr>
          <p:cNvGrpSpPr/>
          <p:nvPr/>
        </p:nvGrpSpPr>
        <p:grpSpPr>
          <a:xfrm>
            <a:off x="3462696" y="3553830"/>
            <a:ext cx="2186233" cy="2477364"/>
            <a:chOff x="3904619" y="3534580"/>
            <a:chExt cx="2186233" cy="2477364"/>
          </a:xfrm>
        </p:grpSpPr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3A52B78F-8AA6-0C48-B05D-819A5D8D1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619" y="3534580"/>
              <a:ext cx="2186233" cy="2477364"/>
            </a:xfrm>
            <a:custGeom>
              <a:avLst/>
              <a:gdLst>
                <a:gd name="T0" fmla="*/ 0 w 3509"/>
                <a:gd name="T1" fmla="*/ 2808 h 3977"/>
                <a:gd name="T2" fmla="*/ 0 w 3509"/>
                <a:gd name="T3" fmla="*/ 1168 h 3977"/>
                <a:gd name="T4" fmla="*/ 0 w 3509"/>
                <a:gd name="T5" fmla="*/ 1168 h 3977"/>
                <a:gd name="T6" fmla="*/ 167 w 3509"/>
                <a:gd name="T7" fmla="*/ 880 h 3977"/>
                <a:gd name="T8" fmla="*/ 1587 w 3509"/>
                <a:gd name="T9" fmla="*/ 59 h 3977"/>
                <a:gd name="T10" fmla="*/ 1587 w 3509"/>
                <a:gd name="T11" fmla="*/ 59 h 3977"/>
                <a:gd name="T12" fmla="*/ 1920 w 3509"/>
                <a:gd name="T13" fmla="*/ 59 h 3977"/>
                <a:gd name="T14" fmla="*/ 3341 w 3509"/>
                <a:gd name="T15" fmla="*/ 880 h 3977"/>
                <a:gd name="T16" fmla="*/ 3341 w 3509"/>
                <a:gd name="T17" fmla="*/ 880 h 3977"/>
                <a:gd name="T18" fmla="*/ 3508 w 3509"/>
                <a:gd name="T19" fmla="*/ 1168 h 3977"/>
                <a:gd name="T20" fmla="*/ 3508 w 3509"/>
                <a:gd name="T21" fmla="*/ 2808 h 3977"/>
                <a:gd name="T22" fmla="*/ 3508 w 3509"/>
                <a:gd name="T23" fmla="*/ 2808 h 3977"/>
                <a:gd name="T24" fmla="*/ 3341 w 3509"/>
                <a:gd name="T25" fmla="*/ 3097 h 3977"/>
                <a:gd name="T26" fmla="*/ 1920 w 3509"/>
                <a:gd name="T27" fmla="*/ 3916 h 3977"/>
                <a:gd name="T28" fmla="*/ 1920 w 3509"/>
                <a:gd name="T29" fmla="*/ 3916 h 3977"/>
                <a:gd name="T30" fmla="*/ 1587 w 3509"/>
                <a:gd name="T31" fmla="*/ 3916 h 3977"/>
                <a:gd name="T32" fmla="*/ 167 w 3509"/>
                <a:gd name="T33" fmla="*/ 3097 h 3977"/>
                <a:gd name="T34" fmla="*/ 167 w 3509"/>
                <a:gd name="T35" fmla="*/ 3097 h 3977"/>
                <a:gd name="T36" fmla="*/ 0 w 3509"/>
                <a:gd name="T37" fmla="*/ 2808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9" h="3977">
                  <a:moveTo>
                    <a:pt x="0" y="2808"/>
                  </a:moveTo>
                  <a:lnTo>
                    <a:pt x="0" y="1168"/>
                  </a:lnTo>
                  <a:lnTo>
                    <a:pt x="0" y="1168"/>
                  </a:lnTo>
                  <a:cubicBezTo>
                    <a:pt x="0" y="1049"/>
                    <a:pt x="64" y="939"/>
                    <a:pt x="167" y="880"/>
                  </a:cubicBezTo>
                  <a:lnTo>
                    <a:pt x="1587" y="59"/>
                  </a:lnTo>
                  <a:lnTo>
                    <a:pt x="1587" y="59"/>
                  </a:lnTo>
                  <a:cubicBezTo>
                    <a:pt x="1690" y="0"/>
                    <a:pt x="1817" y="0"/>
                    <a:pt x="1920" y="59"/>
                  </a:cubicBezTo>
                  <a:lnTo>
                    <a:pt x="3341" y="880"/>
                  </a:lnTo>
                  <a:lnTo>
                    <a:pt x="3341" y="880"/>
                  </a:lnTo>
                  <a:cubicBezTo>
                    <a:pt x="3444" y="939"/>
                    <a:pt x="3508" y="1049"/>
                    <a:pt x="3508" y="1168"/>
                  </a:cubicBezTo>
                  <a:lnTo>
                    <a:pt x="3508" y="2808"/>
                  </a:lnTo>
                  <a:lnTo>
                    <a:pt x="3508" y="2808"/>
                  </a:lnTo>
                  <a:cubicBezTo>
                    <a:pt x="3508" y="2927"/>
                    <a:pt x="3444" y="3036"/>
                    <a:pt x="3341" y="3097"/>
                  </a:cubicBezTo>
                  <a:lnTo>
                    <a:pt x="1920" y="3916"/>
                  </a:lnTo>
                  <a:lnTo>
                    <a:pt x="1920" y="3916"/>
                  </a:lnTo>
                  <a:cubicBezTo>
                    <a:pt x="1817" y="3976"/>
                    <a:pt x="1690" y="3976"/>
                    <a:pt x="1587" y="3916"/>
                  </a:cubicBezTo>
                  <a:lnTo>
                    <a:pt x="167" y="3097"/>
                  </a:lnTo>
                  <a:lnTo>
                    <a:pt x="167" y="3097"/>
                  </a:lnTo>
                  <a:cubicBezTo>
                    <a:pt x="64" y="3036"/>
                    <a:pt x="0" y="2927"/>
                    <a:pt x="0" y="280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8EB0AB-83F4-8E4C-9D4E-7E42FE0D6FC2}"/>
                </a:ext>
              </a:extLst>
            </p:cNvPr>
            <p:cNvSpPr txBox="1"/>
            <p:nvPr/>
          </p:nvSpPr>
          <p:spPr>
            <a:xfrm>
              <a:off x="4124122" y="4823429"/>
              <a:ext cx="1772634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" sz="16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Co-ejecutor Tecnológico</a:t>
              </a:r>
              <a:endParaRPr kumimoji="0" lang="es-CL" sz="1600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pic>
          <p:nvPicPr>
            <p:cNvPr id="13" name="Gráfico 12" descr="Enrutador inalámbrico contorno">
              <a:extLst>
                <a:ext uri="{FF2B5EF4-FFF2-40B4-BE49-F238E27FC236}">
                  <a16:creationId xmlns:a16="http://schemas.microsoft.com/office/drawing/2014/main" id="{D83F2B0D-6C1B-EB24-59EB-CF0A3D79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3239" y="3858862"/>
              <a:ext cx="914400" cy="914400"/>
            </a:xfrm>
            <a:prstGeom prst="rect">
              <a:avLst/>
            </a:prstGeom>
          </p:spPr>
        </p:pic>
      </p:grp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787167B-2BE2-4CC0-6A98-323A30C6BC86}"/>
              </a:ext>
            </a:extLst>
          </p:cNvPr>
          <p:cNvCxnSpPr>
            <a:cxnSpLocks/>
          </p:cNvCxnSpPr>
          <p:nvPr/>
        </p:nvCxnSpPr>
        <p:spPr>
          <a:xfrm>
            <a:off x="999022" y="804833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 descr="Forma, Círculo&#10;&#10;Descripción generada automáticamente">
            <a:extLst>
              <a:ext uri="{FF2B5EF4-FFF2-40B4-BE49-F238E27FC236}">
                <a16:creationId xmlns:a16="http://schemas.microsoft.com/office/drawing/2014/main" id="{D768A7A9-862E-D2B4-81D8-96DB63288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" y="83943"/>
            <a:ext cx="485192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CBAC-A90F-99EB-9005-1DAF44E19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2">
            <a:extLst>
              <a:ext uri="{FF2B5EF4-FFF2-40B4-BE49-F238E27FC236}">
                <a16:creationId xmlns:a16="http://schemas.microsoft.com/office/drawing/2014/main" id="{279C4E72-39C6-A1E1-3EB7-5AB7B467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101" y="4714515"/>
            <a:ext cx="2608067" cy="1341909"/>
          </a:xfrm>
          <a:custGeom>
            <a:avLst/>
            <a:gdLst>
              <a:gd name="T0" fmla="*/ 1622 w 4536"/>
              <a:gd name="T1" fmla="*/ 0 h 2083"/>
              <a:gd name="T2" fmla="*/ 0 w 4536"/>
              <a:gd name="T3" fmla="*/ 1149 h 2083"/>
              <a:gd name="T4" fmla="*/ 1910 w 4536"/>
              <a:gd name="T5" fmla="*/ 2082 h 2083"/>
              <a:gd name="T6" fmla="*/ 4535 w 4536"/>
              <a:gd name="T7" fmla="*/ 1081 h 2083"/>
              <a:gd name="T8" fmla="*/ 2206 w 4536"/>
              <a:gd name="T9" fmla="*/ 895 h 2083"/>
              <a:gd name="T10" fmla="*/ 2043 w 4536"/>
              <a:gd name="T11" fmla="*/ 789 h 2083"/>
              <a:gd name="T12" fmla="*/ 1993 w 4536"/>
              <a:gd name="T13" fmla="*/ 663 h 2083"/>
              <a:gd name="T14" fmla="*/ 2050 w 4536"/>
              <a:gd name="T15" fmla="*/ 536 h 2083"/>
              <a:gd name="T16" fmla="*/ 2210 w 4536"/>
              <a:gd name="T17" fmla="*/ 421 h 2083"/>
              <a:gd name="T18" fmla="*/ 2444 w 4536"/>
              <a:gd name="T19" fmla="*/ 340 h 2083"/>
              <a:gd name="T20" fmla="*/ 2707 w 4536"/>
              <a:gd name="T21" fmla="*/ 302 h 2083"/>
              <a:gd name="T22" fmla="*/ 2973 w 4536"/>
              <a:gd name="T23" fmla="*/ 309 h 2083"/>
              <a:gd name="T24" fmla="*/ 3213 w 4536"/>
              <a:gd name="T25" fmla="*/ 363 h 2083"/>
              <a:gd name="T26" fmla="*/ 3385 w 4536"/>
              <a:gd name="T27" fmla="*/ 457 h 2083"/>
              <a:gd name="T28" fmla="*/ 3457 w 4536"/>
              <a:gd name="T29" fmla="*/ 576 h 2083"/>
              <a:gd name="T30" fmla="*/ 3424 w 4536"/>
              <a:gd name="T31" fmla="*/ 705 h 2083"/>
              <a:gd name="T32" fmla="*/ 3277 w 4536"/>
              <a:gd name="T33" fmla="*/ 830 h 2083"/>
              <a:gd name="T34" fmla="*/ 3037 w 4536"/>
              <a:gd name="T35" fmla="*/ 924 h 2083"/>
              <a:gd name="T36" fmla="*/ 2751 w 4536"/>
              <a:gd name="T37" fmla="*/ 968 h 2083"/>
              <a:gd name="T38" fmla="*/ 2460 w 4536"/>
              <a:gd name="T39" fmla="*/ 959 h 2083"/>
              <a:gd name="T40" fmla="*/ 2206 w 4536"/>
              <a:gd name="T41" fmla="*/ 895 h 2083"/>
              <a:gd name="T42" fmla="*/ 3143 w 4536"/>
              <a:gd name="T43" fmla="*/ 400 h 2083"/>
              <a:gd name="T44" fmla="*/ 2938 w 4536"/>
              <a:gd name="T45" fmla="*/ 353 h 2083"/>
              <a:gd name="T46" fmla="*/ 2710 w 4536"/>
              <a:gd name="T47" fmla="*/ 347 h 2083"/>
              <a:gd name="T48" fmla="*/ 2485 w 4536"/>
              <a:gd name="T49" fmla="*/ 380 h 2083"/>
              <a:gd name="T50" fmla="*/ 2285 w 4536"/>
              <a:gd name="T51" fmla="*/ 450 h 2083"/>
              <a:gd name="T52" fmla="*/ 2150 w 4536"/>
              <a:gd name="T53" fmla="*/ 548 h 2083"/>
              <a:gd name="T54" fmla="*/ 2102 w 4536"/>
              <a:gd name="T55" fmla="*/ 657 h 2083"/>
              <a:gd name="T56" fmla="*/ 2147 w 4536"/>
              <a:gd name="T57" fmla="*/ 763 h 2083"/>
              <a:gd name="T58" fmla="*/ 2286 w 4536"/>
              <a:gd name="T59" fmla="*/ 853 h 2083"/>
              <a:gd name="T60" fmla="*/ 2502 w 4536"/>
              <a:gd name="T61" fmla="*/ 907 h 2083"/>
              <a:gd name="T62" fmla="*/ 2747 w 4536"/>
              <a:gd name="T63" fmla="*/ 914 h 2083"/>
              <a:gd name="T64" fmla="*/ 2989 w 4536"/>
              <a:gd name="T65" fmla="*/ 877 h 2083"/>
              <a:gd name="T66" fmla="*/ 3193 w 4536"/>
              <a:gd name="T67" fmla="*/ 798 h 2083"/>
              <a:gd name="T68" fmla="*/ 3319 w 4536"/>
              <a:gd name="T69" fmla="*/ 692 h 2083"/>
              <a:gd name="T70" fmla="*/ 3348 w 4536"/>
              <a:gd name="T71" fmla="*/ 583 h 2083"/>
              <a:gd name="T72" fmla="*/ 3288 w 4536"/>
              <a:gd name="T73" fmla="*/ 4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36" h="2083">
                <a:moveTo>
                  <a:pt x="3860" y="20"/>
                </a:moveTo>
                <a:lnTo>
                  <a:pt x="1622" y="0"/>
                </a:lnTo>
                <a:lnTo>
                  <a:pt x="2071" y="167"/>
                </a:lnTo>
                <a:lnTo>
                  <a:pt x="0" y="1149"/>
                </a:lnTo>
                <a:lnTo>
                  <a:pt x="1678" y="1175"/>
                </a:lnTo>
                <a:lnTo>
                  <a:pt x="1910" y="2082"/>
                </a:lnTo>
                <a:lnTo>
                  <a:pt x="3948" y="863"/>
                </a:lnTo>
                <a:lnTo>
                  <a:pt x="4535" y="1081"/>
                </a:lnTo>
                <a:lnTo>
                  <a:pt x="3860" y="20"/>
                </a:lnTo>
                <a:close/>
                <a:moveTo>
                  <a:pt x="2206" y="895"/>
                </a:moveTo>
                <a:lnTo>
                  <a:pt x="2206" y="895"/>
                </a:lnTo>
                <a:cubicBezTo>
                  <a:pt x="2132" y="865"/>
                  <a:pt x="2078" y="829"/>
                  <a:pt x="2043" y="789"/>
                </a:cubicBezTo>
                <a:lnTo>
                  <a:pt x="2043" y="789"/>
                </a:lnTo>
                <a:cubicBezTo>
                  <a:pt x="2008" y="749"/>
                  <a:pt x="1991" y="707"/>
                  <a:pt x="1993" y="663"/>
                </a:cubicBezTo>
                <a:lnTo>
                  <a:pt x="1993" y="663"/>
                </a:lnTo>
                <a:cubicBezTo>
                  <a:pt x="1994" y="621"/>
                  <a:pt x="2014" y="577"/>
                  <a:pt x="2050" y="536"/>
                </a:cubicBezTo>
                <a:lnTo>
                  <a:pt x="2050" y="536"/>
                </a:lnTo>
                <a:cubicBezTo>
                  <a:pt x="2086" y="495"/>
                  <a:pt x="2140" y="456"/>
                  <a:pt x="2210" y="421"/>
                </a:cubicBezTo>
                <a:lnTo>
                  <a:pt x="2210" y="421"/>
                </a:lnTo>
                <a:cubicBezTo>
                  <a:pt x="2280" y="387"/>
                  <a:pt x="2359" y="359"/>
                  <a:pt x="2444" y="340"/>
                </a:cubicBezTo>
                <a:lnTo>
                  <a:pt x="2444" y="340"/>
                </a:lnTo>
                <a:cubicBezTo>
                  <a:pt x="2528" y="320"/>
                  <a:pt x="2618" y="307"/>
                  <a:pt x="2707" y="302"/>
                </a:cubicBezTo>
                <a:lnTo>
                  <a:pt x="2707" y="302"/>
                </a:lnTo>
                <a:cubicBezTo>
                  <a:pt x="2797" y="297"/>
                  <a:pt x="2888" y="299"/>
                  <a:pt x="2973" y="309"/>
                </a:cubicBezTo>
                <a:lnTo>
                  <a:pt x="2973" y="309"/>
                </a:lnTo>
                <a:cubicBezTo>
                  <a:pt x="3060" y="319"/>
                  <a:pt x="3141" y="337"/>
                  <a:pt x="3213" y="363"/>
                </a:cubicBezTo>
                <a:lnTo>
                  <a:pt x="3213" y="363"/>
                </a:lnTo>
                <a:cubicBezTo>
                  <a:pt x="3286" y="389"/>
                  <a:pt x="3343" y="421"/>
                  <a:pt x="3385" y="457"/>
                </a:cubicBezTo>
                <a:lnTo>
                  <a:pt x="3385" y="457"/>
                </a:lnTo>
                <a:cubicBezTo>
                  <a:pt x="3426" y="493"/>
                  <a:pt x="3450" y="534"/>
                  <a:pt x="3457" y="576"/>
                </a:cubicBezTo>
                <a:lnTo>
                  <a:pt x="3457" y="576"/>
                </a:lnTo>
                <a:cubicBezTo>
                  <a:pt x="3464" y="618"/>
                  <a:pt x="3454" y="662"/>
                  <a:pt x="3424" y="705"/>
                </a:cubicBezTo>
                <a:lnTo>
                  <a:pt x="3424" y="705"/>
                </a:lnTo>
                <a:cubicBezTo>
                  <a:pt x="3394" y="749"/>
                  <a:pt x="3345" y="791"/>
                  <a:pt x="3277" y="830"/>
                </a:cubicBezTo>
                <a:lnTo>
                  <a:pt x="3277" y="830"/>
                </a:lnTo>
                <a:cubicBezTo>
                  <a:pt x="3208" y="869"/>
                  <a:pt x="3127" y="901"/>
                  <a:pt x="3037" y="924"/>
                </a:cubicBezTo>
                <a:lnTo>
                  <a:pt x="3037" y="924"/>
                </a:lnTo>
                <a:cubicBezTo>
                  <a:pt x="2946" y="947"/>
                  <a:pt x="2849" y="962"/>
                  <a:pt x="2751" y="968"/>
                </a:cubicBezTo>
                <a:lnTo>
                  <a:pt x="2751" y="968"/>
                </a:lnTo>
                <a:cubicBezTo>
                  <a:pt x="2652" y="974"/>
                  <a:pt x="2553" y="971"/>
                  <a:pt x="2460" y="959"/>
                </a:cubicBezTo>
                <a:lnTo>
                  <a:pt x="2460" y="959"/>
                </a:lnTo>
                <a:cubicBezTo>
                  <a:pt x="2367" y="947"/>
                  <a:pt x="2280" y="926"/>
                  <a:pt x="2206" y="895"/>
                </a:cubicBezTo>
                <a:close/>
                <a:moveTo>
                  <a:pt x="3143" y="400"/>
                </a:moveTo>
                <a:lnTo>
                  <a:pt x="3143" y="400"/>
                </a:lnTo>
                <a:cubicBezTo>
                  <a:pt x="3082" y="377"/>
                  <a:pt x="3012" y="362"/>
                  <a:pt x="2938" y="353"/>
                </a:cubicBezTo>
                <a:lnTo>
                  <a:pt x="2938" y="353"/>
                </a:lnTo>
                <a:cubicBezTo>
                  <a:pt x="2865" y="345"/>
                  <a:pt x="2787" y="343"/>
                  <a:pt x="2710" y="347"/>
                </a:cubicBezTo>
                <a:lnTo>
                  <a:pt x="2710" y="347"/>
                </a:lnTo>
                <a:cubicBezTo>
                  <a:pt x="2634" y="352"/>
                  <a:pt x="2557" y="363"/>
                  <a:pt x="2485" y="380"/>
                </a:cubicBezTo>
                <a:lnTo>
                  <a:pt x="2485" y="380"/>
                </a:lnTo>
                <a:cubicBezTo>
                  <a:pt x="2412" y="397"/>
                  <a:pt x="2344" y="421"/>
                  <a:pt x="2285" y="450"/>
                </a:cubicBezTo>
                <a:lnTo>
                  <a:pt x="2285" y="450"/>
                </a:lnTo>
                <a:cubicBezTo>
                  <a:pt x="2226" y="480"/>
                  <a:pt x="2181" y="514"/>
                  <a:pt x="2150" y="548"/>
                </a:cubicBezTo>
                <a:lnTo>
                  <a:pt x="2150" y="548"/>
                </a:lnTo>
                <a:cubicBezTo>
                  <a:pt x="2119" y="584"/>
                  <a:pt x="2104" y="621"/>
                  <a:pt x="2102" y="657"/>
                </a:cubicBezTo>
                <a:lnTo>
                  <a:pt x="2102" y="657"/>
                </a:lnTo>
                <a:cubicBezTo>
                  <a:pt x="2102" y="693"/>
                  <a:pt x="2117" y="729"/>
                  <a:pt x="2147" y="763"/>
                </a:cubicBezTo>
                <a:lnTo>
                  <a:pt x="2147" y="763"/>
                </a:lnTo>
                <a:cubicBezTo>
                  <a:pt x="2177" y="797"/>
                  <a:pt x="2223" y="827"/>
                  <a:pt x="2286" y="853"/>
                </a:cubicBezTo>
                <a:lnTo>
                  <a:pt x="2286" y="853"/>
                </a:lnTo>
                <a:cubicBezTo>
                  <a:pt x="2349" y="879"/>
                  <a:pt x="2423" y="896"/>
                  <a:pt x="2502" y="907"/>
                </a:cubicBezTo>
                <a:lnTo>
                  <a:pt x="2502" y="907"/>
                </a:lnTo>
                <a:cubicBezTo>
                  <a:pt x="2580" y="916"/>
                  <a:pt x="2664" y="919"/>
                  <a:pt x="2747" y="914"/>
                </a:cubicBezTo>
                <a:lnTo>
                  <a:pt x="2747" y="914"/>
                </a:lnTo>
                <a:cubicBezTo>
                  <a:pt x="2830" y="909"/>
                  <a:pt x="2913" y="896"/>
                  <a:pt x="2989" y="877"/>
                </a:cubicBezTo>
                <a:lnTo>
                  <a:pt x="2989" y="877"/>
                </a:lnTo>
                <a:cubicBezTo>
                  <a:pt x="3065" y="857"/>
                  <a:pt x="3135" y="831"/>
                  <a:pt x="3193" y="798"/>
                </a:cubicBezTo>
                <a:lnTo>
                  <a:pt x="3193" y="798"/>
                </a:lnTo>
                <a:cubicBezTo>
                  <a:pt x="3251" y="765"/>
                  <a:pt x="3293" y="729"/>
                  <a:pt x="3319" y="692"/>
                </a:cubicBezTo>
                <a:lnTo>
                  <a:pt x="3319" y="692"/>
                </a:lnTo>
                <a:cubicBezTo>
                  <a:pt x="3344" y="656"/>
                  <a:pt x="3354" y="619"/>
                  <a:pt x="3348" y="583"/>
                </a:cubicBezTo>
                <a:lnTo>
                  <a:pt x="3348" y="583"/>
                </a:lnTo>
                <a:cubicBezTo>
                  <a:pt x="3343" y="547"/>
                  <a:pt x="3323" y="512"/>
                  <a:pt x="3288" y="481"/>
                </a:cubicBezTo>
                <a:lnTo>
                  <a:pt x="3288" y="481"/>
                </a:lnTo>
                <a:cubicBezTo>
                  <a:pt x="3254" y="450"/>
                  <a:pt x="3205" y="422"/>
                  <a:pt x="3143" y="400"/>
                </a:cubicBezTo>
                <a:close/>
              </a:path>
            </a:pathLst>
          </a:custGeom>
          <a:solidFill>
            <a:srgbClr val="FD8983"/>
          </a:solidFill>
          <a:ln>
            <a:solidFill>
              <a:srgbClr val="FD8983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D34F952-9657-B699-0FB0-B9856495F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240" y="446314"/>
            <a:ext cx="1117651" cy="35851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BBFEAE7-B325-BCB2-FEC6-5B8E85E8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544" y="5487479"/>
            <a:ext cx="966757" cy="524577"/>
          </a:xfrm>
          <a:custGeom>
            <a:avLst/>
            <a:gdLst>
              <a:gd name="T0" fmla="*/ 1383 w 1554"/>
              <a:gd name="T1" fmla="*/ 84 h 842"/>
              <a:gd name="T2" fmla="*/ 1383 w 1554"/>
              <a:gd name="T3" fmla="*/ 84 h 842"/>
              <a:gd name="T4" fmla="*/ 1161 w 1554"/>
              <a:gd name="T5" fmla="*/ 16 h 842"/>
              <a:gd name="T6" fmla="*/ 1161 w 1554"/>
              <a:gd name="T7" fmla="*/ 16 h 842"/>
              <a:gd name="T8" fmla="*/ 895 w 1554"/>
              <a:gd name="T9" fmla="*/ 6 h 842"/>
              <a:gd name="T10" fmla="*/ 895 w 1554"/>
              <a:gd name="T11" fmla="*/ 6 h 842"/>
              <a:gd name="T12" fmla="*/ 612 w 1554"/>
              <a:gd name="T13" fmla="*/ 51 h 842"/>
              <a:gd name="T14" fmla="*/ 612 w 1554"/>
              <a:gd name="T15" fmla="*/ 51 h 842"/>
              <a:gd name="T16" fmla="*/ 342 w 1554"/>
              <a:gd name="T17" fmla="*/ 151 h 842"/>
              <a:gd name="T18" fmla="*/ 342 w 1554"/>
              <a:gd name="T19" fmla="*/ 151 h 842"/>
              <a:gd name="T20" fmla="*/ 132 w 1554"/>
              <a:gd name="T21" fmla="*/ 293 h 842"/>
              <a:gd name="T22" fmla="*/ 132 w 1554"/>
              <a:gd name="T23" fmla="*/ 293 h 842"/>
              <a:gd name="T24" fmla="*/ 20 w 1554"/>
              <a:gd name="T25" fmla="*/ 451 h 842"/>
              <a:gd name="T26" fmla="*/ 20 w 1554"/>
              <a:gd name="T27" fmla="*/ 451 h 842"/>
              <a:gd name="T28" fmla="*/ 19 w 1554"/>
              <a:gd name="T29" fmla="*/ 607 h 842"/>
              <a:gd name="T30" fmla="*/ 19 w 1554"/>
              <a:gd name="T31" fmla="*/ 607 h 842"/>
              <a:gd name="T32" fmla="*/ 140 w 1554"/>
              <a:gd name="T33" fmla="*/ 740 h 842"/>
              <a:gd name="T34" fmla="*/ 140 w 1554"/>
              <a:gd name="T35" fmla="*/ 740 h 842"/>
              <a:gd name="T36" fmla="*/ 371 w 1554"/>
              <a:gd name="T37" fmla="*/ 821 h 842"/>
              <a:gd name="T38" fmla="*/ 371 w 1554"/>
              <a:gd name="T39" fmla="*/ 821 h 842"/>
              <a:gd name="T40" fmla="*/ 663 w 1554"/>
              <a:gd name="T41" fmla="*/ 834 h 842"/>
              <a:gd name="T42" fmla="*/ 663 w 1554"/>
              <a:gd name="T43" fmla="*/ 834 h 842"/>
              <a:gd name="T44" fmla="*/ 972 w 1554"/>
              <a:gd name="T45" fmla="*/ 780 h 842"/>
              <a:gd name="T46" fmla="*/ 972 w 1554"/>
              <a:gd name="T47" fmla="*/ 780 h 842"/>
              <a:gd name="T48" fmla="*/ 1256 w 1554"/>
              <a:gd name="T49" fmla="*/ 665 h 842"/>
              <a:gd name="T50" fmla="*/ 1256 w 1554"/>
              <a:gd name="T51" fmla="*/ 665 h 842"/>
              <a:gd name="T52" fmla="*/ 1456 w 1554"/>
              <a:gd name="T53" fmla="*/ 510 h 842"/>
              <a:gd name="T54" fmla="*/ 1456 w 1554"/>
              <a:gd name="T55" fmla="*/ 510 h 842"/>
              <a:gd name="T56" fmla="*/ 1543 w 1554"/>
              <a:gd name="T57" fmla="*/ 350 h 842"/>
              <a:gd name="T58" fmla="*/ 1543 w 1554"/>
              <a:gd name="T59" fmla="*/ 350 h 842"/>
              <a:gd name="T60" fmla="*/ 1518 w 1554"/>
              <a:gd name="T61" fmla="*/ 202 h 842"/>
              <a:gd name="T62" fmla="*/ 1518 w 1554"/>
              <a:gd name="T63" fmla="*/ 202 h 842"/>
              <a:gd name="T64" fmla="*/ 1383 w 1554"/>
              <a:gd name="T65" fmla="*/ 8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54" h="842">
                <a:moveTo>
                  <a:pt x="1383" y="84"/>
                </a:moveTo>
                <a:lnTo>
                  <a:pt x="1383" y="84"/>
                </a:lnTo>
                <a:cubicBezTo>
                  <a:pt x="1320" y="51"/>
                  <a:pt x="1244" y="29"/>
                  <a:pt x="1161" y="16"/>
                </a:cubicBezTo>
                <a:lnTo>
                  <a:pt x="1161" y="16"/>
                </a:lnTo>
                <a:cubicBezTo>
                  <a:pt x="1078" y="3"/>
                  <a:pt x="988" y="0"/>
                  <a:pt x="895" y="6"/>
                </a:cubicBezTo>
                <a:lnTo>
                  <a:pt x="895" y="6"/>
                </a:lnTo>
                <a:cubicBezTo>
                  <a:pt x="802" y="11"/>
                  <a:pt x="706" y="27"/>
                  <a:pt x="612" y="51"/>
                </a:cubicBezTo>
                <a:lnTo>
                  <a:pt x="612" y="51"/>
                </a:lnTo>
                <a:cubicBezTo>
                  <a:pt x="518" y="75"/>
                  <a:pt x="426" y="109"/>
                  <a:pt x="342" y="151"/>
                </a:cubicBezTo>
                <a:lnTo>
                  <a:pt x="342" y="151"/>
                </a:lnTo>
                <a:cubicBezTo>
                  <a:pt x="256" y="194"/>
                  <a:pt x="186" y="242"/>
                  <a:pt x="132" y="293"/>
                </a:cubicBezTo>
                <a:lnTo>
                  <a:pt x="132" y="293"/>
                </a:lnTo>
                <a:cubicBezTo>
                  <a:pt x="77" y="344"/>
                  <a:pt x="39" y="398"/>
                  <a:pt x="20" y="451"/>
                </a:cubicBezTo>
                <a:lnTo>
                  <a:pt x="20" y="451"/>
                </a:lnTo>
                <a:cubicBezTo>
                  <a:pt x="0" y="504"/>
                  <a:pt x="0" y="557"/>
                  <a:pt x="19" y="607"/>
                </a:cubicBezTo>
                <a:lnTo>
                  <a:pt x="19" y="607"/>
                </a:lnTo>
                <a:cubicBezTo>
                  <a:pt x="38" y="656"/>
                  <a:pt x="78" y="702"/>
                  <a:pt x="140" y="740"/>
                </a:cubicBezTo>
                <a:lnTo>
                  <a:pt x="140" y="740"/>
                </a:lnTo>
                <a:cubicBezTo>
                  <a:pt x="203" y="779"/>
                  <a:pt x="282" y="806"/>
                  <a:pt x="371" y="821"/>
                </a:cubicBezTo>
                <a:lnTo>
                  <a:pt x="371" y="821"/>
                </a:lnTo>
                <a:cubicBezTo>
                  <a:pt x="461" y="837"/>
                  <a:pt x="560" y="841"/>
                  <a:pt x="663" y="834"/>
                </a:cubicBezTo>
                <a:lnTo>
                  <a:pt x="663" y="834"/>
                </a:lnTo>
                <a:cubicBezTo>
                  <a:pt x="765" y="827"/>
                  <a:pt x="870" y="809"/>
                  <a:pt x="972" y="780"/>
                </a:cubicBezTo>
                <a:lnTo>
                  <a:pt x="972" y="780"/>
                </a:lnTo>
                <a:cubicBezTo>
                  <a:pt x="1073" y="752"/>
                  <a:pt x="1170" y="713"/>
                  <a:pt x="1256" y="665"/>
                </a:cubicBezTo>
                <a:lnTo>
                  <a:pt x="1256" y="665"/>
                </a:lnTo>
                <a:cubicBezTo>
                  <a:pt x="1341" y="617"/>
                  <a:pt x="1408" y="564"/>
                  <a:pt x="1456" y="510"/>
                </a:cubicBezTo>
                <a:lnTo>
                  <a:pt x="1456" y="510"/>
                </a:lnTo>
                <a:cubicBezTo>
                  <a:pt x="1504" y="457"/>
                  <a:pt x="1533" y="402"/>
                  <a:pt x="1543" y="350"/>
                </a:cubicBezTo>
                <a:lnTo>
                  <a:pt x="1543" y="350"/>
                </a:lnTo>
                <a:cubicBezTo>
                  <a:pt x="1553" y="298"/>
                  <a:pt x="1545" y="247"/>
                  <a:pt x="1518" y="202"/>
                </a:cubicBezTo>
                <a:lnTo>
                  <a:pt x="1518" y="202"/>
                </a:lnTo>
                <a:cubicBezTo>
                  <a:pt x="1491" y="157"/>
                  <a:pt x="1447" y="116"/>
                  <a:pt x="1383" y="84"/>
                </a:cubicBezTo>
              </a:path>
            </a:pathLst>
          </a:custGeom>
          <a:solidFill>
            <a:srgbClr val="72C7D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77D951F-1947-A586-4536-B1D7499EC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00" y="5179875"/>
            <a:ext cx="4787093" cy="1678093"/>
          </a:xfrm>
          <a:custGeom>
            <a:avLst/>
            <a:gdLst>
              <a:gd name="T0" fmla="*/ 6617 w 7688"/>
              <a:gd name="T1" fmla="*/ 836 h 2693"/>
              <a:gd name="T2" fmla="*/ 6617 w 7688"/>
              <a:gd name="T3" fmla="*/ 836 h 2693"/>
              <a:gd name="T4" fmla="*/ 6518 w 7688"/>
              <a:gd name="T5" fmla="*/ 1025 h 2693"/>
              <a:gd name="T6" fmla="*/ 6518 w 7688"/>
              <a:gd name="T7" fmla="*/ 1025 h 2693"/>
              <a:gd name="T8" fmla="*/ 6283 w 7688"/>
              <a:gd name="T9" fmla="*/ 1208 h 2693"/>
              <a:gd name="T10" fmla="*/ 6283 w 7688"/>
              <a:gd name="T11" fmla="*/ 1208 h 2693"/>
              <a:gd name="T12" fmla="*/ 5949 w 7688"/>
              <a:gd name="T13" fmla="*/ 1345 h 2693"/>
              <a:gd name="T14" fmla="*/ 5949 w 7688"/>
              <a:gd name="T15" fmla="*/ 1345 h 2693"/>
              <a:gd name="T16" fmla="*/ 5583 w 7688"/>
              <a:gd name="T17" fmla="*/ 1410 h 2693"/>
              <a:gd name="T18" fmla="*/ 5583 w 7688"/>
              <a:gd name="T19" fmla="*/ 1410 h 2693"/>
              <a:gd name="T20" fmla="*/ 5237 w 7688"/>
              <a:gd name="T21" fmla="*/ 1394 h 2693"/>
              <a:gd name="T22" fmla="*/ 5237 w 7688"/>
              <a:gd name="T23" fmla="*/ 1394 h 2693"/>
              <a:gd name="T24" fmla="*/ 4965 w 7688"/>
              <a:gd name="T25" fmla="*/ 1298 h 2693"/>
              <a:gd name="T26" fmla="*/ 4965 w 7688"/>
              <a:gd name="T27" fmla="*/ 1298 h 2693"/>
              <a:gd name="T28" fmla="*/ 4823 w 7688"/>
              <a:gd name="T29" fmla="*/ 1139 h 2693"/>
              <a:gd name="T30" fmla="*/ 4823 w 7688"/>
              <a:gd name="T31" fmla="*/ 1139 h 2693"/>
              <a:gd name="T32" fmla="*/ 4828 w 7688"/>
              <a:gd name="T33" fmla="*/ 955 h 2693"/>
              <a:gd name="T34" fmla="*/ 4828 w 7688"/>
              <a:gd name="T35" fmla="*/ 955 h 2693"/>
              <a:gd name="T36" fmla="*/ 4961 w 7688"/>
              <a:gd name="T37" fmla="*/ 769 h 2693"/>
              <a:gd name="T38" fmla="*/ 4961 w 7688"/>
              <a:gd name="T39" fmla="*/ 769 h 2693"/>
              <a:gd name="T40" fmla="*/ 5209 w 7688"/>
              <a:gd name="T41" fmla="*/ 604 h 2693"/>
              <a:gd name="T42" fmla="*/ 5209 w 7688"/>
              <a:gd name="T43" fmla="*/ 604 h 2693"/>
              <a:gd name="T44" fmla="*/ 5526 w 7688"/>
              <a:gd name="T45" fmla="*/ 488 h 2693"/>
              <a:gd name="T46" fmla="*/ 5526 w 7688"/>
              <a:gd name="T47" fmla="*/ 488 h 2693"/>
              <a:gd name="T48" fmla="*/ 5855 w 7688"/>
              <a:gd name="T49" fmla="*/ 436 h 2693"/>
              <a:gd name="T50" fmla="*/ 5855 w 7688"/>
              <a:gd name="T51" fmla="*/ 436 h 2693"/>
              <a:gd name="T52" fmla="*/ 6166 w 7688"/>
              <a:gd name="T53" fmla="*/ 446 h 2693"/>
              <a:gd name="T54" fmla="*/ 6166 w 7688"/>
              <a:gd name="T55" fmla="*/ 446 h 2693"/>
              <a:gd name="T56" fmla="*/ 6426 w 7688"/>
              <a:gd name="T57" fmla="*/ 525 h 2693"/>
              <a:gd name="T58" fmla="*/ 6426 w 7688"/>
              <a:gd name="T59" fmla="*/ 525 h 2693"/>
              <a:gd name="T60" fmla="*/ 6586 w 7688"/>
              <a:gd name="T61" fmla="*/ 663 h 2693"/>
              <a:gd name="T62" fmla="*/ 6586 w 7688"/>
              <a:gd name="T63" fmla="*/ 663 h 2693"/>
              <a:gd name="T64" fmla="*/ 6617 w 7688"/>
              <a:gd name="T65" fmla="*/ 836 h 2693"/>
              <a:gd name="T66" fmla="*/ 7341 w 7688"/>
              <a:gd name="T67" fmla="*/ 41 h 2693"/>
              <a:gd name="T68" fmla="*/ 4727 w 7688"/>
              <a:gd name="T69" fmla="*/ 0 h 2693"/>
              <a:gd name="T70" fmla="*/ 5170 w 7688"/>
              <a:gd name="T71" fmla="*/ 238 h 2693"/>
              <a:gd name="T72" fmla="*/ 0 w 7688"/>
              <a:gd name="T73" fmla="*/ 2692 h 2693"/>
              <a:gd name="T74" fmla="*/ 4681 w 7688"/>
              <a:gd name="T75" fmla="*/ 2692 h 2693"/>
              <a:gd name="T76" fmla="*/ 7075 w 7688"/>
              <a:gd name="T77" fmla="*/ 1261 h 2693"/>
              <a:gd name="T78" fmla="*/ 7687 w 7688"/>
              <a:gd name="T79" fmla="*/ 1590 h 2693"/>
              <a:gd name="T80" fmla="*/ 7341 w 7688"/>
              <a:gd name="T81" fmla="*/ 41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88" h="2693">
                <a:moveTo>
                  <a:pt x="6617" y="836"/>
                </a:moveTo>
                <a:lnTo>
                  <a:pt x="6617" y="836"/>
                </a:lnTo>
                <a:cubicBezTo>
                  <a:pt x="6606" y="898"/>
                  <a:pt x="6573" y="962"/>
                  <a:pt x="6518" y="1025"/>
                </a:cubicBezTo>
                <a:lnTo>
                  <a:pt x="6518" y="1025"/>
                </a:lnTo>
                <a:cubicBezTo>
                  <a:pt x="6463" y="1088"/>
                  <a:pt x="6384" y="1151"/>
                  <a:pt x="6283" y="1208"/>
                </a:cubicBezTo>
                <a:lnTo>
                  <a:pt x="6283" y="1208"/>
                </a:lnTo>
                <a:cubicBezTo>
                  <a:pt x="6182" y="1265"/>
                  <a:pt x="6068" y="1311"/>
                  <a:pt x="5949" y="1345"/>
                </a:cubicBezTo>
                <a:lnTo>
                  <a:pt x="5949" y="1345"/>
                </a:lnTo>
                <a:cubicBezTo>
                  <a:pt x="5829" y="1380"/>
                  <a:pt x="5704" y="1401"/>
                  <a:pt x="5583" y="1410"/>
                </a:cubicBezTo>
                <a:lnTo>
                  <a:pt x="5583" y="1410"/>
                </a:lnTo>
                <a:cubicBezTo>
                  <a:pt x="5461" y="1418"/>
                  <a:pt x="5343" y="1413"/>
                  <a:pt x="5237" y="1394"/>
                </a:cubicBezTo>
                <a:lnTo>
                  <a:pt x="5237" y="1394"/>
                </a:lnTo>
                <a:cubicBezTo>
                  <a:pt x="5132" y="1376"/>
                  <a:pt x="5038" y="1344"/>
                  <a:pt x="4965" y="1298"/>
                </a:cubicBezTo>
                <a:lnTo>
                  <a:pt x="4965" y="1298"/>
                </a:lnTo>
                <a:cubicBezTo>
                  <a:pt x="4892" y="1253"/>
                  <a:pt x="4845" y="1198"/>
                  <a:pt x="4823" y="1139"/>
                </a:cubicBezTo>
                <a:lnTo>
                  <a:pt x="4823" y="1139"/>
                </a:lnTo>
                <a:cubicBezTo>
                  <a:pt x="4802" y="1081"/>
                  <a:pt x="4803" y="1018"/>
                  <a:pt x="4828" y="955"/>
                </a:cubicBezTo>
                <a:lnTo>
                  <a:pt x="4828" y="955"/>
                </a:lnTo>
                <a:cubicBezTo>
                  <a:pt x="4852" y="892"/>
                  <a:pt x="4896" y="829"/>
                  <a:pt x="4961" y="769"/>
                </a:cubicBezTo>
                <a:lnTo>
                  <a:pt x="4961" y="769"/>
                </a:lnTo>
                <a:cubicBezTo>
                  <a:pt x="5025" y="710"/>
                  <a:pt x="5108" y="654"/>
                  <a:pt x="5209" y="604"/>
                </a:cubicBezTo>
                <a:lnTo>
                  <a:pt x="5209" y="604"/>
                </a:lnTo>
                <a:cubicBezTo>
                  <a:pt x="5308" y="555"/>
                  <a:pt x="5416" y="516"/>
                  <a:pt x="5526" y="488"/>
                </a:cubicBezTo>
                <a:lnTo>
                  <a:pt x="5526" y="488"/>
                </a:lnTo>
                <a:cubicBezTo>
                  <a:pt x="5635" y="460"/>
                  <a:pt x="5747" y="442"/>
                  <a:pt x="5855" y="436"/>
                </a:cubicBezTo>
                <a:lnTo>
                  <a:pt x="5855" y="436"/>
                </a:lnTo>
                <a:cubicBezTo>
                  <a:pt x="5964" y="428"/>
                  <a:pt x="6069" y="432"/>
                  <a:pt x="6166" y="446"/>
                </a:cubicBezTo>
                <a:lnTo>
                  <a:pt x="6166" y="446"/>
                </a:lnTo>
                <a:cubicBezTo>
                  <a:pt x="6263" y="461"/>
                  <a:pt x="6352" y="488"/>
                  <a:pt x="6426" y="525"/>
                </a:cubicBezTo>
                <a:lnTo>
                  <a:pt x="6426" y="525"/>
                </a:lnTo>
                <a:cubicBezTo>
                  <a:pt x="6501" y="563"/>
                  <a:pt x="6554" y="610"/>
                  <a:pt x="6586" y="663"/>
                </a:cubicBezTo>
                <a:lnTo>
                  <a:pt x="6586" y="663"/>
                </a:lnTo>
                <a:cubicBezTo>
                  <a:pt x="6617" y="716"/>
                  <a:pt x="6628" y="775"/>
                  <a:pt x="6617" y="836"/>
                </a:cubicBezTo>
                <a:close/>
                <a:moveTo>
                  <a:pt x="7341" y="41"/>
                </a:moveTo>
                <a:lnTo>
                  <a:pt x="4727" y="0"/>
                </a:lnTo>
                <a:lnTo>
                  <a:pt x="5170" y="238"/>
                </a:lnTo>
                <a:lnTo>
                  <a:pt x="0" y="2692"/>
                </a:lnTo>
                <a:lnTo>
                  <a:pt x="4681" y="2692"/>
                </a:lnTo>
                <a:lnTo>
                  <a:pt x="7075" y="1261"/>
                </a:lnTo>
                <a:lnTo>
                  <a:pt x="7687" y="1590"/>
                </a:lnTo>
                <a:lnTo>
                  <a:pt x="7341" y="41"/>
                </a:lnTo>
                <a:close/>
              </a:path>
            </a:pathLst>
          </a:custGeom>
          <a:solidFill>
            <a:srgbClr val="72C7D5"/>
          </a:solidFill>
          <a:ln>
            <a:solidFill>
              <a:srgbClr val="72C7D5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Freeform 71">
            <a:extLst>
              <a:ext uri="{FF2B5EF4-FFF2-40B4-BE49-F238E27FC236}">
                <a16:creationId xmlns:a16="http://schemas.microsoft.com/office/drawing/2014/main" id="{E984A933-5AB6-8113-2A3A-718B8772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659" y="5446283"/>
            <a:ext cx="1137038" cy="617955"/>
          </a:xfrm>
          <a:custGeom>
            <a:avLst/>
            <a:gdLst>
              <a:gd name="T0" fmla="*/ 1624 w 1827"/>
              <a:gd name="T1" fmla="*/ 97 h 991"/>
              <a:gd name="T2" fmla="*/ 1364 w 1827"/>
              <a:gd name="T3" fmla="*/ 18 h 991"/>
              <a:gd name="T4" fmla="*/ 1053 w 1827"/>
              <a:gd name="T5" fmla="*/ 8 h 991"/>
              <a:gd name="T6" fmla="*/ 724 w 1827"/>
              <a:gd name="T7" fmla="*/ 60 h 991"/>
              <a:gd name="T8" fmla="*/ 407 w 1827"/>
              <a:gd name="T9" fmla="*/ 176 h 991"/>
              <a:gd name="T10" fmla="*/ 159 w 1827"/>
              <a:gd name="T11" fmla="*/ 341 h 991"/>
              <a:gd name="T12" fmla="*/ 26 w 1827"/>
              <a:gd name="T13" fmla="*/ 527 h 991"/>
              <a:gd name="T14" fmla="*/ 21 w 1827"/>
              <a:gd name="T15" fmla="*/ 711 h 991"/>
              <a:gd name="T16" fmla="*/ 163 w 1827"/>
              <a:gd name="T17" fmla="*/ 870 h 991"/>
              <a:gd name="T18" fmla="*/ 435 w 1827"/>
              <a:gd name="T19" fmla="*/ 966 h 991"/>
              <a:gd name="T20" fmla="*/ 781 w 1827"/>
              <a:gd name="T21" fmla="*/ 982 h 991"/>
              <a:gd name="T22" fmla="*/ 1147 w 1827"/>
              <a:gd name="T23" fmla="*/ 917 h 991"/>
              <a:gd name="T24" fmla="*/ 1481 w 1827"/>
              <a:gd name="T25" fmla="*/ 780 h 991"/>
              <a:gd name="T26" fmla="*/ 1716 w 1827"/>
              <a:gd name="T27" fmla="*/ 597 h 991"/>
              <a:gd name="T28" fmla="*/ 1815 w 1827"/>
              <a:gd name="T29" fmla="*/ 408 h 991"/>
              <a:gd name="T30" fmla="*/ 1784 w 1827"/>
              <a:gd name="T31" fmla="*/ 235 h 991"/>
              <a:gd name="T32" fmla="*/ 280 w 1827"/>
              <a:gd name="T33" fmla="*/ 807 h 991"/>
              <a:gd name="T34" fmla="*/ 159 w 1827"/>
              <a:gd name="T35" fmla="*/ 674 h 991"/>
              <a:gd name="T36" fmla="*/ 160 w 1827"/>
              <a:gd name="T37" fmla="*/ 518 h 991"/>
              <a:gd name="T38" fmla="*/ 272 w 1827"/>
              <a:gd name="T39" fmla="*/ 360 h 991"/>
              <a:gd name="T40" fmla="*/ 482 w 1827"/>
              <a:gd name="T41" fmla="*/ 218 h 991"/>
              <a:gd name="T42" fmla="*/ 752 w 1827"/>
              <a:gd name="T43" fmla="*/ 118 h 991"/>
              <a:gd name="T44" fmla="*/ 1035 w 1827"/>
              <a:gd name="T45" fmla="*/ 73 h 991"/>
              <a:gd name="T46" fmla="*/ 1301 w 1827"/>
              <a:gd name="T47" fmla="*/ 83 h 991"/>
              <a:gd name="T48" fmla="*/ 1523 w 1827"/>
              <a:gd name="T49" fmla="*/ 151 h 991"/>
              <a:gd name="T50" fmla="*/ 1658 w 1827"/>
              <a:gd name="T51" fmla="*/ 269 h 991"/>
              <a:gd name="T52" fmla="*/ 1683 w 1827"/>
              <a:gd name="T53" fmla="*/ 417 h 991"/>
              <a:gd name="T54" fmla="*/ 1596 w 1827"/>
              <a:gd name="T55" fmla="*/ 577 h 991"/>
              <a:gd name="T56" fmla="*/ 1396 w 1827"/>
              <a:gd name="T57" fmla="*/ 732 h 991"/>
              <a:gd name="T58" fmla="*/ 1112 w 1827"/>
              <a:gd name="T59" fmla="*/ 847 h 991"/>
              <a:gd name="T60" fmla="*/ 803 w 1827"/>
              <a:gd name="T61" fmla="*/ 901 h 991"/>
              <a:gd name="T62" fmla="*/ 511 w 1827"/>
              <a:gd name="T63" fmla="*/ 888 h 991"/>
              <a:gd name="T64" fmla="*/ 280 w 1827"/>
              <a:gd name="T65" fmla="*/ 807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27" h="991">
                <a:moveTo>
                  <a:pt x="1624" y="97"/>
                </a:moveTo>
                <a:lnTo>
                  <a:pt x="1624" y="97"/>
                </a:lnTo>
                <a:cubicBezTo>
                  <a:pt x="1550" y="60"/>
                  <a:pt x="1461" y="33"/>
                  <a:pt x="1364" y="18"/>
                </a:cubicBezTo>
                <a:lnTo>
                  <a:pt x="1364" y="18"/>
                </a:lnTo>
                <a:cubicBezTo>
                  <a:pt x="1267" y="4"/>
                  <a:pt x="1162" y="0"/>
                  <a:pt x="1053" y="8"/>
                </a:cubicBezTo>
                <a:lnTo>
                  <a:pt x="1053" y="8"/>
                </a:lnTo>
                <a:cubicBezTo>
                  <a:pt x="945" y="14"/>
                  <a:pt x="833" y="32"/>
                  <a:pt x="724" y="60"/>
                </a:cubicBezTo>
                <a:lnTo>
                  <a:pt x="724" y="60"/>
                </a:lnTo>
                <a:cubicBezTo>
                  <a:pt x="614" y="88"/>
                  <a:pt x="506" y="127"/>
                  <a:pt x="407" y="176"/>
                </a:cubicBezTo>
                <a:lnTo>
                  <a:pt x="407" y="176"/>
                </a:lnTo>
                <a:cubicBezTo>
                  <a:pt x="306" y="226"/>
                  <a:pt x="223" y="282"/>
                  <a:pt x="159" y="341"/>
                </a:cubicBezTo>
                <a:lnTo>
                  <a:pt x="159" y="341"/>
                </a:lnTo>
                <a:cubicBezTo>
                  <a:pt x="94" y="401"/>
                  <a:pt x="50" y="464"/>
                  <a:pt x="26" y="527"/>
                </a:cubicBezTo>
                <a:lnTo>
                  <a:pt x="26" y="527"/>
                </a:lnTo>
                <a:cubicBezTo>
                  <a:pt x="1" y="590"/>
                  <a:pt x="0" y="653"/>
                  <a:pt x="21" y="711"/>
                </a:cubicBezTo>
                <a:lnTo>
                  <a:pt x="21" y="711"/>
                </a:lnTo>
                <a:cubicBezTo>
                  <a:pt x="43" y="770"/>
                  <a:pt x="90" y="825"/>
                  <a:pt x="163" y="870"/>
                </a:cubicBezTo>
                <a:lnTo>
                  <a:pt x="163" y="870"/>
                </a:lnTo>
                <a:cubicBezTo>
                  <a:pt x="236" y="916"/>
                  <a:pt x="330" y="948"/>
                  <a:pt x="435" y="966"/>
                </a:cubicBezTo>
                <a:lnTo>
                  <a:pt x="435" y="966"/>
                </a:lnTo>
                <a:cubicBezTo>
                  <a:pt x="541" y="985"/>
                  <a:pt x="659" y="990"/>
                  <a:pt x="781" y="982"/>
                </a:cubicBezTo>
                <a:lnTo>
                  <a:pt x="781" y="982"/>
                </a:lnTo>
                <a:cubicBezTo>
                  <a:pt x="902" y="973"/>
                  <a:pt x="1027" y="952"/>
                  <a:pt x="1147" y="917"/>
                </a:cubicBezTo>
                <a:lnTo>
                  <a:pt x="1147" y="917"/>
                </a:lnTo>
                <a:cubicBezTo>
                  <a:pt x="1266" y="883"/>
                  <a:pt x="1380" y="837"/>
                  <a:pt x="1481" y="780"/>
                </a:cubicBezTo>
                <a:lnTo>
                  <a:pt x="1481" y="780"/>
                </a:lnTo>
                <a:cubicBezTo>
                  <a:pt x="1582" y="723"/>
                  <a:pt x="1660" y="660"/>
                  <a:pt x="1716" y="597"/>
                </a:cubicBezTo>
                <a:lnTo>
                  <a:pt x="1716" y="597"/>
                </a:lnTo>
                <a:cubicBezTo>
                  <a:pt x="1771" y="534"/>
                  <a:pt x="1804" y="470"/>
                  <a:pt x="1815" y="408"/>
                </a:cubicBezTo>
                <a:lnTo>
                  <a:pt x="1815" y="408"/>
                </a:lnTo>
                <a:cubicBezTo>
                  <a:pt x="1826" y="347"/>
                  <a:pt x="1815" y="288"/>
                  <a:pt x="1784" y="235"/>
                </a:cubicBezTo>
                <a:lnTo>
                  <a:pt x="1784" y="235"/>
                </a:lnTo>
                <a:cubicBezTo>
                  <a:pt x="1752" y="182"/>
                  <a:pt x="1699" y="135"/>
                  <a:pt x="1624" y="97"/>
                </a:cubicBezTo>
                <a:close/>
                <a:moveTo>
                  <a:pt x="280" y="807"/>
                </a:moveTo>
                <a:lnTo>
                  <a:pt x="280" y="807"/>
                </a:lnTo>
                <a:cubicBezTo>
                  <a:pt x="218" y="769"/>
                  <a:pt x="178" y="723"/>
                  <a:pt x="159" y="674"/>
                </a:cubicBezTo>
                <a:lnTo>
                  <a:pt x="159" y="674"/>
                </a:lnTo>
                <a:cubicBezTo>
                  <a:pt x="140" y="624"/>
                  <a:pt x="140" y="571"/>
                  <a:pt x="160" y="518"/>
                </a:cubicBezTo>
                <a:lnTo>
                  <a:pt x="160" y="518"/>
                </a:lnTo>
                <a:cubicBezTo>
                  <a:pt x="179" y="465"/>
                  <a:pt x="217" y="411"/>
                  <a:pt x="272" y="360"/>
                </a:cubicBezTo>
                <a:lnTo>
                  <a:pt x="272" y="360"/>
                </a:lnTo>
                <a:cubicBezTo>
                  <a:pt x="326" y="309"/>
                  <a:pt x="396" y="261"/>
                  <a:pt x="482" y="218"/>
                </a:cubicBezTo>
                <a:lnTo>
                  <a:pt x="482" y="218"/>
                </a:lnTo>
                <a:cubicBezTo>
                  <a:pt x="566" y="176"/>
                  <a:pt x="658" y="142"/>
                  <a:pt x="752" y="118"/>
                </a:cubicBezTo>
                <a:lnTo>
                  <a:pt x="752" y="118"/>
                </a:lnTo>
                <a:cubicBezTo>
                  <a:pt x="846" y="94"/>
                  <a:pt x="942" y="78"/>
                  <a:pt x="1035" y="73"/>
                </a:cubicBezTo>
                <a:lnTo>
                  <a:pt x="1035" y="73"/>
                </a:lnTo>
                <a:cubicBezTo>
                  <a:pt x="1128" y="67"/>
                  <a:pt x="1218" y="70"/>
                  <a:pt x="1301" y="83"/>
                </a:cubicBezTo>
                <a:lnTo>
                  <a:pt x="1301" y="83"/>
                </a:lnTo>
                <a:cubicBezTo>
                  <a:pt x="1384" y="96"/>
                  <a:pt x="1460" y="118"/>
                  <a:pt x="1523" y="151"/>
                </a:cubicBezTo>
                <a:lnTo>
                  <a:pt x="1523" y="151"/>
                </a:lnTo>
                <a:cubicBezTo>
                  <a:pt x="1587" y="183"/>
                  <a:pt x="1631" y="224"/>
                  <a:pt x="1658" y="269"/>
                </a:cubicBezTo>
                <a:lnTo>
                  <a:pt x="1658" y="269"/>
                </a:lnTo>
                <a:cubicBezTo>
                  <a:pt x="1685" y="314"/>
                  <a:pt x="1693" y="365"/>
                  <a:pt x="1683" y="417"/>
                </a:cubicBezTo>
                <a:lnTo>
                  <a:pt x="1683" y="417"/>
                </a:lnTo>
                <a:cubicBezTo>
                  <a:pt x="1673" y="469"/>
                  <a:pt x="1644" y="524"/>
                  <a:pt x="1596" y="577"/>
                </a:cubicBezTo>
                <a:lnTo>
                  <a:pt x="1596" y="577"/>
                </a:lnTo>
                <a:cubicBezTo>
                  <a:pt x="1548" y="631"/>
                  <a:pt x="1481" y="684"/>
                  <a:pt x="1396" y="732"/>
                </a:cubicBezTo>
                <a:lnTo>
                  <a:pt x="1396" y="732"/>
                </a:lnTo>
                <a:cubicBezTo>
                  <a:pt x="1310" y="780"/>
                  <a:pt x="1213" y="819"/>
                  <a:pt x="1112" y="847"/>
                </a:cubicBezTo>
                <a:lnTo>
                  <a:pt x="1112" y="847"/>
                </a:lnTo>
                <a:cubicBezTo>
                  <a:pt x="1010" y="876"/>
                  <a:pt x="905" y="894"/>
                  <a:pt x="803" y="901"/>
                </a:cubicBezTo>
                <a:lnTo>
                  <a:pt x="803" y="901"/>
                </a:lnTo>
                <a:cubicBezTo>
                  <a:pt x="700" y="908"/>
                  <a:pt x="601" y="904"/>
                  <a:pt x="511" y="888"/>
                </a:cubicBezTo>
                <a:lnTo>
                  <a:pt x="511" y="888"/>
                </a:lnTo>
                <a:cubicBezTo>
                  <a:pt x="422" y="873"/>
                  <a:pt x="343" y="846"/>
                  <a:pt x="280" y="8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594EF6F3-B22D-F83B-73CC-8821791D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035" y="3905239"/>
            <a:ext cx="2831133" cy="1288742"/>
          </a:xfrm>
          <a:custGeom>
            <a:avLst/>
            <a:gdLst>
              <a:gd name="T0" fmla="*/ 1077 w 3851"/>
              <a:gd name="T1" fmla="*/ 0 h 1485"/>
              <a:gd name="T2" fmla="*/ 0 w 3851"/>
              <a:gd name="T3" fmla="*/ 841 h 1485"/>
              <a:gd name="T4" fmla="*/ 1860 w 3851"/>
              <a:gd name="T5" fmla="*/ 1484 h 1485"/>
              <a:gd name="T6" fmla="*/ 3850 w 3851"/>
              <a:gd name="T7" fmla="*/ 777 h 1485"/>
              <a:gd name="T8" fmla="*/ 1816 w 3851"/>
              <a:gd name="T9" fmla="*/ 652 h 1485"/>
              <a:gd name="T10" fmla="*/ 1649 w 3851"/>
              <a:gd name="T11" fmla="*/ 576 h 1485"/>
              <a:gd name="T12" fmla="*/ 1574 w 3851"/>
              <a:gd name="T13" fmla="*/ 485 h 1485"/>
              <a:gd name="T14" fmla="*/ 1590 w 3851"/>
              <a:gd name="T15" fmla="*/ 393 h 1485"/>
              <a:gd name="T16" fmla="*/ 1699 w 3851"/>
              <a:gd name="T17" fmla="*/ 308 h 1485"/>
              <a:gd name="T18" fmla="*/ 1881 w 3851"/>
              <a:gd name="T19" fmla="*/ 248 h 1485"/>
              <a:gd name="T20" fmla="*/ 2100 w 3851"/>
              <a:gd name="T21" fmla="*/ 220 h 1485"/>
              <a:gd name="T22" fmla="*/ 2332 w 3851"/>
              <a:gd name="T23" fmla="*/ 224 h 1485"/>
              <a:gd name="T24" fmla="*/ 2553 w 3851"/>
              <a:gd name="T25" fmla="*/ 262 h 1485"/>
              <a:gd name="T26" fmla="*/ 2724 w 3851"/>
              <a:gd name="T27" fmla="*/ 331 h 1485"/>
              <a:gd name="T28" fmla="*/ 2814 w 3851"/>
              <a:gd name="T29" fmla="*/ 417 h 1485"/>
              <a:gd name="T30" fmla="*/ 2816 w 3851"/>
              <a:gd name="T31" fmla="*/ 511 h 1485"/>
              <a:gd name="T32" fmla="*/ 2719 w 3851"/>
              <a:gd name="T33" fmla="*/ 601 h 1485"/>
              <a:gd name="T34" fmla="*/ 2534 w 3851"/>
              <a:gd name="T35" fmla="*/ 670 h 1485"/>
              <a:gd name="T36" fmla="*/ 2300 w 3851"/>
              <a:gd name="T37" fmla="*/ 702 h 1485"/>
              <a:gd name="T38" fmla="*/ 2049 w 3851"/>
              <a:gd name="T39" fmla="*/ 697 h 1485"/>
              <a:gd name="T40" fmla="*/ 1816 w 3851"/>
              <a:gd name="T41" fmla="*/ 652 h 1485"/>
              <a:gd name="T42" fmla="*/ 2501 w 3851"/>
              <a:gd name="T43" fmla="*/ 290 h 1485"/>
              <a:gd name="T44" fmla="*/ 2312 w 3851"/>
              <a:gd name="T45" fmla="*/ 256 h 1485"/>
              <a:gd name="T46" fmla="*/ 2113 w 3851"/>
              <a:gd name="T47" fmla="*/ 253 h 1485"/>
              <a:gd name="T48" fmla="*/ 1926 w 3851"/>
              <a:gd name="T49" fmla="*/ 277 h 1485"/>
              <a:gd name="T50" fmla="*/ 1772 w 3851"/>
              <a:gd name="T51" fmla="*/ 329 h 1485"/>
              <a:gd name="T52" fmla="*/ 1680 w 3851"/>
              <a:gd name="T53" fmla="*/ 401 h 1485"/>
              <a:gd name="T54" fmla="*/ 1667 w 3851"/>
              <a:gd name="T55" fmla="*/ 480 h 1485"/>
              <a:gd name="T56" fmla="*/ 1732 w 3851"/>
              <a:gd name="T57" fmla="*/ 557 h 1485"/>
              <a:gd name="T58" fmla="*/ 1874 w 3851"/>
              <a:gd name="T59" fmla="*/ 621 h 1485"/>
              <a:gd name="T60" fmla="*/ 2072 w 3851"/>
              <a:gd name="T61" fmla="*/ 659 h 1485"/>
              <a:gd name="T62" fmla="*/ 2284 w 3851"/>
              <a:gd name="T63" fmla="*/ 664 h 1485"/>
              <a:gd name="T64" fmla="*/ 2482 w 3851"/>
              <a:gd name="T65" fmla="*/ 636 h 1485"/>
              <a:gd name="T66" fmla="*/ 2639 w 3851"/>
              <a:gd name="T67" fmla="*/ 579 h 1485"/>
              <a:gd name="T68" fmla="*/ 2722 w 3851"/>
              <a:gd name="T69" fmla="*/ 502 h 1485"/>
              <a:gd name="T70" fmla="*/ 2722 w 3851"/>
              <a:gd name="T71" fmla="*/ 422 h 1485"/>
              <a:gd name="T72" fmla="*/ 2646 w 3851"/>
              <a:gd name="T73" fmla="*/ 349 h 1485"/>
              <a:gd name="T74" fmla="*/ 1816 w 3851"/>
              <a:gd name="T75" fmla="*/ 652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51" h="1485">
                <a:moveTo>
                  <a:pt x="3034" y="8"/>
                </a:moveTo>
                <a:lnTo>
                  <a:pt x="1077" y="0"/>
                </a:lnTo>
                <a:lnTo>
                  <a:pt x="1512" y="122"/>
                </a:lnTo>
                <a:lnTo>
                  <a:pt x="0" y="841"/>
                </a:lnTo>
                <a:lnTo>
                  <a:pt x="1436" y="853"/>
                </a:lnTo>
                <a:lnTo>
                  <a:pt x="1860" y="1484"/>
                </a:lnTo>
                <a:lnTo>
                  <a:pt x="3301" y="623"/>
                </a:lnTo>
                <a:lnTo>
                  <a:pt x="3850" y="777"/>
                </a:lnTo>
                <a:lnTo>
                  <a:pt x="3034" y="8"/>
                </a:lnTo>
                <a:close/>
                <a:moveTo>
                  <a:pt x="1816" y="652"/>
                </a:moveTo>
                <a:lnTo>
                  <a:pt x="1816" y="652"/>
                </a:lnTo>
                <a:cubicBezTo>
                  <a:pt x="1746" y="630"/>
                  <a:pt x="1690" y="604"/>
                  <a:pt x="1649" y="576"/>
                </a:cubicBezTo>
                <a:lnTo>
                  <a:pt x="1649" y="576"/>
                </a:lnTo>
                <a:cubicBezTo>
                  <a:pt x="1609" y="548"/>
                  <a:pt x="1584" y="516"/>
                  <a:pt x="1574" y="485"/>
                </a:cubicBezTo>
                <a:lnTo>
                  <a:pt x="1574" y="485"/>
                </a:lnTo>
                <a:cubicBezTo>
                  <a:pt x="1564" y="455"/>
                  <a:pt x="1570" y="423"/>
                  <a:pt x="1590" y="393"/>
                </a:cubicBezTo>
                <a:lnTo>
                  <a:pt x="1590" y="393"/>
                </a:lnTo>
                <a:cubicBezTo>
                  <a:pt x="1612" y="363"/>
                  <a:pt x="1647" y="334"/>
                  <a:pt x="1699" y="308"/>
                </a:cubicBezTo>
                <a:lnTo>
                  <a:pt x="1699" y="308"/>
                </a:lnTo>
                <a:cubicBezTo>
                  <a:pt x="1751" y="283"/>
                  <a:pt x="1813" y="262"/>
                  <a:pt x="1881" y="248"/>
                </a:cubicBezTo>
                <a:lnTo>
                  <a:pt x="1881" y="248"/>
                </a:lnTo>
                <a:cubicBezTo>
                  <a:pt x="1949" y="233"/>
                  <a:pt x="2024" y="223"/>
                  <a:pt x="2100" y="220"/>
                </a:cubicBezTo>
                <a:lnTo>
                  <a:pt x="2100" y="220"/>
                </a:lnTo>
                <a:cubicBezTo>
                  <a:pt x="2176" y="215"/>
                  <a:pt x="2255" y="216"/>
                  <a:pt x="2332" y="224"/>
                </a:cubicBezTo>
                <a:lnTo>
                  <a:pt x="2332" y="224"/>
                </a:lnTo>
                <a:cubicBezTo>
                  <a:pt x="2409" y="231"/>
                  <a:pt x="2484" y="244"/>
                  <a:pt x="2553" y="262"/>
                </a:cubicBezTo>
                <a:lnTo>
                  <a:pt x="2553" y="262"/>
                </a:lnTo>
                <a:cubicBezTo>
                  <a:pt x="2623" y="281"/>
                  <a:pt x="2680" y="305"/>
                  <a:pt x="2724" y="331"/>
                </a:cubicBezTo>
                <a:lnTo>
                  <a:pt x="2724" y="331"/>
                </a:lnTo>
                <a:cubicBezTo>
                  <a:pt x="2768" y="357"/>
                  <a:pt x="2798" y="387"/>
                  <a:pt x="2814" y="417"/>
                </a:cubicBezTo>
                <a:lnTo>
                  <a:pt x="2814" y="417"/>
                </a:lnTo>
                <a:cubicBezTo>
                  <a:pt x="2830" y="448"/>
                  <a:pt x="2831" y="480"/>
                  <a:pt x="2816" y="511"/>
                </a:cubicBezTo>
                <a:lnTo>
                  <a:pt x="2816" y="511"/>
                </a:lnTo>
                <a:cubicBezTo>
                  <a:pt x="2800" y="543"/>
                  <a:pt x="2768" y="574"/>
                  <a:pt x="2719" y="601"/>
                </a:cubicBezTo>
                <a:lnTo>
                  <a:pt x="2719" y="601"/>
                </a:lnTo>
                <a:cubicBezTo>
                  <a:pt x="2669" y="630"/>
                  <a:pt x="2606" y="653"/>
                  <a:pt x="2534" y="670"/>
                </a:cubicBezTo>
                <a:lnTo>
                  <a:pt x="2534" y="670"/>
                </a:lnTo>
                <a:cubicBezTo>
                  <a:pt x="2463" y="686"/>
                  <a:pt x="2382" y="697"/>
                  <a:pt x="2300" y="702"/>
                </a:cubicBezTo>
                <a:lnTo>
                  <a:pt x="2300" y="702"/>
                </a:lnTo>
                <a:cubicBezTo>
                  <a:pt x="2217" y="707"/>
                  <a:pt x="2132" y="705"/>
                  <a:pt x="2049" y="697"/>
                </a:cubicBezTo>
                <a:lnTo>
                  <a:pt x="2049" y="697"/>
                </a:lnTo>
                <a:cubicBezTo>
                  <a:pt x="1967" y="688"/>
                  <a:pt x="1888" y="674"/>
                  <a:pt x="1816" y="652"/>
                </a:cubicBezTo>
                <a:lnTo>
                  <a:pt x="2501" y="290"/>
                </a:lnTo>
                <a:lnTo>
                  <a:pt x="2501" y="290"/>
                </a:lnTo>
                <a:cubicBezTo>
                  <a:pt x="2442" y="273"/>
                  <a:pt x="2377" y="262"/>
                  <a:pt x="2312" y="256"/>
                </a:cubicBezTo>
                <a:lnTo>
                  <a:pt x="2312" y="256"/>
                </a:lnTo>
                <a:cubicBezTo>
                  <a:pt x="2246" y="250"/>
                  <a:pt x="2179" y="249"/>
                  <a:pt x="2113" y="253"/>
                </a:cubicBezTo>
                <a:lnTo>
                  <a:pt x="2113" y="253"/>
                </a:lnTo>
                <a:cubicBezTo>
                  <a:pt x="2048" y="256"/>
                  <a:pt x="1984" y="264"/>
                  <a:pt x="1926" y="277"/>
                </a:cubicBezTo>
                <a:lnTo>
                  <a:pt x="1926" y="277"/>
                </a:lnTo>
                <a:cubicBezTo>
                  <a:pt x="1868" y="290"/>
                  <a:pt x="1815" y="307"/>
                  <a:pt x="1772" y="329"/>
                </a:cubicBezTo>
                <a:lnTo>
                  <a:pt x="1772" y="329"/>
                </a:lnTo>
                <a:cubicBezTo>
                  <a:pt x="1728" y="351"/>
                  <a:pt x="1698" y="376"/>
                  <a:pt x="1680" y="401"/>
                </a:cubicBezTo>
                <a:lnTo>
                  <a:pt x="1680" y="401"/>
                </a:lnTo>
                <a:cubicBezTo>
                  <a:pt x="1663" y="427"/>
                  <a:pt x="1658" y="454"/>
                  <a:pt x="1667" y="480"/>
                </a:cubicBezTo>
                <a:lnTo>
                  <a:pt x="1667" y="480"/>
                </a:lnTo>
                <a:cubicBezTo>
                  <a:pt x="1676" y="507"/>
                  <a:pt x="1697" y="533"/>
                  <a:pt x="1732" y="557"/>
                </a:cubicBezTo>
                <a:lnTo>
                  <a:pt x="1732" y="557"/>
                </a:lnTo>
                <a:cubicBezTo>
                  <a:pt x="1767" y="581"/>
                  <a:pt x="1814" y="603"/>
                  <a:pt x="1874" y="621"/>
                </a:cubicBezTo>
                <a:lnTo>
                  <a:pt x="1874" y="621"/>
                </a:lnTo>
                <a:cubicBezTo>
                  <a:pt x="1935" y="639"/>
                  <a:pt x="2002" y="652"/>
                  <a:pt x="2072" y="659"/>
                </a:cubicBezTo>
                <a:lnTo>
                  <a:pt x="2072" y="659"/>
                </a:lnTo>
                <a:cubicBezTo>
                  <a:pt x="2141" y="666"/>
                  <a:pt x="2214" y="667"/>
                  <a:pt x="2284" y="664"/>
                </a:cubicBezTo>
                <a:lnTo>
                  <a:pt x="2284" y="664"/>
                </a:lnTo>
                <a:cubicBezTo>
                  <a:pt x="2354" y="659"/>
                  <a:pt x="2422" y="650"/>
                  <a:pt x="2482" y="636"/>
                </a:cubicBezTo>
                <a:lnTo>
                  <a:pt x="2482" y="636"/>
                </a:lnTo>
                <a:cubicBezTo>
                  <a:pt x="2543" y="622"/>
                  <a:pt x="2596" y="602"/>
                  <a:pt x="2639" y="579"/>
                </a:cubicBezTo>
                <a:lnTo>
                  <a:pt x="2639" y="579"/>
                </a:lnTo>
                <a:cubicBezTo>
                  <a:pt x="2681" y="555"/>
                  <a:pt x="2709" y="529"/>
                  <a:pt x="2722" y="502"/>
                </a:cubicBezTo>
                <a:lnTo>
                  <a:pt x="2722" y="502"/>
                </a:lnTo>
                <a:cubicBezTo>
                  <a:pt x="2736" y="476"/>
                  <a:pt x="2735" y="448"/>
                  <a:pt x="2722" y="422"/>
                </a:cubicBezTo>
                <a:lnTo>
                  <a:pt x="2722" y="422"/>
                </a:lnTo>
                <a:cubicBezTo>
                  <a:pt x="2709" y="396"/>
                  <a:pt x="2683" y="371"/>
                  <a:pt x="2646" y="349"/>
                </a:cubicBezTo>
                <a:lnTo>
                  <a:pt x="2646" y="349"/>
                </a:lnTo>
                <a:cubicBezTo>
                  <a:pt x="2609" y="326"/>
                  <a:pt x="2560" y="306"/>
                  <a:pt x="2501" y="290"/>
                </a:cubicBezTo>
                <a:lnTo>
                  <a:pt x="1816" y="652"/>
                </a:lnTo>
                <a:close/>
              </a:path>
            </a:pathLst>
          </a:custGeom>
          <a:solidFill>
            <a:srgbClr val="78D6BB"/>
          </a:solidFill>
          <a:ln>
            <a:solidFill>
              <a:srgbClr val="78D6BB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Freeform 76">
            <a:extLst>
              <a:ext uri="{FF2B5EF4-FFF2-40B4-BE49-F238E27FC236}">
                <a16:creationId xmlns:a16="http://schemas.microsoft.com/office/drawing/2014/main" id="{B01F0990-B8CE-C83A-0490-FF8BCA7B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099" y="3368935"/>
            <a:ext cx="2643132" cy="864457"/>
          </a:xfrm>
          <a:custGeom>
            <a:avLst/>
            <a:gdLst>
              <a:gd name="T0" fmla="*/ 739 w 3346"/>
              <a:gd name="T1" fmla="*/ 0 h 1110"/>
              <a:gd name="T2" fmla="*/ 0 w 3346"/>
              <a:gd name="T3" fmla="*/ 640 h 1110"/>
              <a:gd name="T4" fmla="*/ 1765 w 3346"/>
              <a:gd name="T5" fmla="*/ 1109 h 1110"/>
              <a:gd name="T6" fmla="*/ 3345 w 3346"/>
              <a:gd name="T7" fmla="*/ 582 h 1110"/>
              <a:gd name="T8" fmla="*/ 1544 w 3346"/>
              <a:gd name="T9" fmla="*/ 494 h 1110"/>
              <a:gd name="T10" fmla="*/ 1380 w 3346"/>
              <a:gd name="T11" fmla="*/ 437 h 1110"/>
              <a:gd name="T12" fmla="*/ 1294 w 3346"/>
              <a:gd name="T13" fmla="*/ 369 h 1110"/>
              <a:gd name="T14" fmla="*/ 1287 w 3346"/>
              <a:gd name="T15" fmla="*/ 299 h 1110"/>
              <a:gd name="T16" fmla="*/ 1364 w 3346"/>
              <a:gd name="T17" fmla="*/ 234 h 1110"/>
              <a:gd name="T18" fmla="*/ 1510 w 3346"/>
              <a:gd name="T19" fmla="*/ 188 h 1110"/>
              <a:gd name="T20" fmla="*/ 1697 w 3346"/>
              <a:gd name="T21" fmla="*/ 165 h 1110"/>
              <a:gd name="T22" fmla="*/ 1903 w 3346"/>
              <a:gd name="T23" fmla="*/ 168 h 1110"/>
              <a:gd name="T24" fmla="*/ 2106 w 3346"/>
              <a:gd name="T25" fmla="*/ 197 h 1110"/>
              <a:gd name="T26" fmla="*/ 2271 w 3346"/>
              <a:gd name="T27" fmla="*/ 249 h 1110"/>
              <a:gd name="T28" fmla="*/ 2368 w 3346"/>
              <a:gd name="T29" fmla="*/ 315 h 1110"/>
              <a:gd name="T30" fmla="*/ 2389 w 3346"/>
              <a:gd name="T31" fmla="*/ 385 h 1110"/>
              <a:gd name="T32" fmla="*/ 2323 w 3346"/>
              <a:gd name="T33" fmla="*/ 454 h 1110"/>
              <a:gd name="T34" fmla="*/ 2176 w 3346"/>
              <a:gd name="T35" fmla="*/ 505 h 1110"/>
              <a:gd name="T36" fmla="*/ 1978 w 3346"/>
              <a:gd name="T37" fmla="*/ 531 h 1110"/>
              <a:gd name="T38" fmla="*/ 1758 w 3346"/>
              <a:gd name="T39" fmla="*/ 527 h 1110"/>
              <a:gd name="T40" fmla="*/ 1544 w 3346"/>
              <a:gd name="T41" fmla="*/ 494 h 1110"/>
              <a:gd name="T42" fmla="*/ 2067 w 3346"/>
              <a:gd name="T43" fmla="*/ 218 h 1110"/>
              <a:gd name="T44" fmla="*/ 1892 w 3346"/>
              <a:gd name="T45" fmla="*/ 193 h 1110"/>
              <a:gd name="T46" fmla="*/ 1717 w 3346"/>
              <a:gd name="T47" fmla="*/ 191 h 1110"/>
              <a:gd name="T48" fmla="*/ 1557 w 3346"/>
              <a:gd name="T49" fmla="*/ 211 h 1110"/>
              <a:gd name="T50" fmla="*/ 1432 w 3346"/>
              <a:gd name="T51" fmla="*/ 250 h 1110"/>
              <a:gd name="T52" fmla="*/ 1368 w 3346"/>
              <a:gd name="T53" fmla="*/ 305 h 1110"/>
              <a:gd name="T54" fmla="*/ 1374 w 3346"/>
              <a:gd name="T55" fmla="*/ 365 h 1110"/>
              <a:gd name="T56" fmla="*/ 1449 w 3346"/>
              <a:gd name="T57" fmla="*/ 423 h 1110"/>
              <a:gd name="T58" fmla="*/ 1588 w 3346"/>
              <a:gd name="T59" fmla="*/ 471 h 1110"/>
              <a:gd name="T60" fmla="*/ 1770 w 3346"/>
              <a:gd name="T61" fmla="*/ 499 h 1110"/>
              <a:gd name="T62" fmla="*/ 1956 w 3346"/>
              <a:gd name="T63" fmla="*/ 501 h 1110"/>
              <a:gd name="T64" fmla="*/ 2123 w 3346"/>
              <a:gd name="T65" fmla="*/ 480 h 1110"/>
              <a:gd name="T66" fmla="*/ 2249 w 3346"/>
              <a:gd name="T67" fmla="*/ 437 h 1110"/>
              <a:gd name="T68" fmla="*/ 2306 w 3346"/>
              <a:gd name="T69" fmla="*/ 379 h 1110"/>
              <a:gd name="T70" fmla="*/ 2289 w 3346"/>
              <a:gd name="T71" fmla="*/ 319 h 1110"/>
              <a:gd name="T72" fmla="*/ 2207 w 3346"/>
              <a:gd name="T73" fmla="*/ 263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46" h="1110">
                <a:moveTo>
                  <a:pt x="2477" y="2"/>
                </a:moveTo>
                <a:lnTo>
                  <a:pt x="739" y="0"/>
                </a:lnTo>
                <a:lnTo>
                  <a:pt x="1155" y="92"/>
                </a:lnTo>
                <a:lnTo>
                  <a:pt x="0" y="640"/>
                </a:lnTo>
                <a:lnTo>
                  <a:pt x="1258" y="646"/>
                </a:lnTo>
                <a:lnTo>
                  <a:pt x="1765" y="1109"/>
                </a:lnTo>
                <a:lnTo>
                  <a:pt x="2837" y="469"/>
                </a:lnTo>
                <a:lnTo>
                  <a:pt x="3345" y="582"/>
                </a:lnTo>
                <a:lnTo>
                  <a:pt x="2477" y="2"/>
                </a:lnTo>
                <a:close/>
                <a:moveTo>
                  <a:pt x="1544" y="494"/>
                </a:moveTo>
                <a:lnTo>
                  <a:pt x="1544" y="494"/>
                </a:lnTo>
                <a:cubicBezTo>
                  <a:pt x="1478" y="478"/>
                  <a:pt x="1423" y="459"/>
                  <a:pt x="1380" y="437"/>
                </a:cubicBezTo>
                <a:lnTo>
                  <a:pt x="1380" y="437"/>
                </a:lnTo>
                <a:cubicBezTo>
                  <a:pt x="1339" y="416"/>
                  <a:pt x="1310" y="393"/>
                  <a:pt x="1294" y="369"/>
                </a:cubicBezTo>
                <a:lnTo>
                  <a:pt x="1294" y="369"/>
                </a:lnTo>
                <a:cubicBezTo>
                  <a:pt x="1278" y="346"/>
                  <a:pt x="1276" y="322"/>
                  <a:pt x="1287" y="299"/>
                </a:cubicBezTo>
                <a:lnTo>
                  <a:pt x="1287" y="299"/>
                </a:lnTo>
                <a:cubicBezTo>
                  <a:pt x="1299" y="276"/>
                  <a:pt x="1324" y="254"/>
                  <a:pt x="1364" y="234"/>
                </a:cubicBezTo>
                <a:lnTo>
                  <a:pt x="1364" y="234"/>
                </a:lnTo>
                <a:cubicBezTo>
                  <a:pt x="1403" y="215"/>
                  <a:pt x="1453" y="200"/>
                  <a:pt x="1510" y="188"/>
                </a:cubicBezTo>
                <a:lnTo>
                  <a:pt x="1510" y="188"/>
                </a:lnTo>
                <a:cubicBezTo>
                  <a:pt x="1567" y="176"/>
                  <a:pt x="1631" y="169"/>
                  <a:pt x="1697" y="165"/>
                </a:cubicBezTo>
                <a:lnTo>
                  <a:pt x="1697" y="165"/>
                </a:lnTo>
                <a:cubicBezTo>
                  <a:pt x="1763" y="162"/>
                  <a:pt x="1833" y="163"/>
                  <a:pt x="1903" y="168"/>
                </a:cubicBezTo>
                <a:lnTo>
                  <a:pt x="1903" y="168"/>
                </a:lnTo>
                <a:cubicBezTo>
                  <a:pt x="1972" y="173"/>
                  <a:pt x="2041" y="183"/>
                  <a:pt x="2106" y="197"/>
                </a:cubicBezTo>
                <a:lnTo>
                  <a:pt x="2106" y="197"/>
                </a:lnTo>
                <a:cubicBezTo>
                  <a:pt x="2172" y="212"/>
                  <a:pt x="2227" y="230"/>
                  <a:pt x="2271" y="249"/>
                </a:cubicBezTo>
                <a:lnTo>
                  <a:pt x="2271" y="249"/>
                </a:lnTo>
                <a:cubicBezTo>
                  <a:pt x="2315" y="269"/>
                  <a:pt x="2349" y="291"/>
                  <a:pt x="2368" y="315"/>
                </a:cubicBezTo>
                <a:lnTo>
                  <a:pt x="2368" y="315"/>
                </a:lnTo>
                <a:cubicBezTo>
                  <a:pt x="2389" y="338"/>
                  <a:pt x="2397" y="362"/>
                  <a:pt x="2389" y="385"/>
                </a:cubicBezTo>
                <a:lnTo>
                  <a:pt x="2389" y="385"/>
                </a:lnTo>
                <a:cubicBezTo>
                  <a:pt x="2383" y="409"/>
                  <a:pt x="2361" y="432"/>
                  <a:pt x="2323" y="454"/>
                </a:cubicBezTo>
                <a:lnTo>
                  <a:pt x="2323" y="454"/>
                </a:lnTo>
                <a:cubicBezTo>
                  <a:pt x="2286" y="475"/>
                  <a:pt x="2235" y="492"/>
                  <a:pt x="2176" y="505"/>
                </a:cubicBezTo>
                <a:lnTo>
                  <a:pt x="2176" y="505"/>
                </a:lnTo>
                <a:cubicBezTo>
                  <a:pt x="2117" y="519"/>
                  <a:pt x="2050" y="527"/>
                  <a:pt x="1978" y="531"/>
                </a:cubicBezTo>
                <a:lnTo>
                  <a:pt x="1978" y="531"/>
                </a:lnTo>
                <a:cubicBezTo>
                  <a:pt x="1907" y="535"/>
                  <a:pt x="1832" y="534"/>
                  <a:pt x="1758" y="527"/>
                </a:cubicBezTo>
                <a:lnTo>
                  <a:pt x="1758" y="527"/>
                </a:lnTo>
                <a:cubicBezTo>
                  <a:pt x="1684" y="521"/>
                  <a:pt x="1611" y="510"/>
                  <a:pt x="1544" y="494"/>
                </a:cubicBezTo>
                <a:close/>
                <a:moveTo>
                  <a:pt x="2067" y="218"/>
                </a:moveTo>
                <a:lnTo>
                  <a:pt x="2067" y="218"/>
                </a:lnTo>
                <a:cubicBezTo>
                  <a:pt x="2011" y="206"/>
                  <a:pt x="1952" y="198"/>
                  <a:pt x="1892" y="193"/>
                </a:cubicBezTo>
                <a:lnTo>
                  <a:pt x="1892" y="193"/>
                </a:lnTo>
                <a:cubicBezTo>
                  <a:pt x="1833" y="189"/>
                  <a:pt x="1774" y="189"/>
                  <a:pt x="1717" y="191"/>
                </a:cubicBezTo>
                <a:lnTo>
                  <a:pt x="1717" y="191"/>
                </a:lnTo>
                <a:cubicBezTo>
                  <a:pt x="1660" y="194"/>
                  <a:pt x="1605" y="200"/>
                  <a:pt x="1557" y="211"/>
                </a:cubicBezTo>
                <a:lnTo>
                  <a:pt x="1557" y="211"/>
                </a:lnTo>
                <a:cubicBezTo>
                  <a:pt x="1508" y="220"/>
                  <a:pt x="1466" y="234"/>
                  <a:pt x="1432" y="250"/>
                </a:cubicBezTo>
                <a:lnTo>
                  <a:pt x="1432" y="250"/>
                </a:lnTo>
                <a:cubicBezTo>
                  <a:pt x="1399" y="267"/>
                  <a:pt x="1377" y="286"/>
                  <a:pt x="1368" y="305"/>
                </a:cubicBezTo>
                <a:lnTo>
                  <a:pt x="1368" y="305"/>
                </a:lnTo>
                <a:cubicBezTo>
                  <a:pt x="1358" y="325"/>
                  <a:pt x="1361" y="345"/>
                  <a:pt x="1374" y="365"/>
                </a:cubicBezTo>
                <a:lnTo>
                  <a:pt x="1374" y="365"/>
                </a:lnTo>
                <a:cubicBezTo>
                  <a:pt x="1388" y="385"/>
                  <a:pt x="1413" y="405"/>
                  <a:pt x="1449" y="423"/>
                </a:cubicBezTo>
                <a:lnTo>
                  <a:pt x="1449" y="423"/>
                </a:lnTo>
                <a:cubicBezTo>
                  <a:pt x="1485" y="441"/>
                  <a:pt x="1531" y="458"/>
                  <a:pt x="1588" y="471"/>
                </a:cubicBezTo>
                <a:lnTo>
                  <a:pt x="1588" y="471"/>
                </a:lnTo>
                <a:cubicBezTo>
                  <a:pt x="1645" y="484"/>
                  <a:pt x="1707" y="494"/>
                  <a:pt x="1770" y="499"/>
                </a:cubicBezTo>
                <a:lnTo>
                  <a:pt x="1770" y="499"/>
                </a:lnTo>
                <a:cubicBezTo>
                  <a:pt x="1832" y="504"/>
                  <a:pt x="1896" y="505"/>
                  <a:pt x="1956" y="501"/>
                </a:cubicBezTo>
                <a:lnTo>
                  <a:pt x="1956" y="501"/>
                </a:lnTo>
                <a:cubicBezTo>
                  <a:pt x="2016" y="499"/>
                  <a:pt x="2073" y="491"/>
                  <a:pt x="2123" y="480"/>
                </a:cubicBezTo>
                <a:lnTo>
                  <a:pt x="2123" y="480"/>
                </a:lnTo>
                <a:cubicBezTo>
                  <a:pt x="2173" y="470"/>
                  <a:pt x="2216" y="455"/>
                  <a:pt x="2249" y="437"/>
                </a:cubicBezTo>
                <a:lnTo>
                  <a:pt x="2249" y="437"/>
                </a:lnTo>
                <a:cubicBezTo>
                  <a:pt x="2281" y="419"/>
                  <a:pt x="2299" y="399"/>
                  <a:pt x="2306" y="379"/>
                </a:cubicBezTo>
                <a:lnTo>
                  <a:pt x="2306" y="379"/>
                </a:lnTo>
                <a:cubicBezTo>
                  <a:pt x="2312" y="359"/>
                  <a:pt x="2306" y="338"/>
                  <a:pt x="2289" y="319"/>
                </a:cubicBezTo>
                <a:lnTo>
                  <a:pt x="2289" y="319"/>
                </a:lnTo>
                <a:cubicBezTo>
                  <a:pt x="2272" y="299"/>
                  <a:pt x="2245" y="280"/>
                  <a:pt x="2207" y="263"/>
                </a:cubicBezTo>
                <a:lnTo>
                  <a:pt x="2207" y="263"/>
                </a:lnTo>
                <a:cubicBezTo>
                  <a:pt x="2169" y="246"/>
                  <a:pt x="2122" y="231"/>
                  <a:pt x="2067" y="218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Freeform 128">
            <a:extLst>
              <a:ext uri="{FF2B5EF4-FFF2-40B4-BE49-F238E27FC236}">
                <a16:creationId xmlns:a16="http://schemas.microsoft.com/office/drawing/2014/main" id="{D2B66AF4-604A-C13F-8BD1-6644A488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553" y="4369077"/>
            <a:ext cx="914575" cy="414718"/>
          </a:xfrm>
          <a:prstGeom prst="roundRect">
            <a:avLst>
              <a:gd name="adj" fmla="val 50000"/>
            </a:avLst>
          </a:prstGeom>
          <a:solidFill>
            <a:srgbClr val="221E7C"/>
          </a:solidFill>
          <a:ln>
            <a:solidFill>
              <a:srgbClr val="221E7C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Line 133">
            <a:extLst>
              <a:ext uri="{FF2B5EF4-FFF2-40B4-BE49-F238E27FC236}">
                <a16:creationId xmlns:a16="http://schemas.microsoft.com/office/drawing/2014/main" id="{DA387356-5FF4-040C-60CB-F64F87965F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5399" y="4631089"/>
            <a:ext cx="1080000" cy="0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Line 135">
            <a:extLst>
              <a:ext uri="{FF2B5EF4-FFF2-40B4-BE49-F238E27FC236}">
                <a16:creationId xmlns:a16="http://schemas.microsoft.com/office/drawing/2014/main" id="{368559CE-1E56-0881-F5BE-E37D99AB0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725" y="4441075"/>
            <a:ext cx="0" cy="1301826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Freeform 186">
            <a:extLst>
              <a:ext uri="{FF2B5EF4-FFF2-40B4-BE49-F238E27FC236}">
                <a16:creationId xmlns:a16="http://schemas.microsoft.com/office/drawing/2014/main" id="{D7EBA0B9-8D58-1656-CFA9-59505B90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944" y="3125400"/>
            <a:ext cx="911828" cy="414718"/>
          </a:xfrm>
          <a:prstGeom prst="roundRect">
            <a:avLst>
              <a:gd name="adj" fmla="val 50000"/>
            </a:avLst>
          </a:prstGeom>
          <a:solidFill>
            <a:srgbClr val="221E7C"/>
          </a:solidFill>
          <a:ln>
            <a:solidFill>
              <a:srgbClr val="221E7C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Line 193">
            <a:extLst>
              <a:ext uri="{FF2B5EF4-FFF2-40B4-BE49-F238E27FC236}">
                <a16:creationId xmlns:a16="http://schemas.microsoft.com/office/drawing/2014/main" id="{FB7183EE-DD80-6437-3DB1-CE5943166F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3728" y="3540115"/>
            <a:ext cx="16875" cy="1341909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Freeform 244">
            <a:extLst>
              <a:ext uri="{FF2B5EF4-FFF2-40B4-BE49-F238E27FC236}">
                <a16:creationId xmlns:a16="http://schemas.microsoft.com/office/drawing/2014/main" id="{5F0FB8BC-3F6D-D783-FB55-1DC1AEA31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023" y="998202"/>
            <a:ext cx="914575" cy="414718"/>
          </a:xfrm>
          <a:prstGeom prst="roundRect">
            <a:avLst>
              <a:gd name="adj" fmla="val 50000"/>
            </a:avLst>
          </a:prstGeom>
          <a:solidFill>
            <a:srgbClr val="221E7C"/>
          </a:solidFill>
          <a:ln>
            <a:solidFill>
              <a:srgbClr val="221E7C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Line 249">
            <a:extLst>
              <a:ext uri="{FF2B5EF4-FFF2-40B4-BE49-F238E27FC236}">
                <a16:creationId xmlns:a16="http://schemas.microsoft.com/office/drawing/2014/main" id="{9D8C6211-74A5-145E-D536-C66724A8D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0263" y="1224140"/>
            <a:ext cx="793730" cy="0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Line 251">
            <a:extLst>
              <a:ext uri="{FF2B5EF4-FFF2-40B4-BE49-F238E27FC236}">
                <a16:creationId xmlns:a16="http://schemas.microsoft.com/office/drawing/2014/main" id="{3FDC22B1-FB49-8AB5-DE09-EC0A4A3D25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4294" y="1382533"/>
            <a:ext cx="36763" cy="2208711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Freeform 302">
            <a:extLst>
              <a:ext uri="{FF2B5EF4-FFF2-40B4-BE49-F238E27FC236}">
                <a16:creationId xmlns:a16="http://schemas.microsoft.com/office/drawing/2014/main" id="{69D0BFF0-D5CB-2B0F-E486-881C94F1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47" y="3145472"/>
            <a:ext cx="914573" cy="414718"/>
          </a:xfrm>
          <a:prstGeom prst="roundRect">
            <a:avLst>
              <a:gd name="adj" fmla="val 50000"/>
            </a:avLst>
          </a:prstGeom>
          <a:solidFill>
            <a:srgbClr val="221E7C"/>
          </a:solidFill>
          <a:ln>
            <a:solidFill>
              <a:srgbClr val="221E7C"/>
            </a:solidFill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Line 307">
            <a:extLst>
              <a:ext uri="{FF2B5EF4-FFF2-40B4-BE49-F238E27FC236}">
                <a16:creationId xmlns:a16="http://schemas.microsoft.com/office/drawing/2014/main" id="{E1B0B03D-8D9E-B2FE-89F2-C829107F5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220" y="3306758"/>
            <a:ext cx="1299081" cy="0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Line 309">
            <a:extLst>
              <a:ext uri="{FF2B5EF4-FFF2-40B4-BE49-F238E27FC236}">
                <a16:creationId xmlns:a16="http://schemas.microsoft.com/office/drawing/2014/main" id="{E260B8CF-A8B2-41BD-E059-6CFEE442E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600" y="3475793"/>
            <a:ext cx="0" cy="792000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A14BAA38-97EB-9040-7995-886E9A66BF9F}"/>
              </a:ext>
            </a:extLst>
          </p:cNvPr>
          <p:cNvSpPr txBox="1"/>
          <p:nvPr/>
        </p:nvSpPr>
        <p:spPr>
          <a:xfrm>
            <a:off x="572502" y="4249227"/>
            <a:ext cx="21795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Empresa</a:t>
            </a:r>
            <a:r>
              <a:rPr lang="en-US" sz="1600" b="1" spc="-15" dirty="0">
                <a:solidFill>
                  <a:srgbClr val="72C7D5"/>
                </a:solidFill>
                <a:cs typeface="Poppins"/>
              </a:rPr>
              <a:t> </a:t>
            </a:r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Tractora</a:t>
            </a:r>
            <a:r>
              <a:rPr lang="en-US" sz="1600" b="1" spc="-15" dirty="0">
                <a:solidFill>
                  <a:srgbClr val="72C7D5"/>
                </a:solidFill>
                <a:cs typeface="Poppins"/>
              </a:rPr>
              <a:t> </a:t>
            </a:r>
            <a:endParaRPr lang="en-US" sz="1600" b="1" spc="-15" dirty="0">
              <a:solidFill>
                <a:srgbClr val="72C7D5"/>
              </a:solidFill>
              <a:cs typeface="Poppins" panose="00000500000000000000" pitchFamily="2" charset="0"/>
            </a:endParaRPr>
          </a:p>
          <a:p>
            <a:pPr algn="ctr"/>
            <a:r>
              <a:rPr lang="en-US" sz="1600" b="1" spc="-15" dirty="0">
                <a:solidFill>
                  <a:srgbClr val="72C7D5"/>
                </a:solidFill>
                <a:cs typeface="Poppins"/>
              </a:rPr>
              <a:t>y </a:t>
            </a:r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Coejecutor</a:t>
            </a:r>
            <a:r>
              <a:rPr lang="en-US" sz="1600" b="1" spc="-15" dirty="0">
                <a:solidFill>
                  <a:srgbClr val="72C7D5"/>
                </a:solidFill>
                <a:cs typeface="Poppins"/>
              </a:rPr>
              <a:t> </a:t>
            </a:r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Tecnológico</a:t>
            </a:r>
            <a:endParaRPr lang="en-US" sz="1600" b="1" spc="-15" dirty="0">
              <a:solidFill>
                <a:srgbClr val="72C7D5"/>
              </a:solidFill>
              <a:cs typeface="Poppins" panose="00000500000000000000" pitchFamily="2" charset="0"/>
            </a:endParaRP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295A50A7-348C-A0B7-E72B-A5E9DD51F3B8}"/>
              </a:ext>
            </a:extLst>
          </p:cNvPr>
          <p:cNvSpPr txBox="1"/>
          <p:nvPr/>
        </p:nvSpPr>
        <p:spPr>
          <a:xfrm>
            <a:off x="1498900" y="3056800"/>
            <a:ext cx="230773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MX" sz="1200" spc="-10" dirty="0">
                <a:solidFill>
                  <a:srgbClr val="474444"/>
                </a:solidFill>
                <a:cs typeface="Poppins" panose="00000500000000000000" pitchFamily="2" charset="0"/>
              </a:rPr>
              <a:t>(Afinar oportunidad de transformación tecnológica)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4AC9F095-DE5B-A281-AA13-A736A4B5D565}"/>
              </a:ext>
            </a:extLst>
          </p:cNvPr>
          <p:cNvSpPr txBox="1"/>
          <p:nvPr/>
        </p:nvSpPr>
        <p:spPr>
          <a:xfrm>
            <a:off x="8429930" y="2929421"/>
            <a:ext cx="33249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spc="-15" dirty="0">
                <a:solidFill>
                  <a:srgbClr val="78D6BB"/>
                </a:solidFill>
                <a:cs typeface="Poppins" panose="00000500000000000000" pitchFamily="2" charset="0"/>
              </a:rPr>
              <a:t>Transformación </a:t>
            </a:r>
          </a:p>
          <a:p>
            <a:pPr algn="ctr"/>
            <a:r>
              <a:rPr lang="en-US" sz="2000" b="1" spc="-15" dirty="0">
                <a:solidFill>
                  <a:srgbClr val="78D6BB"/>
                </a:solidFill>
                <a:cs typeface="Poppins" panose="00000500000000000000" pitchFamily="2" charset="0"/>
              </a:rPr>
              <a:t>Tecnológica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5E088830-63E1-8317-A0F8-177DBBBD009A}"/>
              </a:ext>
            </a:extLst>
          </p:cNvPr>
          <p:cNvSpPr txBox="1"/>
          <p:nvPr/>
        </p:nvSpPr>
        <p:spPr>
          <a:xfrm>
            <a:off x="8741786" y="1433198"/>
            <a:ext cx="281015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Venta de </a:t>
            </a:r>
            <a:r>
              <a:rPr lang="en-US" sz="1600" b="1" spc="-15" dirty="0" err="1">
                <a:solidFill>
                  <a:srgbClr val="7030A0"/>
                </a:solidFill>
                <a:cs typeface="Poppins" panose="00000500000000000000" pitchFamily="2" charset="0"/>
              </a:rPr>
              <a:t>nuevos</a:t>
            </a:r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 </a:t>
            </a:r>
            <a:r>
              <a:rPr lang="en-US" sz="1600" b="1" spc="-15" dirty="0" err="1">
                <a:solidFill>
                  <a:srgbClr val="7030A0"/>
                </a:solidFill>
                <a:cs typeface="Poppins" panose="00000500000000000000" pitchFamily="2" charset="0"/>
              </a:rPr>
              <a:t>productos</a:t>
            </a:r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 /</a:t>
            </a:r>
            <a:r>
              <a:rPr lang="en-US" sz="1600" b="1" spc="-15" dirty="0" err="1">
                <a:solidFill>
                  <a:srgbClr val="7030A0"/>
                </a:solidFill>
                <a:cs typeface="Poppins" panose="00000500000000000000" pitchFamily="2" charset="0"/>
              </a:rPr>
              <a:t>servicios</a:t>
            </a:r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 a </a:t>
            </a:r>
            <a:r>
              <a:rPr lang="en-US" sz="1600" b="1" spc="-15" dirty="0" err="1">
                <a:solidFill>
                  <a:srgbClr val="7030A0"/>
                </a:solidFill>
                <a:cs typeface="Poppins" panose="00000500000000000000" pitchFamily="2" charset="0"/>
              </a:rPr>
              <a:t>Tractora</a:t>
            </a:r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 y/u </a:t>
            </a:r>
            <a:r>
              <a:rPr lang="en-US" sz="1600" b="1" spc="-15" dirty="0" err="1">
                <a:solidFill>
                  <a:srgbClr val="7030A0"/>
                </a:solidFill>
                <a:cs typeface="Poppins" panose="00000500000000000000" pitchFamily="2" charset="0"/>
              </a:rPr>
              <a:t>otros</a:t>
            </a:r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 (</a:t>
            </a:r>
            <a:r>
              <a:rPr lang="en-US" sz="1600" b="1" spc="-15" dirty="0" err="1">
                <a:solidFill>
                  <a:srgbClr val="7030A0"/>
                </a:solidFill>
                <a:cs typeface="Poppins" panose="00000500000000000000" pitchFamily="2" charset="0"/>
              </a:rPr>
              <a:t>opcional</a:t>
            </a:r>
            <a:r>
              <a:rPr lang="en-US" sz="1600" b="1" spc="-15" dirty="0">
                <a:solidFill>
                  <a:srgbClr val="7030A0"/>
                </a:solidFill>
                <a:cs typeface="Poppins" panose="00000500000000000000" pitchFamily="2" charset="0"/>
              </a:rPr>
              <a:t>)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8641F281-887D-CB00-4FA2-05AF735D5CF3}"/>
              </a:ext>
            </a:extLst>
          </p:cNvPr>
          <p:cNvSpPr txBox="1"/>
          <p:nvPr/>
        </p:nvSpPr>
        <p:spPr>
          <a:xfrm>
            <a:off x="3825032" y="4394929"/>
            <a:ext cx="29976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spc="-15" dirty="0">
                <a:solidFill>
                  <a:schemeClr val="bg2"/>
                </a:solidFill>
                <a:cs typeface="Poppins" panose="00000500000000000000" pitchFamily="2" charset="0"/>
              </a:rPr>
              <a:t>1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7BE12493-C1EC-44C2-5D0B-56C64B25EA43}"/>
              </a:ext>
            </a:extLst>
          </p:cNvPr>
          <p:cNvSpPr txBox="1"/>
          <p:nvPr/>
        </p:nvSpPr>
        <p:spPr>
          <a:xfrm>
            <a:off x="5231080" y="3145472"/>
            <a:ext cx="2997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spc="-15" dirty="0">
                <a:solidFill>
                  <a:schemeClr val="bg2"/>
                </a:solidFill>
                <a:cs typeface="Poppins" panose="00000500000000000000" pitchFamily="2" charset="0"/>
              </a:rPr>
              <a:t>2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B9E291A1-025E-FCEB-B86E-878672A8C595}"/>
              </a:ext>
            </a:extLst>
          </p:cNvPr>
          <p:cNvSpPr txBox="1"/>
          <p:nvPr/>
        </p:nvSpPr>
        <p:spPr>
          <a:xfrm>
            <a:off x="6516123" y="3178366"/>
            <a:ext cx="314189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700" b="1" spc="-15" dirty="0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79AEB97F-E95C-C6A1-335E-E280CC5A6922}"/>
              </a:ext>
            </a:extLst>
          </p:cNvPr>
          <p:cNvSpPr txBox="1"/>
          <p:nvPr/>
        </p:nvSpPr>
        <p:spPr>
          <a:xfrm>
            <a:off x="7377372" y="1028590"/>
            <a:ext cx="330219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700" b="1" spc="-15" dirty="0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49" name="Subtítulo 2">
            <a:extLst>
              <a:ext uri="{FF2B5EF4-FFF2-40B4-BE49-F238E27FC236}">
                <a16:creationId xmlns:a16="http://schemas.microsoft.com/office/drawing/2014/main" id="{3BFBD211-8A1D-B1F5-BAD8-924FD657E4A4}"/>
              </a:ext>
            </a:extLst>
          </p:cNvPr>
          <p:cNvSpPr txBox="1">
            <a:spLocks noChangeArrowheads="1"/>
          </p:cNvSpPr>
          <p:nvPr/>
        </p:nvSpPr>
        <p:spPr>
          <a:xfrm>
            <a:off x="8435588" y="3684367"/>
            <a:ext cx="1959818" cy="290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400" b="1" dirty="0">
                <a:solidFill>
                  <a:srgbClr val="221E7C"/>
                </a:solidFill>
                <a:cs typeface="Poppins" panose="00000500000000000000" pitchFamily="2" charset="0"/>
              </a:rPr>
              <a:t>Vinculación</a:t>
            </a:r>
          </a:p>
          <a:p>
            <a:pPr>
              <a:lnSpc>
                <a:spcPct val="100000"/>
              </a:lnSpc>
            </a:pPr>
            <a:endParaRPr lang="es-CL" sz="1400" dirty="0">
              <a:solidFill>
                <a:schemeClr val="bg2">
                  <a:lumMod val="25000"/>
                </a:schemeClr>
              </a:solidFill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es-CL" sz="1400" dirty="0">
              <a:solidFill>
                <a:schemeClr val="bg2">
                  <a:lumMod val="25000"/>
                </a:schemeClr>
              </a:solidFill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1400" b="1" dirty="0">
                <a:solidFill>
                  <a:srgbClr val="221E7C"/>
                </a:solidFill>
                <a:cs typeface="Poppins" panose="00000500000000000000" pitchFamily="2" charset="0"/>
              </a:rPr>
              <a:t>Contratos de Producción y PI</a:t>
            </a:r>
            <a:endParaRPr lang="es-CL" altLang="es-CL" sz="1400" b="1" dirty="0">
              <a:solidFill>
                <a:srgbClr val="221E7C"/>
              </a:solidFill>
              <a:cs typeface="Poppins" panose="00000500000000000000" pitchFamily="2" charset="0"/>
            </a:endParaRPr>
          </a:p>
        </p:txBody>
      </p:sp>
      <p:pic>
        <p:nvPicPr>
          <p:cNvPr id="50" name="Gráfico 44" descr="Business Growth con relleno sólido">
            <a:extLst>
              <a:ext uri="{FF2B5EF4-FFF2-40B4-BE49-F238E27FC236}">
                <a16:creationId xmlns:a16="http://schemas.microsoft.com/office/drawing/2014/main" id="{E75DD420-96AF-A7F5-9EB0-6AF0DE487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5187" y="5122653"/>
            <a:ext cx="597821" cy="597821"/>
          </a:xfrm>
          <a:prstGeom prst="rect">
            <a:avLst/>
          </a:prstGeom>
        </p:spPr>
      </p:pic>
      <p:pic>
        <p:nvPicPr>
          <p:cNvPr id="51" name="Gráfico 45" descr="Renewable Energy con relleno sólido">
            <a:extLst>
              <a:ext uri="{FF2B5EF4-FFF2-40B4-BE49-F238E27FC236}">
                <a16:creationId xmlns:a16="http://schemas.microsoft.com/office/drawing/2014/main" id="{E7A328EA-6CDF-DFB6-7D49-6BA6C64CA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4291" y="4849074"/>
            <a:ext cx="572489" cy="572489"/>
          </a:xfrm>
          <a:prstGeom prst="rect">
            <a:avLst/>
          </a:prstGeom>
        </p:spPr>
      </p:pic>
      <p:pic>
        <p:nvPicPr>
          <p:cNvPr id="52" name="Gráfico 51" descr="Electric car con relleno sólido">
            <a:extLst>
              <a:ext uri="{FF2B5EF4-FFF2-40B4-BE49-F238E27FC236}">
                <a16:creationId xmlns:a16="http://schemas.microsoft.com/office/drawing/2014/main" id="{57A529C8-545F-3129-9E93-48FC7720AE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5520" y="3851701"/>
            <a:ext cx="567586" cy="567586"/>
          </a:xfrm>
          <a:prstGeom prst="rect">
            <a:avLst/>
          </a:prstGeom>
        </p:spPr>
      </p:pic>
      <p:pic>
        <p:nvPicPr>
          <p:cNvPr id="53" name="Gráfico 52" descr="Boardroom con relleno sólido">
            <a:extLst>
              <a:ext uri="{FF2B5EF4-FFF2-40B4-BE49-F238E27FC236}">
                <a16:creationId xmlns:a16="http://schemas.microsoft.com/office/drawing/2014/main" id="{C5C18677-6774-BA63-E9E2-EF223E5F28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79141" y="3793919"/>
            <a:ext cx="597821" cy="597821"/>
          </a:xfrm>
          <a:prstGeom prst="rect">
            <a:avLst/>
          </a:prstGeom>
        </p:spPr>
      </p:pic>
      <p:sp>
        <p:nvSpPr>
          <p:cNvPr id="54" name="Line 193">
            <a:extLst>
              <a:ext uri="{FF2B5EF4-FFF2-40B4-BE49-F238E27FC236}">
                <a16:creationId xmlns:a16="http://schemas.microsoft.com/office/drawing/2014/main" id="{29153CC4-2B1F-5FDA-C99D-3F559A2C8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9753" y="3627805"/>
            <a:ext cx="0" cy="2088000"/>
          </a:xfrm>
          <a:prstGeom prst="line">
            <a:avLst/>
          </a:prstGeom>
          <a:noFill/>
          <a:ln w="22225" cap="flat">
            <a:solidFill>
              <a:srgbClr val="221E7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 Light" pitchFamily="2" charset="77"/>
            </a:endParaRPr>
          </a:p>
        </p:txBody>
      </p:sp>
      <p:sp>
        <p:nvSpPr>
          <p:cNvPr id="12" name="Line 191">
            <a:extLst>
              <a:ext uri="{FF2B5EF4-FFF2-40B4-BE49-F238E27FC236}">
                <a16:creationId xmlns:a16="http://schemas.microsoft.com/office/drawing/2014/main" id="{CC502D77-5BA4-E6A0-137E-DE0E3F52D9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3286" y="3339491"/>
            <a:ext cx="1260000" cy="0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AD79379-EB86-8969-2E91-84FEC5BEEC06}"/>
              </a:ext>
            </a:extLst>
          </p:cNvPr>
          <p:cNvSpPr txBox="1"/>
          <p:nvPr/>
        </p:nvSpPr>
        <p:spPr>
          <a:xfrm>
            <a:off x="1709098" y="2474697"/>
            <a:ext cx="1962332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-15" dirty="0" err="1">
                <a:solidFill>
                  <a:srgbClr val="FD8983"/>
                </a:solidFill>
                <a:cs typeface="Poppins" panose="00000500000000000000" pitchFamily="2" charset="0"/>
              </a:rPr>
              <a:t>Profundizar</a:t>
            </a:r>
            <a:r>
              <a:rPr lang="en-US" sz="1600" b="1" spc="-15" dirty="0">
                <a:solidFill>
                  <a:srgbClr val="FD8983"/>
                </a:solidFill>
                <a:cs typeface="Poppins" panose="00000500000000000000" pitchFamily="2" charset="0"/>
              </a:rPr>
              <a:t> Scouting </a:t>
            </a:r>
          </a:p>
          <a:p>
            <a:pPr algn="r"/>
            <a:r>
              <a:rPr lang="en-US" sz="1600" b="1" spc="-15" dirty="0">
                <a:solidFill>
                  <a:srgbClr val="FD8983"/>
                </a:solidFill>
                <a:cs typeface="Poppins" panose="00000500000000000000" pitchFamily="2" charset="0"/>
              </a:rPr>
              <a:t>(</a:t>
            </a:r>
            <a:r>
              <a:rPr lang="en-US" sz="1600" b="1" spc="-15" dirty="0" err="1">
                <a:solidFill>
                  <a:srgbClr val="FD8983"/>
                </a:solidFill>
                <a:cs typeface="Poppins" panose="00000500000000000000" pitchFamily="2" charset="0"/>
              </a:rPr>
              <a:t>opcional</a:t>
            </a:r>
            <a:r>
              <a:rPr lang="en-US" sz="1600" b="1" spc="-15" dirty="0">
                <a:solidFill>
                  <a:srgbClr val="FD8983"/>
                </a:solidFill>
                <a:cs typeface="Poppins" panose="00000500000000000000" pitchFamily="2" charset="0"/>
              </a:rPr>
              <a:t>)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0F4277E6-9B47-A37A-07DE-4F15F77B4116}"/>
              </a:ext>
            </a:extLst>
          </p:cNvPr>
          <p:cNvSpPr txBox="1">
            <a:spLocks noChangeArrowheads="1"/>
          </p:cNvSpPr>
          <p:nvPr/>
        </p:nvSpPr>
        <p:spPr>
          <a:xfrm>
            <a:off x="911045" y="228019"/>
            <a:ext cx="6068091" cy="887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200" b="1" dirty="0">
                <a:solidFill>
                  <a:srgbClr val="221E7C"/>
                </a:solidFill>
                <a:cs typeface="Poppins" panose="00000500000000000000" pitchFamily="2" charset="0"/>
              </a:rPr>
              <a:t>IMPULSA TRANSICIÓN TECNOLÓGICA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200" b="1" dirty="0">
                <a:solidFill>
                  <a:srgbClr val="221E7C"/>
                </a:solidFill>
                <a:cs typeface="Poppins" panose="00000500000000000000" pitchFamily="2" charset="0"/>
              </a:rPr>
              <a:t>“IMPULSATEC”</a:t>
            </a:r>
            <a:endParaRPr lang="es-CL" altLang="es-CL" sz="2200" b="1" dirty="0">
              <a:solidFill>
                <a:srgbClr val="221E7C"/>
              </a:solidFill>
              <a:cs typeface="Poppins" panose="00000500000000000000" pitchFamily="2" charset="0"/>
            </a:endParaRPr>
          </a:p>
        </p:txBody>
      </p:sp>
      <p:sp>
        <p:nvSpPr>
          <p:cNvPr id="57" name="Line 133">
            <a:extLst>
              <a:ext uri="{FF2B5EF4-FFF2-40B4-BE49-F238E27FC236}">
                <a16:creationId xmlns:a16="http://schemas.microsoft.com/office/drawing/2014/main" id="{0CE645D7-1462-5CDE-AA59-994DEBDBB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785" y="4722329"/>
            <a:ext cx="2066209" cy="880500"/>
          </a:xfrm>
          <a:prstGeom prst="line">
            <a:avLst/>
          </a:prstGeom>
          <a:noFill/>
          <a:ln w="38100" cap="flat">
            <a:solidFill>
              <a:srgbClr val="221E7C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8" name="TextBox 5">
            <a:extLst>
              <a:ext uri="{FF2B5EF4-FFF2-40B4-BE49-F238E27FC236}">
                <a16:creationId xmlns:a16="http://schemas.microsoft.com/office/drawing/2014/main" id="{41429E05-22BC-EB28-A879-D5B7CE3F0CA9}"/>
              </a:ext>
            </a:extLst>
          </p:cNvPr>
          <p:cNvSpPr txBox="1"/>
          <p:nvPr/>
        </p:nvSpPr>
        <p:spPr>
          <a:xfrm>
            <a:off x="5536897" y="5791235"/>
            <a:ext cx="25464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Empresas</a:t>
            </a:r>
            <a:r>
              <a:rPr lang="en-US" sz="1600" b="1" spc="-15" dirty="0">
                <a:solidFill>
                  <a:srgbClr val="72C7D5"/>
                </a:solidFill>
                <a:cs typeface="Poppins"/>
              </a:rPr>
              <a:t> </a:t>
            </a:r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Manufactureras</a:t>
            </a:r>
            <a:r>
              <a:rPr lang="en-US" sz="1600" b="1" spc="-15" dirty="0">
                <a:solidFill>
                  <a:srgbClr val="72C7D5"/>
                </a:solidFill>
                <a:cs typeface="Poppins"/>
              </a:rPr>
              <a:t> </a:t>
            </a:r>
            <a:r>
              <a:rPr lang="en-US" sz="1600" b="1" spc="-15" dirty="0" err="1">
                <a:solidFill>
                  <a:srgbClr val="72C7D5"/>
                </a:solidFill>
                <a:cs typeface="Poppins"/>
              </a:rPr>
              <a:t>Chilenas</a:t>
            </a:r>
            <a:endParaRPr lang="en-US" sz="1600" b="1" spc="-15" dirty="0">
              <a:solidFill>
                <a:srgbClr val="72C7D5"/>
              </a:solidFill>
              <a:cs typeface="Poppins" panose="00000500000000000000" pitchFamily="2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6782EEE-7CB0-0205-9D98-2E4CC189B71A}"/>
              </a:ext>
            </a:extLst>
          </p:cNvPr>
          <p:cNvSpPr txBox="1"/>
          <p:nvPr/>
        </p:nvSpPr>
        <p:spPr>
          <a:xfrm rot="16200000">
            <a:off x="9584753" y="4465950"/>
            <a:ext cx="1572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CL" sz="1600" b="1" dirty="0">
                <a:solidFill>
                  <a:srgbClr val="221E7C"/>
                </a:solidFill>
                <a:cs typeface="Poppins" panose="00000500000000000000" pitchFamily="2" charset="0"/>
              </a:rPr>
              <a:t>Transformación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422BBA6-58F2-1767-AFD2-36B88FBEA0E1}"/>
              </a:ext>
            </a:extLst>
          </p:cNvPr>
          <p:cNvCxnSpPr>
            <a:cxnSpLocks/>
          </p:cNvCxnSpPr>
          <p:nvPr/>
        </p:nvCxnSpPr>
        <p:spPr>
          <a:xfrm>
            <a:off x="999022" y="1036233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Forma, Círculo&#10;&#10;Descripción generada automáticamente">
            <a:extLst>
              <a:ext uri="{FF2B5EF4-FFF2-40B4-BE49-F238E27FC236}">
                <a16:creationId xmlns:a16="http://schemas.microsoft.com/office/drawing/2014/main" id="{F188F2CA-F1D6-D775-4353-550B1E5930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" y="83943"/>
            <a:ext cx="485192" cy="97038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63D339A-D553-45BA-010A-25B88152D081}"/>
              </a:ext>
            </a:extLst>
          </p:cNvPr>
          <p:cNvSpPr/>
          <p:nvPr/>
        </p:nvSpPr>
        <p:spPr>
          <a:xfrm>
            <a:off x="11036595" y="1028590"/>
            <a:ext cx="2636875" cy="2208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Esta lámina dice lo mismo que la lámina de la cadena. Es bonito el monito pero no se si agrega valor</a:t>
            </a:r>
          </a:p>
        </p:txBody>
      </p:sp>
    </p:spTree>
    <p:extLst>
      <p:ext uri="{BB962C8B-B14F-4D97-AF65-F5344CB8AC3E}">
        <p14:creationId xmlns:p14="http://schemas.microsoft.com/office/powerpoint/2010/main" val="424964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270F085D-10E2-AE3C-39E3-14C1DA9EEFCA}"/>
              </a:ext>
            </a:extLst>
          </p:cNvPr>
          <p:cNvSpPr txBox="1">
            <a:spLocks noChangeArrowheads="1"/>
          </p:cNvSpPr>
          <p:nvPr/>
        </p:nvSpPr>
        <p:spPr>
          <a:xfrm>
            <a:off x="937623" y="263508"/>
            <a:ext cx="3639447" cy="499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200" b="1" dirty="0">
                <a:solidFill>
                  <a:srgbClr val="221E7C"/>
                </a:solidFill>
              </a:rPr>
              <a:t>FECHAS CLAVE</a:t>
            </a:r>
            <a:endParaRPr lang="es-CL" altLang="es-CL" sz="2200" b="1" dirty="0">
              <a:solidFill>
                <a:srgbClr val="221E7C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569B869-5393-1A33-5302-9CB04320C78F}"/>
              </a:ext>
            </a:extLst>
          </p:cNvPr>
          <p:cNvCxnSpPr>
            <a:cxnSpLocks/>
          </p:cNvCxnSpPr>
          <p:nvPr/>
        </p:nvCxnSpPr>
        <p:spPr>
          <a:xfrm>
            <a:off x="1902723" y="2560353"/>
            <a:ext cx="7661901" cy="0"/>
          </a:xfrm>
          <a:prstGeom prst="line">
            <a:avLst/>
          </a:prstGeom>
          <a:ln w="85725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CE9F378B-6171-13A3-8402-0AF31153C9AD}"/>
              </a:ext>
            </a:extLst>
          </p:cNvPr>
          <p:cNvSpPr/>
          <p:nvPr/>
        </p:nvSpPr>
        <p:spPr>
          <a:xfrm>
            <a:off x="1311299" y="1968929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27/8</a:t>
            </a:r>
            <a:endParaRPr lang="es-CL" sz="1050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91B95D9-5677-A09B-4899-EC315A67F402}"/>
              </a:ext>
            </a:extLst>
          </p:cNvPr>
          <p:cNvSpPr/>
          <p:nvPr/>
        </p:nvSpPr>
        <p:spPr>
          <a:xfrm>
            <a:off x="3381756" y="1968929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4/9</a:t>
            </a:r>
            <a:endParaRPr lang="es-CL" sz="2400" b="1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2D98ADA-D3D7-E842-D0C0-A534C74A4996}"/>
              </a:ext>
            </a:extLst>
          </p:cNvPr>
          <p:cNvSpPr/>
          <p:nvPr/>
        </p:nvSpPr>
        <p:spPr>
          <a:xfrm>
            <a:off x="6358560" y="1954622"/>
            <a:ext cx="1182848" cy="11828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23/9</a:t>
            </a:r>
          </a:p>
          <a:p>
            <a:pPr algn="ctr"/>
            <a:r>
              <a:rPr lang="es-MX" sz="1100" b="1" dirty="0"/>
              <a:t>15:00:00 h</a:t>
            </a:r>
            <a:endParaRPr lang="es-CL" sz="1100" b="1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742FC39-CD88-47F6-EE34-83A94916A585}"/>
              </a:ext>
            </a:extLst>
          </p:cNvPr>
          <p:cNvSpPr/>
          <p:nvPr/>
        </p:nvSpPr>
        <p:spPr>
          <a:xfrm>
            <a:off x="8943554" y="1959840"/>
            <a:ext cx="1300376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/>
          </a:p>
          <a:p>
            <a:pPr algn="ctr"/>
            <a:r>
              <a:rPr lang="es-MX" sz="2200" b="1" dirty="0"/>
              <a:t>14/10</a:t>
            </a:r>
          </a:p>
          <a:p>
            <a:pPr algn="ctr"/>
            <a:r>
              <a:rPr lang="es-MX" sz="1100" b="1" dirty="0"/>
              <a:t>15:00:00 h</a:t>
            </a:r>
            <a:endParaRPr lang="es-CL" sz="1100" b="1" dirty="0"/>
          </a:p>
          <a:p>
            <a:pPr algn="ctr"/>
            <a:endParaRPr lang="es-CL" sz="2400" b="1" dirty="0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A03A1222-F43B-DA2C-E538-618C695E4B7B}"/>
              </a:ext>
            </a:extLst>
          </p:cNvPr>
          <p:cNvSpPr txBox="1">
            <a:spLocks noChangeArrowheads="1"/>
          </p:cNvSpPr>
          <p:nvPr/>
        </p:nvSpPr>
        <p:spPr>
          <a:xfrm>
            <a:off x="932285" y="3443307"/>
            <a:ext cx="1959818" cy="274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600" b="1" dirty="0">
                <a:solidFill>
                  <a:srgbClr val="221E7C"/>
                </a:solidFill>
              </a:rPr>
              <a:t>Apertura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600" b="1" dirty="0">
                <a:solidFill>
                  <a:srgbClr val="221E7C"/>
                </a:solidFill>
              </a:rPr>
              <a:t>Concurso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sz="1600" b="1" dirty="0">
              <a:solidFill>
                <a:srgbClr val="221E7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CL" alt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DA1A68E1-A69F-0313-7E1F-A3BB6893CD0C}"/>
              </a:ext>
            </a:extLst>
          </p:cNvPr>
          <p:cNvSpPr txBox="1">
            <a:spLocks noChangeArrowheads="1"/>
          </p:cNvSpPr>
          <p:nvPr/>
        </p:nvSpPr>
        <p:spPr>
          <a:xfrm>
            <a:off x="2892103" y="3414693"/>
            <a:ext cx="2292864" cy="274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600" b="1" dirty="0">
                <a:solidFill>
                  <a:srgbClr val="221E7C"/>
                </a:solidFill>
              </a:rPr>
              <a:t>1er </a:t>
            </a:r>
            <a:r>
              <a:rPr lang="es-CL" sz="1600" b="1" dirty="0" err="1">
                <a:solidFill>
                  <a:srgbClr val="221E7C"/>
                </a:solidFill>
              </a:rPr>
              <a:t>Webinar</a:t>
            </a:r>
            <a:r>
              <a:rPr lang="es-CL" sz="1600" b="1" dirty="0">
                <a:solidFill>
                  <a:srgbClr val="221E7C"/>
                </a:solidFill>
              </a:rPr>
              <a:t> Informativo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8BB28627-1890-66C4-D812-DCE82EFE995D}"/>
              </a:ext>
            </a:extLst>
          </p:cNvPr>
          <p:cNvSpPr txBox="1">
            <a:spLocks noChangeArrowheads="1"/>
          </p:cNvSpPr>
          <p:nvPr/>
        </p:nvSpPr>
        <p:spPr>
          <a:xfrm>
            <a:off x="5795124" y="3429000"/>
            <a:ext cx="2309720" cy="3059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600" b="1" dirty="0">
                <a:solidFill>
                  <a:srgbClr val="00B050"/>
                </a:solidFill>
              </a:rPr>
              <a:t>CIERRE RECEPCIÓN DE PERFILES </a:t>
            </a:r>
          </a:p>
          <a:p>
            <a:pPr>
              <a:lnSpc>
                <a:spcPct val="100000"/>
              </a:lnSpc>
            </a:pPr>
            <a:r>
              <a:rPr lang="es-CL" sz="1500" dirty="0">
                <a:solidFill>
                  <a:schemeClr val="bg2">
                    <a:lumMod val="25000"/>
                  </a:schemeClr>
                </a:solidFill>
              </a:rPr>
              <a:t>La entrega de un perfil es obligatoria para postular</a:t>
            </a:r>
          </a:p>
          <a:p>
            <a:pPr>
              <a:lnSpc>
                <a:spcPct val="100000"/>
              </a:lnSpc>
            </a:pPr>
            <a:r>
              <a:rPr lang="es-CL" altLang="es-CL" sz="1500" dirty="0">
                <a:solidFill>
                  <a:schemeClr val="bg2">
                    <a:lumMod val="25000"/>
                  </a:schemeClr>
                </a:solidFill>
              </a:rPr>
              <a:t>A partir de este perfil,  Corfo sostendrá reuniones con los equipos para retroalimentación</a:t>
            </a: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0B8A2E05-06A9-E4E5-EF63-25CD8AB49406}"/>
              </a:ext>
            </a:extLst>
          </p:cNvPr>
          <p:cNvSpPr txBox="1">
            <a:spLocks noChangeArrowheads="1"/>
          </p:cNvSpPr>
          <p:nvPr/>
        </p:nvSpPr>
        <p:spPr>
          <a:xfrm>
            <a:off x="8613833" y="3364992"/>
            <a:ext cx="1959818" cy="274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1600" b="1" dirty="0">
                <a:solidFill>
                  <a:srgbClr val="221E7C"/>
                </a:solidFill>
              </a:rPr>
              <a:t>Cierre Convocatoria</a:t>
            </a:r>
          </a:p>
          <a:p>
            <a:pPr>
              <a:lnSpc>
                <a:spcPct val="100000"/>
              </a:lnSpc>
            </a:pPr>
            <a:endParaRPr lang="es-CL" sz="19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155CA0F-BDA8-7959-87CC-2D4784C0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240" y="446314"/>
            <a:ext cx="1117651" cy="35851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3EE8071-59DD-BABE-C71D-3451661B41F7}"/>
              </a:ext>
            </a:extLst>
          </p:cNvPr>
          <p:cNvCxnSpPr>
            <a:cxnSpLocks/>
          </p:cNvCxnSpPr>
          <p:nvPr/>
        </p:nvCxnSpPr>
        <p:spPr>
          <a:xfrm>
            <a:off x="999022" y="804833"/>
            <a:ext cx="1983432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Forma, Círculo&#10;&#10;Descripción generada automáticamente">
            <a:extLst>
              <a:ext uri="{FF2B5EF4-FFF2-40B4-BE49-F238E27FC236}">
                <a16:creationId xmlns:a16="http://schemas.microsoft.com/office/drawing/2014/main" id="{FBD65BFB-DF41-7537-2D31-770F3D028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" y="83943"/>
            <a:ext cx="485192" cy="9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436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serv xmlns="ec9f3c89-cf8c-462b-a4b9-de527510704b">r</Observ>
    <lcf76f155ced4ddcb4097134ff3c332f xmlns="ec9f3c89-cf8c-462b-a4b9-de527510704b">
      <Terms xmlns="http://schemas.microsoft.com/office/infopath/2007/PartnerControls"/>
    </lcf76f155ced4ddcb4097134ff3c332f>
    <TaxCatchAll xmlns="ab17656e-5105-4cbc-b8b0-43fa54a42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6BFEFFE29EE246826F91327FCD8857" ma:contentTypeVersion="18" ma:contentTypeDescription="Crear nuevo documento." ma:contentTypeScope="" ma:versionID="5dca03e3308b1bcbd0e1d22fa05635cd">
  <xsd:schema xmlns:xsd="http://www.w3.org/2001/XMLSchema" xmlns:xs="http://www.w3.org/2001/XMLSchema" xmlns:p="http://schemas.microsoft.com/office/2006/metadata/properties" xmlns:ns2="ab17656e-5105-4cbc-b8b0-43fa54a4243d" xmlns:ns3="ec9f3c89-cf8c-462b-a4b9-de527510704b" targetNamespace="http://schemas.microsoft.com/office/2006/metadata/properties" ma:root="true" ma:fieldsID="5ad90119279d6dc7abeee95e2460b3f7" ns2:_="" ns3:_="">
    <xsd:import namespace="ab17656e-5105-4cbc-b8b0-43fa54a4243d"/>
    <xsd:import namespace="ec9f3c89-cf8c-462b-a4b9-de52751070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Observ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7656e-5105-4cbc-b8b0-43fa54a424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89cb650-9cd7-4a8c-93c3-627fc3f8335d}" ma:internalName="TaxCatchAll" ma:showField="CatchAllData" ma:web="ab17656e-5105-4cbc-b8b0-43fa54a42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f3c89-cf8c-462b-a4b9-de5275107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930227d-965d-4741-b43f-4ac5cbdeb3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bserv" ma:index="24" ma:displayName="Observ" ma:format="Dropdown" ma:indexed="true" ma:internalName="Observ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494CD-DBE1-4164-9147-F2947DD01C6C}">
  <ds:schemaRefs>
    <ds:schemaRef ds:uri="ab17656e-5105-4cbc-b8b0-43fa54a4243d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ec9f3c89-cf8c-462b-a4b9-de527510704b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656B96-FF3A-4E71-A6EB-BCAE28AF4E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247CE1-33CD-4227-98F1-E05A445D3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7656e-5105-4cbc-b8b0-43fa54a4243d"/>
    <ds:schemaRef ds:uri="ec9f3c89-cf8c-462b-a4b9-de52751070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847</TotalTime>
  <Words>709</Words>
  <Application>Microsoft Office PowerPoint</Application>
  <PresentationFormat>Panorámica</PresentationFormat>
  <Paragraphs>134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Poppins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Rojas Casanova</dc:creator>
  <cp:lastModifiedBy>Macarena Aljaro Inostroza</cp:lastModifiedBy>
  <cp:revision>23</cp:revision>
  <dcterms:created xsi:type="dcterms:W3CDTF">2022-03-17T15:16:18Z</dcterms:created>
  <dcterms:modified xsi:type="dcterms:W3CDTF">2025-09-10T18:01:13Z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0x010100DA6BFEFFE29EE246826F91327FCD8857</vt:lpwstr>
  </property>
  <property fmtid="{D5CDD505-2E9C-101B-9397-08002B2CF9AE}" pid="3" name="MediaServiceImageTags">
    <vt:lpwstr/>
  </property>
</Properties>
</file>