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64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9" r:id="rId3"/>
    <p:sldMasterId id="2147483692" r:id="rId4"/>
    <p:sldMasterId id="2147483705" r:id="rId5"/>
  </p:sldMasterIdLst>
  <p:notesMasterIdLst>
    <p:notesMasterId r:id="rId27"/>
  </p:notesMasterIdLst>
  <p:sldIdLst>
    <p:sldId id="257" r:id="rId6"/>
    <p:sldId id="2147470836" r:id="rId7"/>
    <p:sldId id="2147470844" r:id="rId8"/>
    <p:sldId id="2147470845" r:id="rId9"/>
    <p:sldId id="3735" r:id="rId10"/>
    <p:sldId id="1801" r:id="rId11"/>
    <p:sldId id="2147470838" r:id="rId12"/>
    <p:sldId id="3710" r:id="rId13"/>
    <p:sldId id="2147470851" r:id="rId14"/>
    <p:sldId id="296" r:id="rId15"/>
    <p:sldId id="2147470852" r:id="rId16"/>
    <p:sldId id="2147470829" r:id="rId17"/>
    <p:sldId id="2147470828" r:id="rId18"/>
    <p:sldId id="2147470830" r:id="rId19"/>
    <p:sldId id="2147470840" r:id="rId20"/>
    <p:sldId id="2147470841" r:id="rId21"/>
    <p:sldId id="2147470842" r:id="rId22"/>
    <p:sldId id="2147470935" r:id="rId23"/>
    <p:sldId id="2147470934" r:id="rId24"/>
    <p:sldId id="2147470933" r:id="rId25"/>
    <p:sldId id="345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599515-0940-48D8-BD56-4ED4FD1A417B}" v="3" dt="2025-10-15T21:24:02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16A16A-E81C-4206-92C2-23254A69447D}" type="doc">
      <dgm:prSet loTypeId="urn:microsoft.com/office/officeart/2018/layout/CircleProcess" loCatId="simpleprocesssa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D1B2C0-4FAF-4612-99B8-727A16C51E7A}">
      <dgm:prSet custT="1"/>
      <dgm:spPr>
        <a:xfrm>
          <a:off x="1562424" y="501217"/>
          <a:ext cx="2112922" cy="1776599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2000" b="1" dirty="0" err="1">
              <a:solidFill>
                <a:schemeClr val="bg1"/>
              </a:solidFill>
              <a:latin typeface="Arial"/>
              <a:ea typeface="+mn-ea"/>
              <a:cs typeface="+mn-cs"/>
            </a:rPr>
            <a:t>Desafíos</a:t>
          </a:r>
          <a:endParaRPr lang="en-US" sz="2000" dirty="0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400D0D8A-27FA-45F5-B633-688FC74978FF}" type="parTrans" cxnId="{AE0813B1-A737-4393-AB91-3610FBE84E8E}">
      <dgm:prSet/>
      <dgm:spPr/>
      <dgm:t>
        <a:bodyPr/>
        <a:lstStyle/>
        <a:p>
          <a:endParaRPr lang="en-US" sz="1200"/>
        </a:p>
      </dgm:t>
    </dgm:pt>
    <dgm:pt modelId="{828C5BA3-7102-4D9D-8778-BF9D81075C91}" type="sibTrans" cxnId="{AE0813B1-A737-4393-AB91-3610FBE84E8E}">
      <dgm:prSet/>
      <dgm:spPr/>
      <dgm:t>
        <a:bodyPr/>
        <a:lstStyle/>
        <a:p>
          <a:endParaRPr lang="en-US" sz="1200"/>
        </a:p>
      </dgm:t>
    </dgm:pt>
    <dgm:pt modelId="{D1E4D671-9DE3-411E-82EF-08534486582E}">
      <dgm:prSet custT="1"/>
      <dgm:spPr>
        <a:xfrm>
          <a:off x="643269" y="2419639"/>
          <a:ext cx="2709255" cy="104344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Crisis </a:t>
          </a:r>
          <a:r>
            <a:rPr lang="en-US" sz="20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climática</a:t>
          </a: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y de </a:t>
          </a:r>
          <a:r>
            <a:rPr lang="en-US" sz="20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biodiversidad</a:t>
          </a: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planetaria.</a:t>
          </a:r>
        </a:p>
      </dgm:t>
    </dgm:pt>
    <dgm:pt modelId="{F4E66822-46B7-4C2D-AFBA-5CA2653A8AA4}" type="parTrans" cxnId="{E6E3F852-25E8-4F61-9F3A-6519B5FDFD36}">
      <dgm:prSet/>
      <dgm:spPr/>
      <dgm:t>
        <a:bodyPr/>
        <a:lstStyle/>
        <a:p>
          <a:endParaRPr lang="en-US" sz="1200"/>
        </a:p>
      </dgm:t>
    </dgm:pt>
    <dgm:pt modelId="{22581139-CEFF-422B-97C1-3B06F1B6C959}" type="sibTrans" cxnId="{E6E3F852-25E8-4F61-9F3A-6519B5FDFD36}">
      <dgm:prSet/>
      <dgm:spPr/>
      <dgm:t>
        <a:bodyPr/>
        <a:lstStyle/>
        <a:p>
          <a:endParaRPr lang="en-US" sz="1200"/>
        </a:p>
      </dgm:t>
    </dgm:pt>
    <dgm:pt modelId="{E3875302-2BF3-4481-BB64-CEAC08F83EF1}">
      <dgm:prSet custT="1"/>
      <dgm:spPr>
        <a:xfrm>
          <a:off x="643269" y="2419639"/>
          <a:ext cx="2709255" cy="104344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s-CL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Irrupción masiva de nuevas tecnologías digitales</a:t>
          </a:r>
          <a:endParaRPr lang="en-US" sz="20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2BCB216-3AC4-49F4-BB42-DCE9658D8E95}" type="parTrans" cxnId="{5DE87445-AB30-4C87-93B5-7BC39E1351BC}">
      <dgm:prSet/>
      <dgm:spPr/>
      <dgm:t>
        <a:bodyPr/>
        <a:lstStyle/>
        <a:p>
          <a:endParaRPr lang="en-US" sz="1200"/>
        </a:p>
      </dgm:t>
    </dgm:pt>
    <dgm:pt modelId="{6DE473A1-D761-41BF-98F0-F221737353B7}" type="sibTrans" cxnId="{5DE87445-AB30-4C87-93B5-7BC39E1351BC}">
      <dgm:prSet/>
      <dgm:spPr/>
      <dgm:t>
        <a:bodyPr/>
        <a:lstStyle/>
        <a:p>
          <a:endParaRPr lang="en-US" sz="1200"/>
        </a:p>
      </dgm:t>
    </dgm:pt>
    <dgm:pt modelId="{BF97A429-D731-45A7-ADF7-0C43EFA60BDA}">
      <dgm:prSet custT="1"/>
      <dgm:spPr>
        <a:xfrm>
          <a:off x="3599112" y="501217"/>
          <a:ext cx="1972649" cy="1776599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CL" sz="2000" b="1" dirty="0">
              <a:solidFill>
                <a:schemeClr val="bg1"/>
              </a:solidFill>
              <a:latin typeface="Arial"/>
              <a:ea typeface="+mn-ea"/>
              <a:cs typeface="+mn-cs"/>
            </a:rPr>
            <a:t>Brechas</a:t>
          </a:r>
          <a:endParaRPr lang="en-US" sz="2000" b="1" dirty="0">
            <a:solidFill>
              <a:schemeClr val="bg1"/>
            </a:solidFill>
            <a:latin typeface="Arial"/>
            <a:ea typeface="+mn-ea"/>
            <a:cs typeface="+mn-cs"/>
          </a:endParaRPr>
        </a:p>
      </dgm:t>
    </dgm:pt>
    <dgm:pt modelId="{D53D0145-F2C6-4CAC-BA4B-FD7A0240609C}" type="parTrans" cxnId="{3E9BEFDE-4D6A-4C55-8723-110BB9352869}">
      <dgm:prSet/>
      <dgm:spPr/>
      <dgm:t>
        <a:bodyPr/>
        <a:lstStyle/>
        <a:p>
          <a:endParaRPr lang="en-US" sz="1200"/>
        </a:p>
      </dgm:t>
    </dgm:pt>
    <dgm:pt modelId="{59B0D26E-5AB1-40AE-A543-5FCF107E6103}" type="sibTrans" cxnId="{3E9BEFDE-4D6A-4C55-8723-110BB9352869}">
      <dgm:prSet/>
      <dgm:spPr/>
      <dgm:t>
        <a:bodyPr/>
        <a:lstStyle/>
        <a:p>
          <a:endParaRPr lang="en-US" sz="1200"/>
        </a:p>
      </dgm:t>
    </dgm:pt>
    <dgm:pt modelId="{8990E9B9-DB02-4141-9EDC-A11B65D62CB3}">
      <dgm:prSet custT="1"/>
      <dgm:spPr>
        <a:xfrm>
          <a:off x="3453706" y="2381400"/>
          <a:ext cx="4123299" cy="104344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20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Productividad</a:t>
          </a: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estancada</a:t>
          </a: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y baja </a:t>
          </a:r>
          <a:r>
            <a:rPr lang="en-US" sz="20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inversión</a:t>
          </a: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en CTI</a:t>
          </a:r>
          <a:r>
            <a:rPr lang="es-MX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(mayor rezago en Pymes)</a:t>
          </a:r>
          <a:endParaRPr lang="en-US" sz="20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89938C8-5089-42A3-99ED-F60212AD0380}" type="parTrans" cxnId="{F9C55ED4-4A42-452A-9B47-43A5338E0671}">
      <dgm:prSet/>
      <dgm:spPr/>
      <dgm:t>
        <a:bodyPr/>
        <a:lstStyle/>
        <a:p>
          <a:endParaRPr lang="en-US" sz="1200"/>
        </a:p>
      </dgm:t>
    </dgm:pt>
    <dgm:pt modelId="{BCD373D8-C9C2-4A1A-82F3-C8305EBAEDA9}" type="sibTrans" cxnId="{F9C55ED4-4A42-452A-9B47-43A5338E0671}">
      <dgm:prSet/>
      <dgm:spPr/>
      <dgm:t>
        <a:bodyPr/>
        <a:lstStyle/>
        <a:p>
          <a:endParaRPr lang="en-US" sz="1200"/>
        </a:p>
      </dgm:t>
    </dgm:pt>
    <dgm:pt modelId="{E38829ED-C2C7-4B4B-B226-A9872A546236}">
      <dgm:prSet custT="1"/>
      <dgm:spPr>
        <a:xfrm>
          <a:off x="3453706" y="2381400"/>
          <a:ext cx="4123299" cy="104344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Char char="•"/>
          </a:pPr>
          <a:r>
            <a:rPr lang="en-US" sz="20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Insuficiente</a:t>
          </a: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diversificación</a:t>
          </a: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y baja </a:t>
          </a:r>
          <a:r>
            <a:rPr lang="en-US" sz="20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sofisticación</a:t>
          </a: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0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nuestra</a:t>
          </a: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matriz</a:t>
          </a: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productiva</a:t>
          </a:r>
          <a:r>
            <a:rPr lang="en-US" sz="2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gm:t>
    </dgm:pt>
    <dgm:pt modelId="{FD09A3A8-37C6-4731-B605-09A9BC48BE94}" type="parTrans" cxnId="{DFFFA1B3-DE7F-4723-B1DA-E888F18D7C4D}">
      <dgm:prSet/>
      <dgm:spPr/>
      <dgm:t>
        <a:bodyPr/>
        <a:lstStyle/>
        <a:p>
          <a:endParaRPr lang="en-US" sz="1200"/>
        </a:p>
      </dgm:t>
    </dgm:pt>
    <dgm:pt modelId="{64C3B246-D4EE-484A-91A1-F440E6618501}" type="sibTrans" cxnId="{DFFFA1B3-DE7F-4723-B1DA-E888F18D7C4D}">
      <dgm:prSet/>
      <dgm:spPr/>
      <dgm:t>
        <a:bodyPr/>
        <a:lstStyle/>
        <a:p>
          <a:endParaRPr lang="en-US" sz="1200"/>
        </a:p>
      </dgm:t>
    </dgm:pt>
    <dgm:pt modelId="{163A6C88-C056-4368-AFD1-A5F35AD7B43E}" type="pres">
      <dgm:prSet presAssocID="{7816A16A-E81C-4206-92C2-23254A69447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FFD33A6-9818-4B87-B8B3-947CD9606F95}" type="pres">
      <dgm:prSet presAssocID="{BF97A429-D731-45A7-ADF7-0C43EFA60BDA}" presName="Accent2" presStyleCnt="0"/>
      <dgm:spPr/>
    </dgm:pt>
    <dgm:pt modelId="{E5932D54-68C5-41A6-BA89-34F11DBEC6D8}" type="pres">
      <dgm:prSet presAssocID="{BF97A429-D731-45A7-ADF7-0C43EFA60BDA}" presName="Accent" presStyleLbl="node1" presStyleIdx="0" presStyleCnt="4"/>
      <dgm:spPr>
        <a:xfrm>
          <a:off x="3633873" y="437755"/>
          <a:ext cx="1903551" cy="1903523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D6BF790-A7BB-4575-93EA-9747F3389516}" type="pres">
      <dgm:prSet presAssocID="{BF97A429-D731-45A7-ADF7-0C43EFA60BDA}" presName="ParentBackground2" presStyleCnt="0"/>
      <dgm:spPr/>
    </dgm:pt>
    <dgm:pt modelId="{A70D4E6B-D07F-4209-9C2C-452760E1010C}" type="pres">
      <dgm:prSet presAssocID="{BF97A429-D731-45A7-ADF7-0C43EFA60BDA}" presName="ParentBackground" presStyleLbl="node1" presStyleIdx="1" presStyleCnt="4" custScaleX="111055"/>
      <dgm:spPr/>
    </dgm:pt>
    <dgm:pt modelId="{3975B49A-4E60-4EA8-B015-C5D583D71377}" type="pres">
      <dgm:prSet presAssocID="{BF97A429-D731-45A7-ADF7-0C43EFA60BDA}" presName="Child2" presStyleLbl="revTx" presStyleIdx="0" presStyleCnt="2" custScaleX="298929" custLinFactX="104" custLinFactNeighborX="100000" custLinFactNeighborY="8376">
        <dgm:presLayoutVars>
          <dgm:chMax val="0"/>
          <dgm:chPref val="0"/>
          <dgm:bulletEnabled val="1"/>
        </dgm:presLayoutVars>
      </dgm:prSet>
      <dgm:spPr/>
    </dgm:pt>
    <dgm:pt modelId="{97276EE5-063C-4747-86F9-E03EB1D7F674}" type="pres">
      <dgm:prSet presAssocID="{BF97A429-D731-45A7-ADF7-0C43EFA60BDA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9620B82C-B45D-4DD1-B825-750FA23A445B}" type="pres">
      <dgm:prSet presAssocID="{76D1B2C0-4FAF-4612-99B8-727A16C51E7A}" presName="Accent1" presStyleCnt="0"/>
      <dgm:spPr/>
    </dgm:pt>
    <dgm:pt modelId="{02C805E8-238A-4225-9E85-81FA95C21E81}" type="pres">
      <dgm:prSet presAssocID="{76D1B2C0-4FAF-4612-99B8-727A16C51E7A}" presName="Accent" presStyleLbl="node1" presStyleIdx="2" presStyleCnt="4"/>
      <dgm:spPr>
        <a:xfrm rot="2700000">
          <a:off x="1667078" y="437543"/>
          <a:ext cx="1903614" cy="1903614"/>
        </a:xfrm>
        <a:prstGeom prst="teardrop">
          <a:avLst>
            <a:gd name="adj" fmla="val 10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02A844B-235B-493E-872B-CE7F87366583}" type="pres">
      <dgm:prSet presAssocID="{76D1B2C0-4FAF-4612-99B8-727A16C51E7A}" presName="ParentBackground1" presStyleCnt="0"/>
      <dgm:spPr/>
    </dgm:pt>
    <dgm:pt modelId="{42B1BF01-A689-4DBD-896F-39FE8DD92CDB}" type="pres">
      <dgm:prSet presAssocID="{76D1B2C0-4FAF-4612-99B8-727A16C51E7A}" presName="ParentBackground" presStyleLbl="node1" presStyleIdx="3" presStyleCnt="4" custScaleX="118952"/>
      <dgm:spPr/>
    </dgm:pt>
    <dgm:pt modelId="{7E2DD14D-755F-4AC2-B283-B9961EC67DE9}" type="pres">
      <dgm:prSet presAssocID="{76D1B2C0-4FAF-4612-99B8-727A16C51E7A}" presName="Child1" presStyleLbl="revTx" presStyleIdx="1" presStyleCnt="2" custScaleX="225334" custLinFactNeighborX="-56732" custLinFactNeighborY="8376">
        <dgm:presLayoutVars>
          <dgm:chMax val="0"/>
          <dgm:chPref val="0"/>
          <dgm:bulletEnabled val="1"/>
        </dgm:presLayoutVars>
      </dgm:prSet>
      <dgm:spPr/>
    </dgm:pt>
    <dgm:pt modelId="{47673411-17F8-4CE1-9A76-BD03DDA884C0}" type="pres">
      <dgm:prSet presAssocID="{76D1B2C0-4FAF-4612-99B8-727A16C51E7A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D8B76D28-C54B-4317-ADBF-CFB5ED31AB65}" type="presOf" srcId="{BF97A429-D731-45A7-ADF7-0C43EFA60BDA}" destId="{97276EE5-063C-4747-86F9-E03EB1D7F674}" srcOrd="1" destOrd="0" presId="urn:microsoft.com/office/officeart/2018/layout/CircleProcess"/>
    <dgm:cxn modelId="{32B15B40-CA2C-433E-B97F-EE99CA976BB6}" type="presOf" srcId="{76D1B2C0-4FAF-4612-99B8-727A16C51E7A}" destId="{47673411-17F8-4CE1-9A76-BD03DDA884C0}" srcOrd="1" destOrd="0" presId="urn:microsoft.com/office/officeart/2018/layout/CircleProcess"/>
    <dgm:cxn modelId="{7EE9F240-9093-4418-8A9D-56228D3632FB}" type="presOf" srcId="{E3875302-2BF3-4481-BB64-CEAC08F83EF1}" destId="{7E2DD14D-755F-4AC2-B283-B9961EC67DE9}" srcOrd="0" destOrd="1" presId="urn:microsoft.com/office/officeart/2018/layout/CircleProcess"/>
    <dgm:cxn modelId="{8DA2EA5C-5372-41E2-9D32-388935FF5D83}" type="presOf" srcId="{76D1B2C0-4FAF-4612-99B8-727A16C51E7A}" destId="{42B1BF01-A689-4DBD-896F-39FE8DD92CDB}" srcOrd="0" destOrd="0" presId="urn:microsoft.com/office/officeart/2018/layout/CircleProcess"/>
    <dgm:cxn modelId="{0919A161-3C51-47F7-B35E-515E5A55AD90}" type="presOf" srcId="{7816A16A-E81C-4206-92C2-23254A69447D}" destId="{163A6C88-C056-4368-AFD1-A5F35AD7B43E}" srcOrd="0" destOrd="0" presId="urn:microsoft.com/office/officeart/2018/layout/CircleProcess"/>
    <dgm:cxn modelId="{5DE87445-AB30-4C87-93B5-7BC39E1351BC}" srcId="{76D1B2C0-4FAF-4612-99B8-727A16C51E7A}" destId="{E3875302-2BF3-4481-BB64-CEAC08F83EF1}" srcOrd="1" destOrd="0" parTransId="{32BCB216-3AC4-49F4-BB42-DCE9658D8E95}" sibTransId="{6DE473A1-D761-41BF-98F0-F221737353B7}"/>
    <dgm:cxn modelId="{A3EC0152-0BB2-4523-87A6-5FC6F760CC0C}" type="presOf" srcId="{E38829ED-C2C7-4B4B-B226-A9872A546236}" destId="{3975B49A-4E60-4EA8-B015-C5D583D71377}" srcOrd="0" destOrd="1" presId="urn:microsoft.com/office/officeart/2018/layout/CircleProcess"/>
    <dgm:cxn modelId="{E6E3F852-25E8-4F61-9F3A-6519B5FDFD36}" srcId="{76D1B2C0-4FAF-4612-99B8-727A16C51E7A}" destId="{D1E4D671-9DE3-411E-82EF-08534486582E}" srcOrd="0" destOrd="0" parTransId="{F4E66822-46B7-4C2D-AFBA-5CA2653A8AA4}" sibTransId="{22581139-CEFF-422B-97C1-3B06F1B6C959}"/>
    <dgm:cxn modelId="{D1061753-16A2-4C97-B951-380B175159F5}" type="presOf" srcId="{BF97A429-D731-45A7-ADF7-0C43EFA60BDA}" destId="{A70D4E6B-D07F-4209-9C2C-452760E1010C}" srcOrd="0" destOrd="0" presId="urn:microsoft.com/office/officeart/2018/layout/CircleProcess"/>
    <dgm:cxn modelId="{AE0813B1-A737-4393-AB91-3610FBE84E8E}" srcId="{7816A16A-E81C-4206-92C2-23254A69447D}" destId="{76D1B2C0-4FAF-4612-99B8-727A16C51E7A}" srcOrd="0" destOrd="0" parTransId="{400D0D8A-27FA-45F5-B633-688FC74978FF}" sibTransId="{828C5BA3-7102-4D9D-8778-BF9D81075C91}"/>
    <dgm:cxn modelId="{DFFFA1B3-DE7F-4723-B1DA-E888F18D7C4D}" srcId="{BF97A429-D731-45A7-ADF7-0C43EFA60BDA}" destId="{E38829ED-C2C7-4B4B-B226-A9872A546236}" srcOrd="1" destOrd="0" parTransId="{FD09A3A8-37C6-4731-B605-09A9BC48BE94}" sibTransId="{64C3B246-D4EE-484A-91A1-F440E6618501}"/>
    <dgm:cxn modelId="{F9C55ED4-4A42-452A-9B47-43A5338E0671}" srcId="{BF97A429-D731-45A7-ADF7-0C43EFA60BDA}" destId="{8990E9B9-DB02-4141-9EDC-A11B65D62CB3}" srcOrd="0" destOrd="0" parTransId="{589938C8-5089-42A3-99ED-F60212AD0380}" sibTransId="{BCD373D8-C9C2-4A1A-82F3-C8305EBAEDA9}"/>
    <dgm:cxn modelId="{3E9BEFDE-4D6A-4C55-8723-110BB9352869}" srcId="{7816A16A-E81C-4206-92C2-23254A69447D}" destId="{BF97A429-D731-45A7-ADF7-0C43EFA60BDA}" srcOrd="1" destOrd="0" parTransId="{D53D0145-F2C6-4CAC-BA4B-FD7A0240609C}" sibTransId="{59B0D26E-5AB1-40AE-A543-5FCF107E6103}"/>
    <dgm:cxn modelId="{51D3EAE8-6C01-4A4B-9127-5F778E5A5B66}" type="presOf" srcId="{D1E4D671-9DE3-411E-82EF-08534486582E}" destId="{7E2DD14D-755F-4AC2-B283-B9961EC67DE9}" srcOrd="0" destOrd="0" presId="urn:microsoft.com/office/officeart/2018/layout/CircleProcess"/>
    <dgm:cxn modelId="{364D53F3-50F9-4376-98BC-E5EED72AE94B}" type="presOf" srcId="{8990E9B9-DB02-4141-9EDC-A11B65D62CB3}" destId="{3975B49A-4E60-4EA8-B015-C5D583D71377}" srcOrd="0" destOrd="0" presId="urn:microsoft.com/office/officeart/2018/layout/CircleProcess"/>
    <dgm:cxn modelId="{E3B338DA-8CCC-4194-BE6F-CDB5422265C5}" type="presParOf" srcId="{163A6C88-C056-4368-AFD1-A5F35AD7B43E}" destId="{4FFD33A6-9818-4B87-B8B3-947CD9606F95}" srcOrd="0" destOrd="0" presId="urn:microsoft.com/office/officeart/2018/layout/CircleProcess"/>
    <dgm:cxn modelId="{231382A5-C37F-4702-89BA-0741D7197005}" type="presParOf" srcId="{4FFD33A6-9818-4B87-B8B3-947CD9606F95}" destId="{E5932D54-68C5-41A6-BA89-34F11DBEC6D8}" srcOrd="0" destOrd="0" presId="urn:microsoft.com/office/officeart/2018/layout/CircleProcess"/>
    <dgm:cxn modelId="{4BF245CF-7ADE-4C35-BB43-E1219992EC68}" type="presParOf" srcId="{163A6C88-C056-4368-AFD1-A5F35AD7B43E}" destId="{4D6BF790-A7BB-4575-93EA-9747F3389516}" srcOrd="1" destOrd="0" presId="urn:microsoft.com/office/officeart/2018/layout/CircleProcess"/>
    <dgm:cxn modelId="{063E5965-533F-49E5-90A7-F686F1A3E502}" type="presParOf" srcId="{4D6BF790-A7BB-4575-93EA-9747F3389516}" destId="{A70D4E6B-D07F-4209-9C2C-452760E1010C}" srcOrd="0" destOrd="0" presId="urn:microsoft.com/office/officeart/2018/layout/CircleProcess"/>
    <dgm:cxn modelId="{2FEED5A4-9E2C-41DD-8892-AACDEA708158}" type="presParOf" srcId="{163A6C88-C056-4368-AFD1-A5F35AD7B43E}" destId="{3975B49A-4E60-4EA8-B015-C5D583D71377}" srcOrd="2" destOrd="0" presId="urn:microsoft.com/office/officeart/2018/layout/CircleProcess"/>
    <dgm:cxn modelId="{B0859A37-E308-4C1A-BB10-1912BBEAA4C9}" type="presParOf" srcId="{163A6C88-C056-4368-AFD1-A5F35AD7B43E}" destId="{97276EE5-063C-4747-86F9-E03EB1D7F674}" srcOrd="3" destOrd="0" presId="urn:microsoft.com/office/officeart/2018/layout/CircleProcess"/>
    <dgm:cxn modelId="{9146B32E-F3DE-4B13-B6E2-3290599FA33F}" type="presParOf" srcId="{163A6C88-C056-4368-AFD1-A5F35AD7B43E}" destId="{9620B82C-B45D-4DD1-B825-750FA23A445B}" srcOrd="4" destOrd="0" presId="urn:microsoft.com/office/officeart/2018/layout/CircleProcess"/>
    <dgm:cxn modelId="{B281DD10-E317-4DCC-AEE0-99CBC9400AAD}" type="presParOf" srcId="{9620B82C-B45D-4DD1-B825-750FA23A445B}" destId="{02C805E8-238A-4225-9E85-81FA95C21E81}" srcOrd="0" destOrd="0" presId="urn:microsoft.com/office/officeart/2018/layout/CircleProcess"/>
    <dgm:cxn modelId="{D9D4FDA3-B91E-4D26-A929-2AD66E545D2B}" type="presParOf" srcId="{163A6C88-C056-4368-AFD1-A5F35AD7B43E}" destId="{802A844B-235B-493E-872B-CE7F87366583}" srcOrd="5" destOrd="0" presId="urn:microsoft.com/office/officeart/2018/layout/CircleProcess"/>
    <dgm:cxn modelId="{4B6775FD-B080-4EC9-BBB3-6B0CED38F07A}" type="presParOf" srcId="{802A844B-235B-493E-872B-CE7F87366583}" destId="{42B1BF01-A689-4DBD-896F-39FE8DD92CDB}" srcOrd="0" destOrd="0" presId="urn:microsoft.com/office/officeart/2018/layout/CircleProcess"/>
    <dgm:cxn modelId="{EC7F5944-3559-4893-BFF7-F56F4ECC3AE7}" type="presParOf" srcId="{163A6C88-C056-4368-AFD1-A5F35AD7B43E}" destId="{7E2DD14D-755F-4AC2-B283-B9961EC67DE9}" srcOrd="6" destOrd="0" presId="urn:microsoft.com/office/officeart/2018/layout/CircleProcess"/>
    <dgm:cxn modelId="{5C09BA1C-35CE-421F-B883-232610F619AB}" type="presParOf" srcId="{163A6C88-C056-4368-AFD1-A5F35AD7B43E}" destId="{47673411-17F8-4CE1-9A76-BD03DDA884C0}" srcOrd="7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932D54-68C5-41A6-BA89-34F11DBEC6D8}">
      <dsp:nvSpPr>
        <dsp:cNvPr id="0" name=""/>
        <dsp:cNvSpPr/>
      </dsp:nvSpPr>
      <dsp:spPr>
        <a:xfrm>
          <a:off x="4845646" y="473386"/>
          <a:ext cx="2058491" cy="2058461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0D4E6B-D07F-4209-9C2C-452760E1010C}">
      <dsp:nvSpPr>
        <dsp:cNvPr id="0" name=""/>
        <dsp:cNvSpPr/>
      </dsp:nvSpPr>
      <dsp:spPr>
        <a:xfrm>
          <a:off x="4808056" y="542013"/>
          <a:ext cx="2133213" cy="1921206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>
              <a:solidFill>
                <a:schemeClr val="bg1"/>
              </a:solidFill>
              <a:latin typeface="Arial"/>
              <a:ea typeface="+mn-ea"/>
              <a:cs typeface="+mn-cs"/>
            </a:rPr>
            <a:t>Brechas</a:t>
          </a:r>
          <a:endParaRPr lang="en-US" sz="2000" b="1" kern="1200" dirty="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5336401" y="1017475"/>
        <a:ext cx="1077539" cy="970283"/>
      </dsp:txXfrm>
    </dsp:sp>
    <dsp:sp modelId="{3975B49A-4E60-4EA8-B015-C5D583D71377}">
      <dsp:nvSpPr>
        <dsp:cNvPr id="0" name=""/>
        <dsp:cNvSpPr/>
      </dsp:nvSpPr>
      <dsp:spPr>
        <a:xfrm>
          <a:off x="4587521" y="2616586"/>
          <a:ext cx="5742014" cy="1128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Productividad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estancada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y baja </a:t>
          </a:r>
          <a:r>
            <a:rPr lang="en-US" sz="20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inversión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en CTI</a:t>
          </a:r>
          <a:r>
            <a:rPr lang="es-MX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(mayor rezago en Pymes)</a:t>
          </a:r>
          <a:endParaRPr lang="en-US" sz="20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Insuficiente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diversificación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y baja </a:t>
          </a:r>
          <a:r>
            <a:rPr lang="en-US" sz="20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sofisticación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de </a:t>
          </a:r>
          <a:r>
            <a:rPr lang="en-US" sz="20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nuestra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matriz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0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productiva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</a:t>
          </a:r>
        </a:p>
      </dsp:txBody>
      <dsp:txXfrm>
        <a:off x="4587521" y="2616586"/>
        <a:ext cx="5742014" cy="1128379"/>
      </dsp:txXfrm>
    </dsp:sp>
    <dsp:sp modelId="{02C805E8-238A-4225-9E85-81FA95C21E81}">
      <dsp:nvSpPr>
        <dsp:cNvPr id="0" name=""/>
        <dsp:cNvSpPr/>
      </dsp:nvSpPr>
      <dsp:spPr>
        <a:xfrm rot="2700000">
          <a:off x="2718763" y="473157"/>
          <a:ext cx="2058559" cy="2058559"/>
        </a:xfrm>
        <a:prstGeom prst="teardrop">
          <a:avLst>
            <a:gd name="adj" fmla="val 10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1BF01-A689-4DBD-896F-39FE8DD92CDB}">
      <dsp:nvSpPr>
        <dsp:cNvPr id="0" name=""/>
        <dsp:cNvSpPr/>
      </dsp:nvSpPr>
      <dsp:spPr>
        <a:xfrm>
          <a:off x="2605591" y="542013"/>
          <a:ext cx="2284904" cy="1921206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/>
              </a:solidFill>
              <a:latin typeface="Arial"/>
              <a:ea typeface="+mn-ea"/>
              <a:cs typeface="+mn-cs"/>
            </a:rPr>
            <a:t>Desafíos</a:t>
          </a:r>
          <a:endParaRPr lang="en-US" sz="2000" kern="1200" dirty="0">
            <a:solidFill>
              <a:schemeClr val="bg1"/>
            </a:solidFill>
            <a:latin typeface="Arial"/>
            <a:ea typeface="+mn-ea"/>
            <a:cs typeface="+mn-cs"/>
          </a:endParaRPr>
        </a:p>
      </dsp:txBody>
      <dsp:txXfrm>
        <a:off x="3170962" y="1017475"/>
        <a:ext cx="1154161" cy="970283"/>
      </dsp:txXfrm>
    </dsp:sp>
    <dsp:sp modelId="{7E2DD14D-755F-4AC2-B283-B9961EC67DE9}">
      <dsp:nvSpPr>
        <dsp:cNvPr id="0" name=""/>
        <dsp:cNvSpPr/>
      </dsp:nvSpPr>
      <dsp:spPr>
        <a:xfrm>
          <a:off x="494121" y="2616586"/>
          <a:ext cx="4328355" cy="1128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Crisis </a:t>
          </a:r>
          <a:r>
            <a:rPr lang="en-US" sz="20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climática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y de </a:t>
          </a:r>
          <a:r>
            <a:rPr lang="en-US" sz="20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biodiversidad</a:t>
          </a:r>
          <a:r>
            <a:rPr lang="en-US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planetaria.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Irrupción masiva de nuevas tecnologías digitales</a:t>
          </a:r>
          <a:endParaRPr lang="en-US" sz="20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94121" y="2616586"/>
        <a:ext cx="4328355" cy="1128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3AD83-278F-40E1-8C43-29CE4DC050A7}" type="datetimeFigureOut">
              <a:rPr lang="es-CL" smtClean="0"/>
              <a:t>22-10-2025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B5931-3670-4E1A-A099-47D1F45D03E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241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Corfo ha apostado por la descentralización de las decisiones de política pública orientadas a apoyar el emprendimiento, la innovación y el desarrollo productivo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La creación de Comités de Desarrollo Productivo, con línea presupuestaria propia en cada región, define que la asignación de recursos se hará desde y para los territorios, incorporando sus heterogeneidades y la mirada de los actores públicos y privados del ecosistema productivo local, representados en un cuerpo colegiado que cuida los balances políticos, sectoriales y temporales en su conformación. 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Esta nueva institucionalidad llegó para quedarse y se configura como un avance concreto del traspaso de poder y confianza a las regiones que pone en valor no solo sus necesidades, sino también sus  capacidades y su visión. 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Los frutos se van a ir visualizando tempranamente, pero se trata de un tránsito largo que debe ser colaborativo.</a:t>
            </a:r>
            <a:endParaRPr lang="es-C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80F8D-0047-46AE-92BD-237DF3DC744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821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>
          <a:extLst>
            <a:ext uri="{FF2B5EF4-FFF2-40B4-BE49-F238E27FC236}">
              <a16:creationId xmlns:a16="http://schemas.microsoft.com/office/drawing/2014/main" id="{3D66AD31-E030-1672-7185-77635DEE1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2080c16fbb7_0_851:notes">
            <a:extLst>
              <a:ext uri="{FF2B5EF4-FFF2-40B4-BE49-F238E27FC236}">
                <a16:creationId xmlns:a16="http://schemas.microsoft.com/office/drawing/2014/main" id="{4E5EF276-48AA-EDB4-44C4-AA22FE8AA5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6619" y="5443235"/>
            <a:ext cx="5732949" cy="4453742"/>
          </a:xfrm>
          <a:prstGeom prst="rect">
            <a:avLst/>
          </a:prstGeom>
        </p:spPr>
        <p:txBody>
          <a:bodyPr spcFirstLastPara="1" wrap="square" lIns="105581" tIns="52776" rIns="105581" bIns="52776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Avanzar hacia la sofisticación y diversificación para superar las limitaciones en el crecimiento, hacia una economía basada en el conocimiento, que genere mayor valor agregado a la producción y mejore la capacidad competitiva.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la innovación, el emprendimiento y la transformación productiva con el objetivo de lograr un desarrollo sostenible y equitativo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dirty="0"/>
          </a:p>
        </p:txBody>
      </p:sp>
      <p:sp>
        <p:nvSpPr>
          <p:cNvPr id="1108" name="Google Shape;1108;g2080c16fbb7_0_851:notes">
            <a:extLst>
              <a:ext uri="{FF2B5EF4-FFF2-40B4-BE49-F238E27FC236}">
                <a16:creationId xmlns:a16="http://schemas.microsoft.com/office/drawing/2014/main" id="{3548F5D6-8E1F-A1C8-9D81-E9D15603D2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0500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4373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>
          <a:extLst>
            <a:ext uri="{FF2B5EF4-FFF2-40B4-BE49-F238E27FC236}">
              <a16:creationId xmlns:a16="http://schemas.microsoft.com/office/drawing/2014/main" id="{C7D4CE10-0673-B545-8594-4402952AD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2080c16fbb7_0_851:notes">
            <a:extLst>
              <a:ext uri="{FF2B5EF4-FFF2-40B4-BE49-F238E27FC236}">
                <a16:creationId xmlns:a16="http://schemas.microsoft.com/office/drawing/2014/main" id="{90DEB2EE-24F2-F9CF-F6EF-C7460D98BF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6619" y="5443235"/>
            <a:ext cx="5732949" cy="4453742"/>
          </a:xfrm>
          <a:prstGeom prst="rect">
            <a:avLst/>
          </a:prstGeom>
        </p:spPr>
        <p:txBody>
          <a:bodyPr spcFirstLastPara="1" wrap="square" lIns="105581" tIns="52776" rIns="105581" bIns="52776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Avanzar hacia la sofisticación y diversificación para superar las limitaciones en el crecimiento, hacia una economía basada en el conocimiento, que genere mayor valor agregado a la producción y mejore la capacidad competitiva.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la innovación, el emprendimiento y la transformación productiva con el objetivo de lograr un desarrollo sostenible y equitativo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dirty="0"/>
          </a:p>
        </p:txBody>
      </p:sp>
      <p:sp>
        <p:nvSpPr>
          <p:cNvPr id="1108" name="Google Shape;1108;g2080c16fbb7_0_851:notes">
            <a:extLst>
              <a:ext uri="{FF2B5EF4-FFF2-40B4-BE49-F238E27FC236}">
                <a16:creationId xmlns:a16="http://schemas.microsoft.com/office/drawing/2014/main" id="{8DD9D6F3-F832-560B-EEAA-53920FABB6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0500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4177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0500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742" name="Google Shape;742;p16:notes"/>
          <p:cNvSpPr txBox="1">
            <a:spLocks noGrp="1"/>
          </p:cNvSpPr>
          <p:nvPr>
            <p:ph type="body" idx="1"/>
          </p:nvPr>
        </p:nvSpPr>
        <p:spPr>
          <a:xfrm>
            <a:off x="716619" y="5443235"/>
            <a:ext cx="5732949" cy="4453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5581" tIns="52776" rIns="105581" bIns="52776" anchor="t" anchorCtr="0">
            <a:noAutofit/>
          </a:bodyPr>
          <a:lstStyle/>
          <a:p>
            <a:r>
              <a:rPr lang="es-CL" dirty="0"/>
              <a:t>Se debe solo dejar vista una de las ppt, el resto se ocultará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7696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027" indent="-178027">
              <a:buFontTx/>
              <a:buChar char="-"/>
            </a:pPr>
            <a:r>
              <a:rPr lang="es-MX" dirty="0"/>
              <a:t>CORFO y  el proceso de descentralización en retrospectiva</a:t>
            </a:r>
          </a:p>
          <a:p>
            <a:pPr marL="178027" indent="-178027">
              <a:buFontTx/>
              <a:buChar char="-"/>
            </a:pPr>
            <a:r>
              <a:rPr lang="es-MX" dirty="0"/>
              <a:t>2001 Creación del Comité Fondos Innovación tecnológica Innova Biobío</a:t>
            </a:r>
          </a:p>
          <a:p>
            <a:pPr marL="178027" indent="-178027">
              <a:buFontTx/>
              <a:buChar char="-"/>
            </a:pPr>
            <a:r>
              <a:rPr lang="es-MX" dirty="0"/>
              <a:t>2006 ARDP (Agencias Regionales de desarrollo productivo) - Bachelet 1. Comité Corfo: algunas hoy son Corporaciones de derecho privado al alero de la Ley de Gobiernos Regionales. 2006-2010</a:t>
            </a:r>
          </a:p>
          <a:p>
            <a:pPr marL="178027" indent="-178027">
              <a:buFontTx/>
              <a:buChar char="-"/>
            </a:pPr>
            <a:r>
              <a:rPr lang="es-MX" dirty="0"/>
              <a:t>2015 CDPR  (Comités de Desarrollo Productivo Regionales) - Bachelet 2.  Comité Corfo: Hay tres funcionando Biobío, Los Ríos y Antofagasta 2015-2022. </a:t>
            </a:r>
          </a:p>
          <a:p>
            <a:pPr marL="178027" indent="-178027">
              <a:buFontTx/>
              <a:buChar char="-"/>
            </a:pPr>
            <a:r>
              <a:rPr lang="es-MX" dirty="0"/>
              <a:t>2022 El consejo CORFO, da inicio a los primeros cuatro comités con ello comienza el proceso gradual de implementación de los CDPR.   Avanzando hacia la meta presidencial de instalar de 16 CDPR al final del periodo</a:t>
            </a:r>
          </a:p>
          <a:p>
            <a:pPr marL="178027" indent="-178027">
              <a:buFontTx/>
              <a:buChar char="-"/>
            </a:pPr>
            <a:endParaRPr lang="es-MX" sz="1100" dirty="0"/>
          </a:p>
          <a:p>
            <a:pPr marL="178027" indent="-178027">
              <a:buFontTx/>
              <a:buChar char="-"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FBAC0-4A55-4170-8B2E-8BBCD4ED62FC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500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027" indent="-178027">
              <a:buFontTx/>
              <a:buChar char="-"/>
            </a:pPr>
            <a:r>
              <a:rPr lang="es-MX"/>
              <a:t>Política Pública de estado y continua. Aunque mejorada, para aumentar la implementación de distintos comités</a:t>
            </a:r>
          </a:p>
          <a:p>
            <a:pPr marL="178027" indent="-178027">
              <a:buFontTx/>
              <a:buChar char="-"/>
            </a:pPr>
            <a:r>
              <a:rPr lang="es-MX"/>
              <a:t>Selección de regiones a través de criterios técnicos</a:t>
            </a:r>
          </a:p>
          <a:p>
            <a:pPr marL="178027" indent="-178027">
              <a:buFontTx/>
              <a:buChar char="-"/>
            </a:pPr>
            <a:r>
              <a:rPr lang="es-MX"/>
              <a:t>Coordinación con los Gobiernos Regionales para la definición y cantidad de los miembros</a:t>
            </a:r>
          </a:p>
          <a:p>
            <a:pPr marL="178027" indent="-178027">
              <a:buFontTx/>
              <a:buChar char="-"/>
            </a:pP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FBAC0-4A55-4170-8B2E-8BBCD4ED62FC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40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027" indent="-178027">
              <a:buFontTx/>
              <a:buChar char="-"/>
            </a:pPr>
            <a:r>
              <a:rPr lang="es-MX"/>
              <a:t>Política Pública de estado y continua. Aunque mejorada, para aumentar la implementación de distintos comités</a:t>
            </a:r>
          </a:p>
          <a:p>
            <a:pPr marL="178027" indent="-178027">
              <a:buFontTx/>
              <a:buChar char="-"/>
            </a:pPr>
            <a:r>
              <a:rPr lang="es-MX"/>
              <a:t>Selección de regiones a través de criterios técnicos</a:t>
            </a:r>
          </a:p>
          <a:p>
            <a:pPr marL="178027" indent="-178027">
              <a:buFontTx/>
              <a:buChar char="-"/>
            </a:pPr>
            <a:r>
              <a:rPr lang="es-MX"/>
              <a:t>Coordinación con los Gobiernos Regionales para la definición y cantidad de los miembros</a:t>
            </a:r>
          </a:p>
          <a:p>
            <a:pPr marL="178027" indent="-178027">
              <a:buFontTx/>
              <a:buChar char="-"/>
            </a:pP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FBAC0-4A55-4170-8B2E-8BBCD4ED62FC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402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7C473-1EC3-9FBC-3850-D7B1D0CBC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E8B69D8-EAF9-013B-27AF-3986604C10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775B30B-8D53-D963-520A-F624076F2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027" indent="-178027">
              <a:buFontTx/>
              <a:buChar char="-"/>
            </a:pPr>
            <a:r>
              <a:rPr lang="es-MX"/>
              <a:t>Política Pública de estado y continua. Aunque mejorada, para aumentar la implementación de distintos comités</a:t>
            </a:r>
          </a:p>
          <a:p>
            <a:pPr marL="178027" indent="-178027">
              <a:buFontTx/>
              <a:buChar char="-"/>
            </a:pPr>
            <a:r>
              <a:rPr lang="es-MX"/>
              <a:t>Selección de regiones a través de criterios técnicos</a:t>
            </a:r>
          </a:p>
          <a:p>
            <a:pPr marL="178027" indent="-178027">
              <a:buFontTx/>
              <a:buChar char="-"/>
            </a:pPr>
            <a:r>
              <a:rPr lang="es-MX"/>
              <a:t>Coordinación con los Gobiernos Regionales para la definición y cantidad de los miembros</a:t>
            </a:r>
          </a:p>
          <a:p>
            <a:pPr marL="178027" indent="-178027">
              <a:buFontTx/>
              <a:buChar char="-"/>
            </a:pPr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DC8219-6201-7BE7-547A-8AB57ED7C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EFBAC0-4A55-4170-8B2E-8BBCD4ED62FC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653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648BE-070D-72B5-FF8B-15FF7D8A2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75BAB3F-0886-D1FA-1D42-857073040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CE65A3A-9EDF-B568-AD0D-F5D30FA31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</a:rPr>
              <a:t>Corfo ha apostado por la descentralización de las decisiones de política pública orientadas a apoyar el emprendimiento, la innovación y el desarrollo productivo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La creación de Comités de Desarrollo Productivo, con línea presupuestaria propia en cada región, define que la asignación de recursos se hará desde y para los territorios, incorporando sus heterogeneidades y la mirada de los actores públicos y privados del ecosistema productivo local, representados en un cuerpo colegiado que cuida los balances políticos, sectoriales y temporales en su conformación. 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Esta nueva institucionalidad llegó para quedarse y se configura como un avance concreto del traspaso de poder y confianza a las regiones que pone en valor no solo sus necesidades, sino también sus  capacidades y su visión. 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Los frutos se van a ir visualizando tempranamente, pero se trata de un tránsito largo que debe ser colaborativo.</a:t>
            </a:r>
            <a:endParaRPr lang="es-C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BB1648-5FEC-14AC-F121-7F0074D43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80F8D-0047-46AE-92BD-237DF3DC744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429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>
          <a:extLst>
            <a:ext uri="{FF2B5EF4-FFF2-40B4-BE49-F238E27FC236}">
              <a16:creationId xmlns:a16="http://schemas.microsoft.com/office/drawing/2014/main" id="{B0E0182B-5508-7480-9B87-14A060BC6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2080c16fbb7_0_851:notes">
            <a:extLst>
              <a:ext uri="{FF2B5EF4-FFF2-40B4-BE49-F238E27FC236}">
                <a16:creationId xmlns:a16="http://schemas.microsoft.com/office/drawing/2014/main" id="{43F8B66F-FCF0-1496-F594-1BB6AA97DA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6619" y="5443235"/>
            <a:ext cx="5732949" cy="4453742"/>
          </a:xfrm>
          <a:prstGeom prst="rect">
            <a:avLst/>
          </a:prstGeom>
        </p:spPr>
        <p:txBody>
          <a:bodyPr spcFirstLastPara="1" wrap="square" lIns="105581" tIns="52776" rIns="105581" bIns="52776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Avanzar hacia la sofisticación y diversificación para superar las limitaciones en el crecimiento, hacia una economía basada en el conocimiento, que genere mayor valor agregado a la producción y mejore la capacidad competitiva.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la innovación, el emprendimiento y la transformación productiva con el objetivo de lograr un desarrollo sostenible y equitativo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dirty="0"/>
          </a:p>
        </p:txBody>
      </p:sp>
      <p:sp>
        <p:nvSpPr>
          <p:cNvPr id="1108" name="Google Shape;1108;g2080c16fbb7_0_851:notes">
            <a:extLst>
              <a:ext uri="{FF2B5EF4-FFF2-40B4-BE49-F238E27FC236}">
                <a16:creationId xmlns:a16="http://schemas.microsoft.com/office/drawing/2014/main" id="{7DC33446-4A7A-8813-64BC-B929061E52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0500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56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>
          <a:extLst>
            <a:ext uri="{FF2B5EF4-FFF2-40B4-BE49-F238E27FC236}">
              <a16:creationId xmlns:a16="http://schemas.microsoft.com/office/drawing/2014/main" id="{49356557-D3D9-4C7A-4F48-39E6E6E0E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2080c16fbb7_0_851:notes">
            <a:extLst>
              <a:ext uri="{FF2B5EF4-FFF2-40B4-BE49-F238E27FC236}">
                <a16:creationId xmlns:a16="http://schemas.microsoft.com/office/drawing/2014/main" id="{54916BB8-A762-1BF7-091F-63B5A8D579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6619" y="5443235"/>
            <a:ext cx="5732949" cy="4453742"/>
          </a:xfrm>
          <a:prstGeom prst="rect">
            <a:avLst/>
          </a:prstGeom>
        </p:spPr>
        <p:txBody>
          <a:bodyPr spcFirstLastPara="1" wrap="square" lIns="105581" tIns="52776" rIns="105581" bIns="52776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Avanzar hacia la sofisticación y diversificación para superar las limitaciones en el crecimiento, hacia una economía basada en el conocimiento, que genere mayor valor agregado a la producción y mejore la capacidad competitiva.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la innovación, el emprendimiento y la transformación productiva con el objetivo de lograr un desarrollo sostenible y equitativo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dirty="0"/>
          </a:p>
        </p:txBody>
      </p:sp>
      <p:sp>
        <p:nvSpPr>
          <p:cNvPr id="1108" name="Google Shape;1108;g2080c16fbb7_0_851:notes">
            <a:extLst>
              <a:ext uri="{FF2B5EF4-FFF2-40B4-BE49-F238E27FC236}">
                <a16:creationId xmlns:a16="http://schemas.microsoft.com/office/drawing/2014/main" id="{47C46359-2E21-CE94-F3E6-654034A48C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0500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7989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>
          <a:extLst>
            <a:ext uri="{FF2B5EF4-FFF2-40B4-BE49-F238E27FC236}">
              <a16:creationId xmlns:a16="http://schemas.microsoft.com/office/drawing/2014/main" id="{121E0B63-4851-0110-24BC-9514E7712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2080c16fbb7_0_851:notes">
            <a:extLst>
              <a:ext uri="{FF2B5EF4-FFF2-40B4-BE49-F238E27FC236}">
                <a16:creationId xmlns:a16="http://schemas.microsoft.com/office/drawing/2014/main" id="{2D6A8F76-21D2-54C4-810B-9E1B4A0C4F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6619" y="5443235"/>
            <a:ext cx="5732949" cy="4453742"/>
          </a:xfrm>
          <a:prstGeom prst="rect">
            <a:avLst/>
          </a:prstGeom>
        </p:spPr>
        <p:txBody>
          <a:bodyPr spcFirstLastPara="1" wrap="square" lIns="105581" tIns="52776" rIns="105581" bIns="52776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Avanzar hacia la sofisticación y diversificación para superar las limitaciones en el crecimiento, hacia una economía basada en el conocimiento, que genere mayor valor agregado a la producción y mejore la capacidad competitiva.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Fortalecer la innovación, el emprendimiento y la transformación productiva con el objetivo de lograr un desarrollo sostenible y equitativo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dirty="0"/>
          </a:p>
        </p:txBody>
      </p:sp>
      <p:sp>
        <p:nvSpPr>
          <p:cNvPr id="1108" name="Google Shape;1108;g2080c16fbb7_0_851:notes">
            <a:extLst>
              <a:ext uri="{FF2B5EF4-FFF2-40B4-BE49-F238E27FC236}">
                <a16:creationId xmlns:a16="http://schemas.microsoft.com/office/drawing/2014/main" id="{16EB37C9-6A2D-77F4-FDC4-B30B60AD0A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90500" y="1414463"/>
            <a:ext cx="6784975" cy="3816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480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1DAB1-68F8-0E89-D6E3-E27CC9ECD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BE3495-CBA6-306B-FD38-4611901C3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BF7287-20EB-C35F-2B2A-3EC0BC0B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BDCD-631B-4E28-ACE7-84D314D9E1FD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6D472E-FAE4-CD15-DA2F-D76899D2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BBE8BA-A8D4-0E51-4555-24873D39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8867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89A90-F953-6F6E-C2FE-D40CA57E4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C9CDA15-BCD5-1377-59BF-0F055CDED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52816C-4A2B-6D01-5376-1625FB0E2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F6FB5-9623-49B7-9DDF-25AE50FE261D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5215A0-54A0-18C1-64CC-E95265E12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4298F3-538B-31D0-B21D-082E1F30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3856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34EE060-4100-22BE-C68E-17B970612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2A3E79-4BDB-F4E9-0EB7-6BD24169B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182B81-DA4A-A2E4-012F-A4B4CAD7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6A912-5C46-4AAE-AABF-651D46928C0A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FB13DC-0B2E-7B94-65C8-FFBAD4A12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9BEE7C-5218-17A5-A2EA-588CD2E3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70685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96097" y="2106676"/>
            <a:ext cx="3256915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97400-AA67-43F9-A5A6-3A33BF6CAE7F}" type="datetime1">
              <a:rPr lang="en-US" smtClean="0"/>
              <a:t>10/22/2025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6271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2CC02-F1D4-4DF1-8554-79F4BB8C934F}" type="datetime1">
              <a:rPr lang="en-US" smtClean="0"/>
              <a:t>10/22/2025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719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D0FA-32A9-4203-9B10-36B8EABBDCC3}" type="datetime1">
              <a:rPr lang="en-US" smtClean="0"/>
              <a:t>10/22/2025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25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>
              <a:alpha val="301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C62B1-3E9E-4C01-A196-2734D8EB842C}" type="datetime1">
              <a:rPr lang="en-US" smtClean="0"/>
              <a:t>10/22/2025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835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8AF6D-BA6B-44CE-88C1-14B1E53F85AB}" type="datetime1">
              <a:rPr lang="en-US" smtClean="0"/>
              <a:t>10/22/2025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1381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5B44B-9B4F-199E-01CF-2D615A07C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C2CAAF-3EE3-AF41-CB00-BAA2CB816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5CE180-9A0D-96B0-4A3F-46F1F63D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83D7A-105E-4E28-9B18-D8927BB70E4A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979091-E8B3-32F3-804D-A9A923D6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7BE10C-1D4B-21F6-FDD9-B407A970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821E1-6DBF-4C98-80B3-B8791B3B3CD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8266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2D492-BF70-B62F-83F2-BC9FC5F4A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80BBB8-D504-CCA1-D3E0-A4DE74F93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BB000B-83FF-7E6A-8F09-5367558E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0CE68-ED2E-4AA8-B0A9-BB7832BB6F5C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341E2F-B0C7-6F55-0D1B-02E4E9DFA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2AF757-0169-715B-7D65-B983C5F1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64761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93AB8-7474-71B1-5173-6B38CAF6F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FB9BE4-8EEB-ACE7-83A8-C424CA87C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8030B0-398B-C2E8-2A76-9834C220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53A0-DE8E-4168-BA0B-A04FBA1F877B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53063-97E4-6B4C-4F27-91A5C020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D32DA0-33E3-1F78-C171-11FBF3988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4421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7E5B71-0C44-BAA9-7164-C2069AFC2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72A78F-4321-6D05-F877-B2EB41E5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80AD7D-708B-AE3A-94BE-0142F019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60C7-2BAD-4CD4-9304-1B18CBBBECE8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8B3CB1-B8B4-1266-9377-776A410A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CC9884-98F9-DE33-2334-4E0B9621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22897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C3752-3B1D-F6A9-F18A-4042EB43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BEEC2B-37F4-5293-5A87-1F7787A5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CFA3BB-F549-8057-3137-7A4D256A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980E4-D3CE-4CBA-9759-53D6FB568C56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EAE67F-0229-A2F2-1F7E-DBBA5D0E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8B610B-BDF5-91EF-2CB0-60FE222C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61418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7D7DB-4B6B-82BD-C30B-43351EB6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DDEC69-ACB2-315A-F06A-574118061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C3A7F-EFFB-98F4-84AA-5376D6DC3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C37453-4929-E71F-4762-D26450A8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01A3-FBD7-4101-AFA1-0C8E75D67C13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EA345B-D3C3-AE60-B2E5-CDB9FDFF1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8D209D-6761-2F82-688C-C84A88596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720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2FFFE-DC37-9530-8604-BF7A2B21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C7647C-1D6C-42D5-B2FE-018B7E10D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A1E6D7-9D4B-6C0C-3263-E5756BADB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7638E20-CE9F-D187-31A7-8AA34E11F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45FE21D-4EE3-42BF-BB5A-5233BA371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5AF155-336C-8244-F689-08611587A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14611-F2DF-4480-89C6-7ADF16A73782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CE20224-648E-3CD8-EBEE-ACCB1211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5D66B7-E253-C5ED-E063-56745967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34993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AE138-9B7A-E20D-3A30-E873586B0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6837FA-0835-77A7-57E5-D7443AF79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0678-C6FE-4783-B691-608D12B757CE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389698-AF62-E522-59F5-5DA19F41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2BFECF-C20D-2473-A6A3-D8AAF929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13009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5A942F-0499-1998-83D1-E66BB589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2926-9811-494D-B0C8-A761C36435C9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13D732D-44BC-9F1A-3F10-CE897014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04DDC5-5D23-608C-DD91-4DE05A6B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47942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A6170-BBB3-DAC6-32EE-AB457409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CD6C57-D757-1DF6-9EFA-848C08118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F983AC-9512-F669-3A4F-448DFF2B6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295CE3-B7A4-95DA-6860-0987C06F0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7855-8A9F-40DE-A8F9-8FE8B76D23E0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5BB35E-6ADE-FF06-2940-A1943E0C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823E09-4403-14BC-B529-5FE90991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21589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97E33-BA80-394A-F696-2E05D39B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FEC3966-84D0-11AD-DC00-72FD73F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EC751E-CD72-F6F6-055F-EC91E73CF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25293A-5C84-A2FA-0DFF-125B8A346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B66E3-064B-41C9-913F-F2CF49C752AB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DB3BE5-63CD-19E8-CBB4-015443E6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32D437-5288-A7C9-194A-C4434115E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0139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9EAB1-DA08-BDC2-1349-9D5EA8698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5B8BA0-6F20-A604-D425-65CEA2231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5F956F-F25D-D175-7219-19D021B7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A3D35-858E-40B9-A4D5-95928CE66636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C15897-3F3E-E14F-3E24-C7A005F1D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A1A27E-DB3F-C5F5-BB2C-DABF81E8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76016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31E0C5-7838-967F-F4A3-AE34DF3A3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FCD33B-BCE1-E106-9C02-03326BBA2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1B4CAF-ECF1-986E-11BB-76BE5424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99E33-C77F-4364-93AD-D8C11F97312C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269261-E3CD-867C-5C29-1604CD838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82DA0C-0688-B9CD-3CBE-51D8CF5B9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83851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0CFC-AA18-4049-AF03-1D11A69E8807}" type="datetime1">
              <a:rPr lang="en-US" smtClean="0"/>
              <a:t>10/22/2025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001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DDDB1-4419-51A1-51A2-02D8131A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8E38D6-F15B-79E3-01DF-563AF0BFF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00245A-1CB7-E312-64B8-0BBB9822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C8EE-D834-42B5-8CC7-6183CEA1ED72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ABE4A8-A7CB-BAED-4EEC-5EE66B8E2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916171-ABF8-4C0B-0505-9219E33E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92605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2D492-BF70-B62F-83F2-BC9FC5F4A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80BBB8-D504-CCA1-D3E0-A4DE74F93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BB000B-83FF-7E6A-8F09-5367558E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5E70E-CC14-423D-882A-CBEB3EDD367A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341E2F-B0C7-6F55-0D1B-02E4E9DFA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2AF757-0169-715B-7D65-B983C5F1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788365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93AB8-7474-71B1-5173-6B38CAF6F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FB9BE4-8EEB-ACE7-83A8-C424CA87C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8030B0-398B-C2E8-2A76-9834C220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1087-5860-48D6-846F-CE3A0BB5E631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53063-97E4-6B4C-4F27-91A5C020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D32DA0-33E3-1F78-C171-11FBF3988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2632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C3752-3B1D-F6A9-F18A-4042EB43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BEEC2B-37F4-5293-5A87-1F7787A5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CFA3BB-F549-8057-3137-7A4D256A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8EEA-82A9-4D84-AAF5-32121AA104A6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EAE67F-0229-A2F2-1F7E-DBBA5D0E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8B610B-BDF5-91EF-2CB0-60FE222C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63963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7D7DB-4B6B-82BD-C30B-43351EB6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DDEC69-ACB2-315A-F06A-574118061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C3A7F-EFFB-98F4-84AA-5376D6DC3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0C37453-4929-E71F-4762-D26450A8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D037-6420-4AA7-824A-333715D06CDE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EA345B-D3C3-AE60-B2E5-CDB9FDFF1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8D209D-6761-2F82-688C-C84A88596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15182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2FFFE-DC37-9530-8604-BF7A2B21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C7647C-1D6C-42D5-B2FE-018B7E10D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A1E6D7-9D4B-6C0C-3263-E5756BADB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7638E20-CE9F-D187-31A7-8AA34E11F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45FE21D-4EE3-42BF-BB5A-5233BA371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5AF155-336C-8244-F689-08611587A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CE045-91DC-4C1B-AFE8-6C66AA23C0AE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CE20224-648E-3CD8-EBEE-ACCB1211F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5D66B7-E253-C5ED-E063-56745967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77308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AE138-9B7A-E20D-3A30-E873586B0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6837FA-0835-77A7-57E5-D7443AF79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259B-9D93-4E26-AAFE-CE6FB6AB7F52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389698-AF62-E522-59F5-5DA19F41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2BFECF-C20D-2473-A6A3-D8AAF929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15368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5A942F-0499-1998-83D1-E66BB589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EBC8C-C99E-42EE-8412-024121079103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13D732D-44BC-9F1A-3F10-CE897014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04DDC5-5D23-608C-DD91-4DE05A6B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23763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A6170-BBB3-DAC6-32EE-AB457409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CD6C57-D757-1DF6-9EFA-848C08118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F983AC-9512-F669-3A4F-448DFF2B6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295CE3-B7A4-95DA-6860-0987C06F0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3CC40-C791-48DA-A57C-A75D7BCEA6C4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5BB35E-6ADE-FF06-2940-A1943E0C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823E09-4403-14BC-B529-5FE90991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42927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97E33-BA80-394A-F696-2E05D39B6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FEC3966-84D0-11AD-DC00-72FD73F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EC751E-CD72-F6F6-055F-EC91E73CF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25293A-5C84-A2FA-0DFF-125B8A346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72F9-A9A6-41E8-87BA-48C2774238C5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DB3BE5-63CD-19E8-CBB4-015443E6E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32D437-5288-A7C9-194A-C4434115E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45523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9EAB1-DA08-BDC2-1349-9D5EA8698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5B8BA0-6F20-A604-D425-65CEA2231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5F956F-F25D-D175-7219-19D021B7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234F8-04E1-4F6C-AA42-847B99B0196D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C15897-3F3E-E14F-3E24-C7A005F1D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A1A27E-DB3F-C5F5-BB2C-DABF81E8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2514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84046A-D62E-8DB3-85A8-097095B38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701A10-672C-81A0-E0ED-E110B7774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890CE-E724-F382-9017-AFF5CE84D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1F6BFA-A8C7-2756-1A48-659EF290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F2C7-C2C3-4068-9424-DF3125CB904E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384822-961D-88AE-C32F-00E00F92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99E925-B2B0-9C32-7BA6-FD367FAF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50054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31E0C5-7838-967F-F4A3-AE34DF3A3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FCD33B-BCE1-E106-9C02-03326BBA2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1B4CAF-ECF1-986E-11BB-76BE5424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E686F-EA47-4FB4-BCAB-449F672677C4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269261-E3CD-867C-5C29-1604CD838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82DA0C-0688-B9CD-3CBE-51D8CF5B9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6098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CD1E7-751B-4901-9122-FD0D0F4E433D}" type="datetime1">
              <a:rPr lang="es-CL" smtClean="0"/>
              <a:t>22-10-2025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6198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1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032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53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7" y="4406901"/>
            <a:ext cx="10363201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1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27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03768" y="2352678"/>
            <a:ext cx="4436533" cy="66563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43500" y="2352678"/>
            <a:ext cx="4436533" cy="665638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3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71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64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5713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4011085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5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5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75F27-DA37-DD9F-9B25-46ECC2F2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2F209D-FFDA-7F50-F046-BF760658E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29C3F3-B24C-8E9F-7E55-130DAA6A1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B1532D-3676-25D2-141D-9CACF8EA3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427DBAA-FAC8-7C6E-2A8D-A9130E75E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4DB9335-6373-00EC-BD61-3239A0BB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3B126-99CD-4431-8FEE-BA255786FA6A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62AF17-7CC5-0CAD-7C31-8CACDFEE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5410C0-D9EF-2CF7-2E1F-684D7C5C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11083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24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59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10970" y="403226"/>
            <a:ext cx="2269065" cy="8605839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03767" y="403226"/>
            <a:ext cx="6604000" cy="8605839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9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AD02E-4E36-9E7C-2499-B696E3141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85FDB36-EEB9-114C-1DC6-C85CC483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0818-C55C-4F6A-8CD4-68E73EB22927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B51600D-3DF5-E20A-78B6-08A64F19C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DF2003-EAAB-D77D-F3C2-490ABCCA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7206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979675E-AE10-6852-68C3-6749682F8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C64A7-FB34-4F4F-B621-6F930BD7F643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CA9AF1-C304-2923-8186-BC295091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4324ED-8210-F8E7-3B14-F08A50C0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2560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B97FB-5806-0362-D1D2-1F7CE6EE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C3266E-C24C-0FB3-E815-B1F661D0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25A8E8-9402-C747-AAB4-2EA09FB6C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217C44-73AB-B523-D8A7-5FDC2C677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E075-A1F1-48B5-8C8A-75168E5ABAAB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0836B2-0A97-505A-3AD2-74C18C87B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7DD3B6-A53C-DA94-65E5-E5110B53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0376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43FD8F-26B5-99E4-8167-C85DCDF09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FE95B4B-6B71-2A98-A939-17E18E5C5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EE1E66-5C40-384C-72E0-EA36C6D68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D93F1A-5076-73D2-6BD2-BA1D2F1F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96834-C7C4-4C38-AEE9-CDAFD932FFCC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C190C6-BDB1-6BF6-9442-7315294C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65F4BB-BEAB-525D-117D-09DA89BB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6083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DA51B44-B7D4-DE45-171D-26BBC511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A841B1-8A58-404F-ABAE-C11174773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1ED295-2D47-6FB8-A515-99B77A343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DDD31-0ACA-4549-87A6-7D4DF5D19418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685CAC-307E-6565-AABD-F4C5B26B0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0211EC-BA45-45FE-918C-C0958F752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DF2F2-8259-4359-BC39-F5EE6AD2A47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2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96097" y="1677923"/>
            <a:ext cx="592328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7907" y="1658669"/>
            <a:ext cx="7743825" cy="456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24A18-E9B1-4C5F-ACA8-F45E31FACAD6}" type="datetime1">
              <a:rPr lang="en-US" smtClean="0"/>
              <a:t>10/22/2025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6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6849E03-13F2-8975-DD7A-E794A34A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147431-879B-D13F-F527-A3FCCE41B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33E3AC-BCFD-B4A0-A6BF-F4634224B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667A8-208A-438C-8276-BBB3EB102DFA}" type="datetime1">
              <a:rPr lang="en-US" smtClean="0"/>
              <a:t>10/22/2025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81A886-33E3-5AA4-80E5-1E081473B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D5AF2-2817-E651-9006-A1CD217D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158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6849E03-13F2-8975-DD7A-E794A34A7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147431-879B-D13F-F527-A3FCCE41B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33E3AC-BCFD-B4A0-A6BF-F4634224B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D941F-985E-4DE9-B5DB-74EFD09835AD}" type="datetime1">
              <a:rPr lang="es-CL" smtClean="0"/>
              <a:t>22-10-2025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81A886-33E3-5AA4-80E5-1E081473B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D5AF2-2817-E651-9006-A1CD217D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2F964-3085-432B-A195-B2D592E9B3F8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7009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/>
            <a:fld id="{ADF30241-AD78-C54A-BCA4-24E4912F263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70"/>
              <a:t>22/10/2025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5" y="6356352"/>
            <a:ext cx="3860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/>
            <a:fld id="{F337107F-A6E8-CF46-AC57-F2EB35937B1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0957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92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13.svg"/><Relationship Id="rId4" Type="http://schemas.openxmlformats.org/officeDocument/2006/relationships/image" Target="../media/image47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35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8.png"/><Relationship Id="rId21" Type="http://schemas.openxmlformats.org/officeDocument/2006/relationships/image" Target="../media/image7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3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9.svg"/><Relationship Id="rId9" Type="http://schemas.openxmlformats.org/officeDocument/2006/relationships/image" Target="../media/image59.svg"/><Relationship Id="rId14" Type="http://schemas.openxmlformats.org/officeDocument/2006/relationships/image" Target="../media/image64.jpg"/><Relationship Id="rId22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11" Type="http://schemas.openxmlformats.org/officeDocument/2006/relationships/image" Target="../media/image77.svg"/><Relationship Id="rId5" Type="http://schemas.openxmlformats.org/officeDocument/2006/relationships/image" Target="../media/image35.png"/><Relationship Id="rId10" Type="http://schemas.openxmlformats.org/officeDocument/2006/relationships/image" Target="../media/image76.png"/><Relationship Id="rId4" Type="http://schemas.openxmlformats.org/officeDocument/2006/relationships/image" Target="../media/image9.svg"/><Relationship Id="rId9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saowcsblobassets.blob.core.windows.net/assets/DOCS/DT/Cat%C3%A1logo%20Instrumentos%20Desarrollo%20Territorial_final.pdf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sv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13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7EFE7724-7EE7-6D78-6A17-60DE5F3EAECC}"/>
              </a:ext>
            </a:extLst>
          </p:cNvPr>
          <p:cNvSpPr txBox="1">
            <a:spLocks/>
          </p:cNvSpPr>
          <p:nvPr/>
        </p:nvSpPr>
        <p:spPr>
          <a:xfrm>
            <a:off x="1032847" y="2526286"/>
            <a:ext cx="9954420" cy="6772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1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Estrategia</a:t>
            </a:r>
            <a:r>
              <a:rPr kumimoji="0" lang="en-US" sz="40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y </a:t>
            </a:r>
            <a:r>
              <a:rPr kumimoji="0" lang="en-US" sz="4000" b="1" i="0" u="none" strike="noStrike" kern="1200" cap="none" spc="-11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modelo</a:t>
            </a:r>
            <a:r>
              <a:rPr kumimoji="0" lang="en-US" sz="40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de </a:t>
            </a:r>
            <a:r>
              <a:rPr kumimoji="0" lang="en-US" sz="4000" b="1" i="0" u="none" strike="noStrike" kern="1200" cap="none" spc="-114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operación</a:t>
            </a:r>
            <a:r>
              <a:rPr kumimoji="0" lang="en-US" sz="4000" b="1" i="0" u="none" strike="noStrike" kern="1200" cap="none" spc="-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territorial de Corfo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6207DAB1-DE55-4D4C-B204-18ED06AA5240}"/>
              </a:ext>
            </a:extLst>
          </p:cNvPr>
          <p:cNvSpPr txBox="1"/>
          <p:nvPr/>
        </p:nvSpPr>
        <p:spPr>
          <a:xfrm>
            <a:off x="1768073" y="3200380"/>
            <a:ext cx="8492547" cy="62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1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Hacia un desarrollo productivo descentralizado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06335CD-11D3-AE2A-A926-EDB619BB8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0" r="-3" b="28070"/>
          <a:stretch/>
        </p:blipFill>
        <p:spPr>
          <a:xfrm>
            <a:off x="3649321" y="3"/>
            <a:ext cx="4609359" cy="2130473"/>
          </a:xfrm>
          <a:custGeom>
            <a:avLst/>
            <a:gdLst/>
            <a:ahLst/>
            <a:cxnLst/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02A460D-D6AB-DB7C-2378-001771991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57" r="2" b="12255"/>
          <a:stretch/>
        </p:blipFill>
        <p:spPr>
          <a:xfrm>
            <a:off x="20" y="-6954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109B41C-BE9A-F49B-2D6F-C7E4259262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60" r="3" b="24971"/>
          <a:stretch/>
        </p:blipFill>
        <p:spPr>
          <a:xfrm>
            <a:off x="7431341" y="1"/>
            <a:ext cx="4760659" cy="2130473"/>
          </a:xfrm>
          <a:custGeom>
            <a:avLst/>
            <a:gdLst/>
            <a:ahLst/>
            <a:cxnLst/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47B8C67-8D05-F92A-14D1-D0C7571D9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66" r="1" b="9644"/>
          <a:stretch/>
        </p:blipFill>
        <p:spPr>
          <a:xfrm>
            <a:off x="7716860" y="4683319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75DC290-3887-B2BF-D437-1035D7F9A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450"/>
          <a:stretch/>
        </p:blipFill>
        <p:spPr bwMode="auto">
          <a:xfrm>
            <a:off x="3997534" y="4689793"/>
            <a:ext cx="4523640" cy="2175160"/>
          </a:xfrm>
          <a:custGeom>
            <a:avLst/>
            <a:gdLst/>
            <a:ahLst/>
            <a:cxnLst/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 descr="petorca.jpeg">
            <a:extLst>
              <a:ext uri="{FF2B5EF4-FFF2-40B4-BE49-F238E27FC236}">
                <a16:creationId xmlns:a16="http://schemas.microsoft.com/office/drawing/2014/main" id="{E3A06345-C4BC-D843-E715-CC8036D13B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2"/>
          <a:stretch/>
        </p:blipFill>
        <p:spPr>
          <a:xfrm>
            <a:off x="-2" y="4689793"/>
            <a:ext cx="4908824" cy="2175160"/>
          </a:xfrm>
          <a:custGeom>
            <a:avLst/>
            <a:gdLst/>
            <a:ahLst/>
            <a:cxnLst/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0152B21E-EF2F-199F-BD15-A52C4D6549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4021" y="510699"/>
            <a:ext cx="1117652" cy="358519"/>
          </a:xfrm>
          <a:prstGeom prst="rect">
            <a:avLst/>
          </a:prstGeom>
        </p:spPr>
      </p:pic>
      <p:pic>
        <p:nvPicPr>
          <p:cNvPr id="21" name="Imagen 20" descr="Gráfico, Gráfico de rectángulos&#10;&#10;Descripción generada automáticamente">
            <a:extLst>
              <a:ext uri="{FF2B5EF4-FFF2-40B4-BE49-F238E27FC236}">
                <a16:creationId xmlns:a16="http://schemas.microsoft.com/office/drawing/2014/main" id="{62B301B2-FF81-9CE5-3B81-6C47C7BF97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0" y="5841324"/>
            <a:ext cx="859361" cy="1016674"/>
          </a:xfrm>
          <a:prstGeom prst="rect">
            <a:avLst/>
          </a:prstGeom>
        </p:spPr>
      </p:pic>
      <p:sp>
        <p:nvSpPr>
          <p:cNvPr id="22" name="object 8">
            <a:extLst>
              <a:ext uri="{FF2B5EF4-FFF2-40B4-BE49-F238E27FC236}">
                <a16:creationId xmlns:a16="http://schemas.microsoft.com/office/drawing/2014/main" id="{F02F4AA7-7617-05FD-C18A-F828B503FFF3}"/>
              </a:ext>
            </a:extLst>
          </p:cNvPr>
          <p:cNvSpPr txBox="1"/>
          <p:nvPr/>
        </p:nvSpPr>
        <p:spPr>
          <a:xfrm>
            <a:off x="2943626" y="4223547"/>
            <a:ext cx="6132861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II Encuentro Desarrollo Productivo Sostenible y Estrategias Territoriales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Santiago, octubre 2025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1EC3BA-07A4-00B0-4D19-A80D3931D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F2F2-8259-4359-BC39-F5EE6AD2A479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0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BE74435E-614F-7789-CE9A-296B17DCD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71" y="776181"/>
            <a:ext cx="3928645" cy="449419"/>
          </a:xfrm>
          <a:prstGeom prst="rect">
            <a:avLst/>
          </a:prstGeom>
          <a:solidFill>
            <a:srgbClr val="116AAD"/>
          </a:solidFill>
          <a:ln>
            <a:solidFill>
              <a:srgbClr val="116AAD"/>
            </a:solidFill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altLang="es-C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CORFO: Articulación y Fomento PYME 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55C45097-3945-03E5-7FDD-47989F9B2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4096" y="780656"/>
            <a:ext cx="3125456" cy="449419"/>
          </a:xfrm>
          <a:prstGeom prst="rect">
            <a:avLst/>
          </a:prstGeom>
          <a:solidFill>
            <a:srgbClr val="116AAD"/>
          </a:solidFill>
          <a:ln>
            <a:solidFill>
              <a:srgbClr val="116AAD"/>
            </a:solidFill>
          </a:ln>
        </p:spPr>
        <p:txBody>
          <a:bodyPr/>
          <a:lstStyle>
            <a:defPPr>
              <a:defRPr lang="es-CL"/>
            </a:defPPr>
            <a:lvl1pPr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CORFO: Innovación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26926535-3859-696E-55CF-7D7F0C833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1020" y="776180"/>
            <a:ext cx="3125456" cy="449419"/>
          </a:xfrm>
          <a:prstGeom prst="rect">
            <a:avLst/>
          </a:prstGeom>
          <a:solidFill>
            <a:srgbClr val="116AAD"/>
          </a:solidFill>
          <a:ln>
            <a:solidFill>
              <a:srgbClr val="116AAD"/>
            </a:solidFill>
          </a:ln>
        </p:spPr>
        <p:txBody>
          <a:bodyPr/>
          <a:lstStyle>
            <a:defPPr>
              <a:defRPr lang="es-CL"/>
            </a:defPPr>
            <a:lvl1pPr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CORFO: Emprendimiento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7347BCA-A752-BE5C-2859-7848366E3FF3}"/>
              </a:ext>
            </a:extLst>
          </p:cNvPr>
          <p:cNvGraphicFramePr>
            <a:graphicFrameLocks noGrp="1"/>
          </p:cNvGraphicFramePr>
          <p:nvPr/>
        </p:nvGraphicFramePr>
        <p:xfrm>
          <a:off x="570403" y="1348691"/>
          <a:ext cx="3742523" cy="4242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42523">
                  <a:extLst>
                    <a:ext uri="{9D8B030D-6E8A-4147-A177-3AD203B41FA5}">
                      <a16:colId xmlns:a16="http://schemas.microsoft.com/office/drawing/2014/main" val="1988201899"/>
                    </a:ext>
                  </a:extLst>
                </a:gridCol>
              </a:tblGrid>
              <a:tr h="214292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Programa Territorial Integrado (PTI)</a:t>
                      </a:r>
                    </a:p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Programa Estratégico regional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137815"/>
                  </a:ext>
                </a:extLst>
              </a:tr>
              <a:tr h="271103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Programa de Fomento a la Calidad (FOCAL)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967158"/>
                  </a:ext>
                </a:extLst>
              </a:tr>
              <a:tr h="275772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Programa de Apoyo a la Reactivación (PAR)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443212"/>
                  </a:ext>
                </a:extLst>
              </a:tr>
              <a:tr h="642876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Bienes Públicos Regionales</a:t>
                      </a:r>
                    </a:p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Fortalece Pyme*</a:t>
                      </a:r>
                    </a:p>
                    <a:p>
                      <a:pPr marL="342900" marR="0" lvl="0" indent="-342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Formación para la competitividad (PFC)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0930914"/>
                  </a:ext>
                </a:extLst>
              </a:tr>
              <a:tr h="214292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Red asociativa (antes PROFO)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692558"/>
                  </a:ext>
                </a:extLst>
              </a:tr>
              <a:tr h="214292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Red proveedores (antes PDP)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425187"/>
                  </a:ext>
                </a:extLst>
              </a:tr>
              <a:tr h="214292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Red Tecnológica GTT+ (antes PROFO GTT)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580262"/>
                  </a:ext>
                </a:extLst>
              </a:tr>
              <a:tr h="214292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Red mercado (antes NODOS)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886012"/>
                  </a:ext>
                </a:extLst>
              </a:tr>
              <a:tr h="270699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Activa Riego (antes Pre inversión riego-PIR)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073259"/>
                  </a:ext>
                </a:extLst>
              </a:tr>
              <a:tr h="391885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Activa Áreas de Manejo (antes Pre inversión área de manejo pesca artesanal PIAM)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265286"/>
                  </a:ext>
                </a:extLst>
              </a:tr>
              <a:tr h="642876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Activa Pre- inversión (antes Programa de Apoyo a Proyectos Estratégicos en Etapa de Pre- inversión- PRAP)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409932"/>
                  </a:ext>
                </a:extLst>
              </a:tr>
              <a:tr h="428584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Activa Desarrolla inversión (antes Línea de Apoyo a la Inversión Productiva -IPRO)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3399222"/>
                  </a:ext>
                </a:extLst>
              </a:tr>
            </a:tbl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1BD1144-470C-AE36-09DB-FD1666E3FEFB}"/>
              </a:ext>
            </a:extLst>
          </p:cNvPr>
          <p:cNvGraphicFramePr>
            <a:graphicFrameLocks noGrp="1"/>
          </p:cNvGraphicFramePr>
          <p:nvPr/>
        </p:nvGraphicFramePr>
        <p:xfrm>
          <a:off x="8218665" y="1205989"/>
          <a:ext cx="3125457" cy="1407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5457">
                  <a:extLst>
                    <a:ext uri="{9D8B030D-6E8A-4147-A177-3AD203B41FA5}">
                      <a16:colId xmlns:a16="http://schemas.microsoft.com/office/drawing/2014/main" val="3466590765"/>
                    </a:ext>
                  </a:extLst>
                </a:gridCol>
              </a:tblGrid>
              <a:tr h="442775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Semilla Expande (antes PRAE)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0806045"/>
                  </a:ext>
                </a:extLst>
              </a:tr>
              <a:tr h="357808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Viraliza (antes PARIR)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5979620"/>
                  </a:ext>
                </a:extLst>
              </a:tr>
              <a:tr h="139148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Semilla inicia (antes PRAE)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860227"/>
                  </a:ext>
                </a:extLst>
              </a:tr>
              <a:tr h="393589"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s-MX" sz="1400" kern="1200" dirty="0">
                        <a:solidFill>
                          <a:srgbClr val="221E7C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348550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BC119BF-0BD5-49C8-EE3D-722732085848}"/>
              </a:ext>
            </a:extLst>
          </p:cNvPr>
          <p:cNvGraphicFramePr>
            <a:graphicFrameLocks noGrp="1"/>
          </p:cNvGraphicFramePr>
          <p:nvPr/>
        </p:nvGraphicFramePr>
        <p:xfrm>
          <a:off x="4474096" y="1348691"/>
          <a:ext cx="3277332" cy="17763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7332">
                  <a:extLst>
                    <a:ext uri="{9D8B030D-6E8A-4147-A177-3AD203B41FA5}">
                      <a16:colId xmlns:a16="http://schemas.microsoft.com/office/drawing/2014/main" val="1548980971"/>
                    </a:ext>
                  </a:extLst>
                </a:gridCol>
              </a:tblGrid>
              <a:tr h="165248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Innova región (antes crea y valida)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0058776"/>
                  </a:ext>
                </a:extLst>
              </a:tr>
              <a:tr h="280639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MX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Programa de Difusión tecnológica (PDT)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Súmate a innovar (semejante a conecta y colabora) 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Consolida expande</a:t>
                      </a:r>
                    </a:p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s-CL" sz="14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020673"/>
                  </a:ext>
                </a:extLst>
              </a:tr>
              <a:tr h="282877"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s-CL" sz="14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349772"/>
                  </a:ext>
                </a:extLst>
              </a:tr>
              <a:tr h="106017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s-CL" sz="1400" kern="1200" dirty="0">
                        <a:solidFill>
                          <a:srgbClr val="221E7C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293301"/>
                  </a:ext>
                </a:extLst>
              </a:tr>
            </a:tbl>
          </a:graphicData>
        </a:graphic>
      </p:graphicFrame>
      <p:pic>
        <p:nvPicPr>
          <p:cNvPr id="11" name="object 12">
            <a:extLst>
              <a:ext uri="{FF2B5EF4-FFF2-40B4-BE49-F238E27FC236}">
                <a16:creationId xmlns:a16="http://schemas.microsoft.com/office/drawing/2014/main" id="{EC0A4A1C-2EBF-06F4-F14A-3EE3D591C74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516" y="0"/>
            <a:ext cx="1328927" cy="131064"/>
          </a:xfrm>
          <a:prstGeom prst="rect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02041B63-E6BA-8A50-76E5-F8A4FF7FB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272" y="2794285"/>
            <a:ext cx="3125456" cy="449419"/>
          </a:xfrm>
          <a:prstGeom prst="rect">
            <a:avLst/>
          </a:prstGeom>
          <a:solidFill>
            <a:srgbClr val="116AAD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L" altLang="es-C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Sercotec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0EB1ED9C-3376-7C59-AA3C-BDEB05AB25BE}"/>
              </a:ext>
            </a:extLst>
          </p:cNvPr>
          <p:cNvGraphicFramePr>
            <a:graphicFrameLocks noGrp="1"/>
          </p:cNvGraphicFramePr>
          <p:nvPr/>
        </p:nvGraphicFramePr>
        <p:xfrm>
          <a:off x="4533272" y="3403145"/>
          <a:ext cx="5295137" cy="1493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95137">
                  <a:extLst>
                    <a:ext uri="{9D8B030D-6E8A-4147-A177-3AD203B41FA5}">
                      <a16:colId xmlns:a16="http://schemas.microsoft.com/office/drawing/2014/main" val="1988201899"/>
                    </a:ext>
                  </a:extLst>
                </a:gridCol>
              </a:tblGrid>
              <a:tr h="944167">
                <a:tc>
                  <a:txBody>
                    <a:bodyPr/>
                    <a:lstStyle/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Capital Semilla</a:t>
                      </a:r>
                    </a:p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Crece</a:t>
                      </a:r>
                    </a:p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Promoción de canales y comercialización</a:t>
                      </a:r>
                    </a:p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Redes oportunidad de negocios</a:t>
                      </a:r>
                    </a:p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Juntos </a:t>
                      </a:r>
                    </a:p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Mejora negocios</a:t>
                      </a:r>
                    </a:p>
                    <a:p>
                      <a:pPr marL="342900" indent="-342900" algn="just" fontAlgn="b">
                        <a:buFont typeface="Arial" panose="020B0604020202020204" pitchFamily="34" charset="0"/>
                        <a:buChar char="•"/>
                      </a:pPr>
                      <a:r>
                        <a:rPr lang="es-CL" sz="1400" kern="1200" dirty="0">
                          <a:solidFill>
                            <a:srgbClr val="221E7C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Programa de almacenes de Chile 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137815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AECA5284-0B48-1B54-2EE8-24E15ADB50F3}"/>
              </a:ext>
            </a:extLst>
          </p:cNvPr>
          <p:cNvSpPr txBox="1"/>
          <p:nvPr/>
        </p:nvSpPr>
        <p:spPr>
          <a:xfrm>
            <a:off x="3317921" y="160638"/>
            <a:ext cx="5295137" cy="767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s-C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s-MX" sz="2400" dirty="0"/>
              <a:t>Instrumentos con delegación a </a:t>
            </a:r>
            <a:r>
              <a:rPr lang="es-MX" sz="2400" dirty="0" err="1"/>
              <a:t>CDPRs</a:t>
            </a:r>
            <a:r>
              <a:rPr lang="es-MX" sz="2400" dirty="0"/>
              <a:t> </a:t>
            </a:r>
            <a:endParaRPr lang="es-CL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372D4AB-1412-1EF9-C471-5AE8B0AB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471" y="4142510"/>
            <a:ext cx="4202294" cy="236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15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ítulo 2">
            <a:extLst>
              <a:ext uri="{FF2B5EF4-FFF2-40B4-BE49-F238E27FC236}">
                <a16:creationId xmlns:a16="http://schemas.microsoft.com/office/drawing/2014/main" id="{8C3AF780-140A-CC46-EA88-07EC0AB1FBA1}"/>
              </a:ext>
            </a:extLst>
          </p:cNvPr>
          <p:cNvSpPr txBox="1">
            <a:spLocks noChangeArrowheads="1"/>
          </p:cNvSpPr>
          <p:nvPr/>
        </p:nvSpPr>
        <p:spPr>
          <a:xfrm>
            <a:off x="818637" y="469402"/>
            <a:ext cx="6216344" cy="5485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MOVILIZACIÓN HISTÓRICA DE RECURSOS PÚBLICOS (2025)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E65B76B-0959-3629-F940-EDBCDAE5AB47}"/>
              </a:ext>
            </a:extLst>
          </p:cNvPr>
          <p:cNvCxnSpPr>
            <a:cxnSpLocks/>
          </p:cNvCxnSpPr>
          <p:nvPr/>
        </p:nvCxnSpPr>
        <p:spPr>
          <a:xfrm>
            <a:off x="818637" y="853767"/>
            <a:ext cx="5678482" cy="0"/>
          </a:xfrm>
          <a:prstGeom prst="line">
            <a:avLst/>
          </a:prstGeom>
          <a:ln w="31750">
            <a:solidFill>
              <a:srgbClr val="221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 descr="Imagen que contiene Forma&#10;&#10;Descripción generada automáticamente">
            <a:extLst>
              <a:ext uri="{FF2B5EF4-FFF2-40B4-BE49-F238E27FC236}">
                <a16:creationId xmlns:a16="http://schemas.microsoft.com/office/drawing/2014/main" id="{A66503F7-34B1-DACB-336C-C4C199ED7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6" y="348147"/>
            <a:ext cx="634179" cy="676918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7168FEB0-CE6A-449B-B379-5C1C73D5A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1973" y="381924"/>
            <a:ext cx="1117651" cy="35851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4BAA6FA-51A1-25E4-1328-918309F974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407" y="2762196"/>
            <a:ext cx="8830331" cy="38074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B059428-8FED-EB78-CB1F-5BCBD5E8C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647109">
            <a:off x="5252420" y="315905"/>
            <a:ext cx="2896708" cy="871772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690D438-A22B-F03B-3868-2E492473D3DF}"/>
              </a:ext>
            </a:extLst>
          </p:cNvPr>
          <p:cNvSpPr txBox="1"/>
          <p:nvPr/>
        </p:nvSpPr>
        <p:spPr>
          <a:xfrm>
            <a:off x="3130859" y="2358390"/>
            <a:ext cx="2158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CORFO  CDPR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7C24452-B6B9-EEAE-C783-2F756D817A86}"/>
              </a:ext>
            </a:extLst>
          </p:cNvPr>
          <p:cNvSpPr/>
          <p:nvPr/>
        </p:nvSpPr>
        <p:spPr>
          <a:xfrm>
            <a:off x="576249" y="1090649"/>
            <a:ext cx="2443893" cy="599616"/>
          </a:xfrm>
          <a:prstGeom prst="roundRect">
            <a:avLst/>
          </a:prstGeom>
          <a:solidFill>
            <a:srgbClr val="84FCC6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0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8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ctr" defTabSz="80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8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$65.531.410</a:t>
            </a:r>
            <a:endParaRPr kumimoji="0" lang="es-CL" sz="248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ctr" defTabSz="80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59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326D26B-D513-7F23-DDB2-0C14BA35EE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404" y="1605654"/>
            <a:ext cx="7583334" cy="1119818"/>
          </a:xfrm>
          <a:prstGeom prst="rect">
            <a:avLst/>
          </a:prstGeom>
        </p:spPr>
      </p:pic>
      <p:sp>
        <p:nvSpPr>
          <p:cNvPr id="21" name="Signo más 20">
            <a:extLst>
              <a:ext uri="{FF2B5EF4-FFF2-40B4-BE49-F238E27FC236}">
                <a16:creationId xmlns:a16="http://schemas.microsoft.com/office/drawing/2014/main" id="{6047D200-173F-ED08-9A0F-9C8BE7988AA3}"/>
              </a:ext>
            </a:extLst>
          </p:cNvPr>
          <p:cNvSpPr/>
          <p:nvPr/>
        </p:nvSpPr>
        <p:spPr>
          <a:xfrm>
            <a:off x="5028843" y="1829601"/>
            <a:ext cx="474133" cy="456007"/>
          </a:xfrm>
          <a:prstGeom prst="mathPlus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Signo más 21">
            <a:extLst>
              <a:ext uri="{FF2B5EF4-FFF2-40B4-BE49-F238E27FC236}">
                <a16:creationId xmlns:a16="http://schemas.microsoft.com/office/drawing/2014/main" id="{DD72DE7F-6936-D83C-8E3F-86CAAE9808A7}"/>
              </a:ext>
            </a:extLst>
          </p:cNvPr>
          <p:cNvSpPr/>
          <p:nvPr/>
        </p:nvSpPr>
        <p:spPr>
          <a:xfrm>
            <a:off x="7661348" y="1829601"/>
            <a:ext cx="474133" cy="456007"/>
          </a:xfrm>
          <a:prstGeom prst="mathPlus">
            <a:avLst/>
          </a:prstGeom>
          <a:solidFill>
            <a:srgbClr val="4472C4"/>
          </a:solidFill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39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98FE83E-4C1A-00AD-08C9-12A7D8D22563}"/>
              </a:ext>
            </a:extLst>
          </p:cNvPr>
          <p:cNvSpPr txBox="1"/>
          <p:nvPr/>
        </p:nvSpPr>
        <p:spPr>
          <a:xfrm>
            <a:off x="766897" y="1152479"/>
            <a:ext cx="3009459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iniciativas en agricultura del desierto y agroindustria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838B7BA-382B-1E1D-B96A-20EFA10C85AD}"/>
              </a:ext>
            </a:extLst>
          </p:cNvPr>
          <p:cNvSpPr txBox="1"/>
          <p:nvPr/>
        </p:nvSpPr>
        <p:spPr>
          <a:xfrm>
            <a:off x="7779248" y="1151778"/>
            <a:ext cx="371923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iniciativas de innovación en gestión y seguridad hídrica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CAC0A40-BAE6-6C81-4557-811DCE4E0771}"/>
              </a:ext>
            </a:extLst>
          </p:cNvPr>
          <p:cNvSpPr txBox="1"/>
          <p:nvPr/>
        </p:nvSpPr>
        <p:spPr>
          <a:xfrm>
            <a:off x="2305452" y="3314042"/>
            <a:ext cx="312074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iniciativas en construcción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BA86572-C3AE-3A5C-1B28-B686DEAB1F85}"/>
              </a:ext>
            </a:extLst>
          </p:cNvPr>
          <p:cNvSpPr txBox="1"/>
          <p:nvPr/>
        </p:nvSpPr>
        <p:spPr>
          <a:xfrm>
            <a:off x="4677777" y="1267541"/>
            <a:ext cx="2536941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iniciativa en logística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AE91239-7E76-834D-6980-F511B7B373EA}"/>
              </a:ext>
            </a:extLst>
          </p:cNvPr>
          <p:cNvSpPr txBox="1"/>
          <p:nvPr/>
        </p:nvSpPr>
        <p:spPr>
          <a:xfrm>
            <a:off x="6356554" y="3167390"/>
            <a:ext cx="471571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iniciativas en encadenamientos productivos sostenibles (minería, energía y ODS)</a:t>
            </a:r>
          </a:p>
        </p:txBody>
      </p:sp>
      <p:pic>
        <p:nvPicPr>
          <p:cNvPr id="18" name="Imagen 17" descr="Imagen que contiene Forma&#10;&#10;Descripción generada automáticamente">
            <a:extLst>
              <a:ext uri="{FF2B5EF4-FFF2-40B4-BE49-F238E27FC236}">
                <a16:creationId xmlns:a16="http://schemas.microsoft.com/office/drawing/2014/main" id="{D1C8316C-1051-5378-29BD-F25AB7254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21" y="295954"/>
            <a:ext cx="634179" cy="676918"/>
          </a:xfrm>
          <a:prstGeom prst="rect">
            <a:avLst/>
          </a:prstGeom>
        </p:spPr>
      </p:pic>
      <p:sp>
        <p:nvSpPr>
          <p:cNvPr id="20" name="Subtítulo 2">
            <a:extLst>
              <a:ext uri="{FF2B5EF4-FFF2-40B4-BE49-F238E27FC236}">
                <a16:creationId xmlns:a16="http://schemas.microsoft.com/office/drawing/2014/main" id="{C6F27F7A-78CC-AEAD-0F80-862297E58AF6}"/>
              </a:ext>
            </a:extLst>
          </p:cNvPr>
          <p:cNvSpPr txBox="1">
            <a:spLocks noChangeArrowheads="1"/>
          </p:cNvSpPr>
          <p:nvPr/>
        </p:nvSpPr>
        <p:spPr>
          <a:xfrm>
            <a:off x="1196843" y="297366"/>
            <a:ext cx="8458707" cy="6730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INICIATIVAS EMBLEMÁTICAS REGIONALES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s-MX" sz="1200" b="0" i="1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ACORDE A PLANIFICACIÓN PRESUPUESTARIA 2025 DEL CDPR Y A LA ESTRATEGIA DE DESARROLLO REGIONAL)</a:t>
            </a:r>
            <a:endParaRPr kumimoji="0" lang="es-MX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168C842-4B12-67E2-E9E1-963BD6AA64CA}"/>
              </a:ext>
            </a:extLst>
          </p:cNvPr>
          <p:cNvCxnSpPr>
            <a:cxnSpLocks/>
          </p:cNvCxnSpPr>
          <p:nvPr/>
        </p:nvCxnSpPr>
        <p:spPr>
          <a:xfrm>
            <a:off x="1259598" y="854014"/>
            <a:ext cx="8323673" cy="0"/>
          </a:xfrm>
          <a:prstGeom prst="line">
            <a:avLst/>
          </a:prstGeom>
          <a:ln w="31750">
            <a:solidFill>
              <a:srgbClr val="221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agricultura desierto.jpg">
            <a:extLst>
              <a:ext uri="{FF2B5EF4-FFF2-40B4-BE49-F238E27FC236}">
                <a16:creationId xmlns:a16="http://schemas.microsoft.com/office/drawing/2014/main" id="{E2284FAA-7499-C72E-D494-99E6ACE8DD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472" b="-172"/>
          <a:stretch/>
        </p:blipFill>
        <p:spPr>
          <a:xfrm>
            <a:off x="766897" y="1750961"/>
            <a:ext cx="2934143" cy="1231949"/>
          </a:xfrm>
          <a:prstGeom prst="rect">
            <a:avLst/>
          </a:prstGeom>
        </p:spPr>
      </p:pic>
      <p:pic>
        <p:nvPicPr>
          <p:cNvPr id="23" name="Imagen 22" descr="puerto valparaíso.jpg">
            <a:extLst>
              <a:ext uri="{FF2B5EF4-FFF2-40B4-BE49-F238E27FC236}">
                <a16:creationId xmlns:a16="http://schemas.microsoft.com/office/drawing/2014/main" id="{D48B7F2C-7354-2B2C-BE89-1C4A627374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274" r="298" b="21094"/>
          <a:stretch/>
        </p:blipFill>
        <p:spPr>
          <a:xfrm>
            <a:off x="4479979" y="1742766"/>
            <a:ext cx="2932535" cy="1224338"/>
          </a:xfrm>
          <a:prstGeom prst="rect">
            <a:avLst/>
          </a:prstGeom>
        </p:spPr>
      </p:pic>
      <p:pic>
        <p:nvPicPr>
          <p:cNvPr id="24" name="Imagen 23" descr="construcción sostenible.jpg">
            <a:extLst>
              <a:ext uri="{FF2B5EF4-FFF2-40B4-BE49-F238E27FC236}">
                <a16:creationId xmlns:a16="http://schemas.microsoft.com/office/drawing/2014/main" id="{CACB78B6-D024-3A06-23EC-46C97DD947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268" t="239" r="25" b="11111"/>
          <a:stretch/>
        </p:blipFill>
        <p:spPr>
          <a:xfrm>
            <a:off x="3585381" y="3712446"/>
            <a:ext cx="1793672" cy="1226250"/>
          </a:xfrm>
          <a:prstGeom prst="rect">
            <a:avLst/>
          </a:prstGeom>
        </p:spPr>
      </p:pic>
      <p:pic>
        <p:nvPicPr>
          <p:cNvPr id="25" name="Imagen 24" descr="obra construcción.jpg">
            <a:extLst>
              <a:ext uri="{FF2B5EF4-FFF2-40B4-BE49-F238E27FC236}">
                <a16:creationId xmlns:a16="http://schemas.microsoft.com/office/drawing/2014/main" id="{DEE629AB-52F5-F766-6D09-DBEE1AD3E1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913" t="11343" r="10144" b="18359"/>
          <a:stretch/>
        </p:blipFill>
        <p:spPr>
          <a:xfrm>
            <a:off x="1638804" y="3712136"/>
            <a:ext cx="1958398" cy="12175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C35978-2ABF-CE02-9F96-8C8A34AF7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4663" y="1749726"/>
            <a:ext cx="2887609" cy="12274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ACF091-0216-A053-C2B0-7F4306C7F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2949" y="3708736"/>
            <a:ext cx="3593553" cy="1218981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83FA7203-D66C-4E41-B160-67141D3F04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94974" y="454644"/>
            <a:ext cx="1117651" cy="3585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132D3E3-5511-75F5-FB29-80F8E597D3BA}"/>
              </a:ext>
            </a:extLst>
          </p:cNvPr>
          <p:cNvSpPr txBox="1"/>
          <p:nvPr/>
        </p:nvSpPr>
        <p:spPr>
          <a:xfrm>
            <a:off x="1048427" y="5336189"/>
            <a:ext cx="1030537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IER representan un ejercicio de focalización y su propósito es coordinar y articular programas e instrumentos, para avanzar en los objetivos de transformación productiva definidos para cada territorio. Estas iniciativas implican un trabajo colaborativo con actores regionales clave, orientado a generar impactos concretos en sectores o cadenas de valor priorizadas.</a:t>
            </a:r>
          </a:p>
        </p:txBody>
      </p:sp>
    </p:spTree>
    <p:extLst>
      <p:ext uri="{BB962C8B-B14F-4D97-AF65-F5344CB8AC3E}">
        <p14:creationId xmlns:p14="http://schemas.microsoft.com/office/powerpoint/2010/main" val="212040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75EB825-A0F9-0A6E-1BBC-61E1AA06C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7109">
            <a:off x="4880902" y="-1723358"/>
            <a:ext cx="3617620" cy="10717200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8C3AF780-140A-CC46-EA88-07EC0AB1FBA1}"/>
              </a:ext>
            </a:extLst>
          </p:cNvPr>
          <p:cNvSpPr txBox="1">
            <a:spLocks noChangeArrowheads="1"/>
          </p:cNvSpPr>
          <p:nvPr/>
        </p:nvSpPr>
        <p:spPr>
          <a:xfrm>
            <a:off x="818637" y="469402"/>
            <a:ext cx="3692781" cy="5485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INICIATIVAS EMBLEMÁTICAS REGIONALES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E65B76B-0959-3629-F940-EDBCDAE5AB47}"/>
              </a:ext>
            </a:extLst>
          </p:cNvPr>
          <p:cNvCxnSpPr>
            <a:cxnSpLocks/>
          </p:cNvCxnSpPr>
          <p:nvPr/>
        </p:nvCxnSpPr>
        <p:spPr>
          <a:xfrm>
            <a:off x="899299" y="780025"/>
            <a:ext cx="3054272" cy="0"/>
          </a:xfrm>
          <a:prstGeom prst="line">
            <a:avLst/>
          </a:prstGeom>
          <a:ln w="31750">
            <a:solidFill>
              <a:srgbClr val="221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n 25" descr="Imagen que contiene Forma&#10;&#10;Descripción generada automáticamente">
            <a:extLst>
              <a:ext uri="{FF2B5EF4-FFF2-40B4-BE49-F238E27FC236}">
                <a16:creationId xmlns:a16="http://schemas.microsoft.com/office/drawing/2014/main" id="{A66503F7-34B1-DACB-336C-C4C199ED7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6" y="348147"/>
            <a:ext cx="634179" cy="676918"/>
          </a:xfrm>
          <a:prstGeom prst="rect">
            <a:avLst/>
          </a:prstGeom>
        </p:spPr>
      </p:pic>
      <p:sp>
        <p:nvSpPr>
          <p:cNvPr id="55" name="Rectángulo 54">
            <a:extLst>
              <a:ext uri="{FF2B5EF4-FFF2-40B4-BE49-F238E27FC236}">
                <a16:creationId xmlns:a16="http://schemas.microsoft.com/office/drawing/2014/main" id="{FE2085F6-F3EE-7F65-B7BE-A28AE0651855}"/>
              </a:ext>
            </a:extLst>
          </p:cNvPr>
          <p:cNvSpPr/>
          <p:nvPr/>
        </p:nvSpPr>
        <p:spPr>
          <a:xfrm>
            <a:off x="1663993" y="3465586"/>
            <a:ext cx="1824668" cy="644009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Antofagasta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Descarbonización encadenamientos productivos en torno al H2V</a:t>
            </a: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18913CFA-125A-5499-6593-F33586CC6706}"/>
              </a:ext>
            </a:extLst>
          </p:cNvPr>
          <p:cNvSpPr/>
          <p:nvPr/>
        </p:nvSpPr>
        <p:spPr>
          <a:xfrm>
            <a:off x="6888144" y="5320313"/>
            <a:ext cx="1285004" cy="826878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Biobío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Métodos modernos de construcción sostenible en madera</a:t>
            </a: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id="{71581408-09E7-CB81-09D9-C2C49A25CE0B}"/>
              </a:ext>
            </a:extLst>
          </p:cNvPr>
          <p:cNvSpPr/>
          <p:nvPr/>
        </p:nvSpPr>
        <p:spPr>
          <a:xfrm>
            <a:off x="9003877" y="5639186"/>
            <a:ext cx="1180835" cy="503288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Ríos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Sostenibles por naturaleza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282899C-C35E-27B8-2B8E-A0597B73684E}"/>
              </a:ext>
            </a:extLst>
          </p:cNvPr>
          <p:cNvSpPr/>
          <p:nvPr/>
        </p:nvSpPr>
        <p:spPr>
          <a:xfrm>
            <a:off x="2795227" y="1341541"/>
            <a:ext cx="1722572" cy="398908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Atacama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y eficiencia hídrica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ADB18C0-862F-9BE9-A50F-C7152099D3FE}"/>
              </a:ext>
            </a:extLst>
          </p:cNvPr>
          <p:cNvSpPr/>
          <p:nvPr/>
        </p:nvSpPr>
        <p:spPr>
          <a:xfrm>
            <a:off x="4084759" y="3795519"/>
            <a:ext cx="861984" cy="679276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Valparaíso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Eficiencia hídrica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D02084-D3B6-5BE1-805B-0A91806D12F3}"/>
              </a:ext>
            </a:extLst>
          </p:cNvPr>
          <p:cNvSpPr/>
          <p:nvPr/>
        </p:nvSpPr>
        <p:spPr>
          <a:xfrm>
            <a:off x="5526014" y="1369623"/>
            <a:ext cx="1813026" cy="367596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O’Higgins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Transformando la minería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AEB6B08D-0F67-90A1-2D74-E76000279498}"/>
              </a:ext>
            </a:extLst>
          </p:cNvPr>
          <p:cNvSpPr/>
          <p:nvPr/>
        </p:nvSpPr>
        <p:spPr>
          <a:xfrm>
            <a:off x="7826445" y="2696209"/>
            <a:ext cx="1576436" cy="701620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Lagos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Economía circular  en la industria acuícola y silvoagropecuaria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CFCE4BF-D642-9AB5-CE1A-C5400F25A1B5}"/>
              </a:ext>
            </a:extLst>
          </p:cNvPr>
          <p:cNvSpPr/>
          <p:nvPr/>
        </p:nvSpPr>
        <p:spPr>
          <a:xfrm>
            <a:off x="716083" y="1345116"/>
            <a:ext cx="1470968" cy="390260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Tarapacá</a:t>
            </a:r>
            <a:endParaRPr kumimoji="0" lang="es-MX" sz="1050" b="1" i="0" u="none" strike="noStrike" kern="1200" cap="none" spc="0" normalizeH="0" baseline="0" noProof="0">
              <a:ln>
                <a:noFill/>
              </a:ln>
              <a:solidFill>
                <a:srgbClr val="221E7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Logística sustentable</a:t>
            </a:r>
          </a:p>
        </p:txBody>
      </p: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65B8C14F-6979-4FA9-3635-B08DCA21B461}"/>
              </a:ext>
            </a:extLst>
          </p:cNvPr>
          <p:cNvCxnSpPr>
            <a:cxnSpLocks/>
          </p:cNvCxnSpPr>
          <p:nvPr/>
        </p:nvCxnSpPr>
        <p:spPr>
          <a:xfrm flipV="1">
            <a:off x="3099390" y="2959408"/>
            <a:ext cx="0" cy="51556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angular 99">
            <a:extLst>
              <a:ext uri="{FF2B5EF4-FFF2-40B4-BE49-F238E27FC236}">
                <a16:creationId xmlns:a16="http://schemas.microsoft.com/office/drawing/2014/main" id="{B11E823D-0185-BA83-8653-AB423D07BD6E}"/>
              </a:ext>
            </a:extLst>
          </p:cNvPr>
          <p:cNvCxnSpPr>
            <a:cxnSpLocks/>
          </p:cNvCxnSpPr>
          <p:nvPr/>
        </p:nvCxnSpPr>
        <p:spPr>
          <a:xfrm>
            <a:off x="5254990" y="2702489"/>
            <a:ext cx="611943" cy="893599"/>
          </a:xfrm>
          <a:prstGeom prst="bentConnector3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angular 107">
            <a:extLst>
              <a:ext uri="{FF2B5EF4-FFF2-40B4-BE49-F238E27FC236}">
                <a16:creationId xmlns:a16="http://schemas.microsoft.com/office/drawing/2014/main" id="{C069936D-BDC8-8782-4146-548E55A08A53}"/>
              </a:ext>
            </a:extLst>
          </p:cNvPr>
          <p:cNvCxnSpPr>
            <a:cxnSpLocks/>
          </p:cNvCxnSpPr>
          <p:nvPr/>
        </p:nvCxnSpPr>
        <p:spPr>
          <a:xfrm flipH="1">
            <a:off x="6118355" y="1731231"/>
            <a:ext cx="317494" cy="1939835"/>
          </a:xfrm>
          <a:prstGeom prst="bentConnector3">
            <a:avLst>
              <a:gd name="adj1" fmla="val 70979"/>
            </a:avLst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cto 120">
            <a:extLst>
              <a:ext uri="{FF2B5EF4-FFF2-40B4-BE49-F238E27FC236}">
                <a16:creationId xmlns:a16="http://schemas.microsoft.com/office/drawing/2014/main" id="{FE6D4336-FC21-0F61-D659-11D0F50A0AA3}"/>
              </a:ext>
            </a:extLst>
          </p:cNvPr>
          <p:cNvCxnSpPr>
            <a:cxnSpLocks/>
          </p:cNvCxnSpPr>
          <p:nvPr/>
        </p:nvCxnSpPr>
        <p:spPr>
          <a:xfrm flipH="1">
            <a:off x="8301341" y="3410585"/>
            <a:ext cx="239" cy="813699"/>
          </a:xfrm>
          <a:prstGeom prst="line">
            <a:avLst/>
          </a:prstGeom>
          <a:ln w="95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angular 122">
            <a:extLst>
              <a:ext uri="{FF2B5EF4-FFF2-40B4-BE49-F238E27FC236}">
                <a16:creationId xmlns:a16="http://schemas.microsoft.com/office/drawing/2014/main" id="{67FEB13B-CCB7-32C9-C6D5-D7E9DA15992C}"/>
              </a:ext>
            </a:extLst>
          </p:cNvPr>
          <p:cNvCxnSpPr>
            <a:cxnSpLocks/>
          </p:cNvCxnSpPr>
          <p:nvPr/>
        </p:nvCxnSpPr>
        <p:spPr>
          <a:xfrm flipH="1">
            <a:off x="7239791" y="1731557"/>
            <a:ext cx="1110906" cy="2235370"/>
          </a:xfrm>
          <a:prstGeom prst="bentConnector3">
            <a:avLst>
              <a:gd name="adj1" fmla="val 71118"/>
            </a:avLst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E70B591-1593-84CA-E205-89E0BBC1E1DB}"/>
              </a:ext>
            </a:extLst>
          </p:cNvPr>
          <p:cNvSpPr/>
          <p:nvPr/>
        </p:nvSpPr>
        <p:spPr>
          <a:xfrm>
            <a:off x="8349331" y="1365441"/>
            <a:ext cx="2476321" cy="566383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Araucanía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Construcción sustentable hacia industrialización y transformación digital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9BBA9849-1F65-E070-EC1B-1C9E434388A1}"/>
              </a:ext>
            </a:extLst>
          </p:cNvPr>
          <p:cNvSpPr/>
          <p:nvPr/>
        </p:nvSpPr>
        <p:spPr>
          <a:xfrm>
            <a:off x="4447270" y="2051272"/>
            <a:ext cx="1604995" cy="651218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Metropolitana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 y fortalecimiento industrial de Renca</a:t>
            </a:r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id="{03A6B09F-F739-DEBC-B5BB-D50355395067}"/>
              </a:ext>
            </a:extLst>
          </p:cNvPr>
          <p:cNvSpPr/>
          <p:nvPr/>
        </p:nvSpPr>
        <p:spPr>
          <a:xfrm>
            <a:off x="10048986" y="2645719"/>
            <a:ext cx="1727522" cy="755603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Aysén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Descarbonización matriz energética a través de energía renovable</a:t>
            </a:r>
          </a:p>
        </p:txBody>
      </p:sp>
      <p:sp>
        <p:nvSpPr>
          <p:cNvPr id="130" name="Elipse 129">
            <a:extLst>
              <a:ext uri="{FF2B5EF4-FFF2-40B4-BE49-F238E27FC236}">
                <a16:creationId xmlns:a16="http://schemas.microsoft.com/office/drawing/2014/main" id="{F63667F2-33FA-577B-3843-001BE7B8AE6E}"/>
              </a:ext>
            </a:extLst>
          </p:cNvPr>
          <p:cNvSpPr/>
          <p:nvPr/>
        </p:nvSpPr>
        <p:spPr>
          <a:xfrm>
            <a:off x="3058115" y="2894119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A5405E6-BA74-A4AA-D177-A24AE50E51D3}"/>
              </a:ext>
            </a:extLst>
          </p:cNvPr>
          <p:cNvSpPr/>
          <p:nvPr/>
        </p:nvSpPr>
        <p:spPr>
          <a:xfrm>
            <a:off x="2794426" y="5433871"/>
            <a:ext cx="1619513" cy="713851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Maule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Aplicación de la industria 4.0 en el sector agroalimentario</a:t>
            </a:r>
          </a:p>
        </p:txBody>
      </p: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94DFDA43-264C-DDF3-ECA4-EEEE883E3697}"/>
              </a:ext>
            </a:extLst>
          </p:cNvPr>
          <p:cNvCxnSpPr>
            <a:cxnSpLocks/>
          </p:cNvCxnSpPr>
          <p:nvPr/>
        </p:nvCxnSpPr>
        <p:spPr>
          <a:xfrm flipH="1">
            <a:off x="4943724" y="3652489"/>
            <a:ext cx="685102" cy="477057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r 45">
            <a:extLst>
              <a:ext uri="{FF2B5EF4-FFF2-40B4-BE49-F238E27FC236}">
                <a16:creationId xmlns:a16="http://schemas.microsoft.com/office/drawing/2014/main" id="{1D1E4C6E-85F6-86C2-87A4-8F662F67187C}"/>
              </a:ext>
            </a:extLst>
          </p:cNvPr>
          <p:cNvCxnSpPr>
            <a:cxnSpLocks/>
          </p:cNvCxnSpPr>
          <p:nvPr/>
        </p:nvCxnSpPr>
        <p:spPr>
          <a:xfrm flipV="1">
            <a:off x="4444466" y="3948780"/>
            <a:ext cx="1836702" cy="1923499"/>
          </a:xfrm>
          <a:prstGeom prst="bentConnector3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angular 28">
            <a:extLst>
              <a:ext uri="{FF2B5EF4-FFF2-40B4-BE49-F238E27FC236}">
                <a16:creationId xmlns:a16="http://schemas.microsoft.com/office/drawing/2014/main" id="{449FB8AC-88A6-AB8F-3A9C-F7DBAEFD139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14193" y="2781641"/>
            <a:ext cx="1041270" cy="292596"/>
          </a:xfrm>
          <a:prstGeom prst="bentConnector2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 43">
            <a:extLst>
              <a:ext uri="{FF2B5EF4-FFF2-40B4-BE49-F238E27FC236}">
                <a16:creationId xmlns:a16="http://schemas.microsoft.com/office/drawing/2014/main" id="{EF6529E7-08D1-70CC-4EB6-E27EF34B9CF1}"/>
              </a:ext>
            </a:extLst>
          </p:cNvPr>
          <p:cNvSpPr/>
          <p:nvPr/>
        </p:nvSpPr>
        <p:spPr>
          <a:xfrm>
            <a:off x="177873" y="3084675"/>
            <a:ext cx="1189134" cy="1025916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Arica y Parinacota </a:t>
            </a:r>
            <a:endParaRPr kumimoji="0" lang="es-CL" sz="1050" b="1" i="0" u="none" strike="noStrike" kern="1200" cap="none" spc="0" normalizeH="0" baseline="0" noProof="0">
              <a:ln>
                <a:noFill/>
              </a:ln>
              <a:solidFill>
                <a:srgbClr val="221E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Polo de innovación tecnológico para la agricultura en el desierto</a:t>
            </a:r>
            <a:endParaRPr kumimoji="0" lang="es-CL" sz="1050" b="1" i="0" u="none" strike="noStrike" kern="1200" cap="none" spc="0" normalizeH="0" baseline="0" noProof="0">
              <a:ln>
                <a:noFill/>
              </a:ln>
              <a:solidFill>
                <a:srgbClr val="221E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1" name="Conector: angular 50">
            <a:extLst>
              <a:ext uri="{FF2B5EF4-FFF2-40B4-BE49-F238E27FC236}">
                <a16:creationId xmlns:a16="http://schemas.microsoft.com/office/drawing/2014/main" id="{6DDBE046-7370-4B58-C8C0-67CF2CF06ECA}"/>
              </a:ext>
            </a:extLst>
          </p:cNvPr>
          <p:cNvCxnSpPr>
            <a:cxnSpLocks/>
          </p:cNvCxnSpPr>
          <p:nvPr/>
        </p:nvCxnSpPr>
        <p:spPr>
          <a:xfrm flipH="1">
            <a:off x="10815331" y="4415411"/>
            <a:ext cx="2" cy="625649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ángulo 52">
            <a:extLst>
              <a:ext uri="{FF2B5EF4-FFF2-40B4-BE49-F238E27FC236}">
                <a16:creationId xmlns:a16="http://schemas.microsoft.com/office/drawing/2014/main" id="{107B9277-C593-5D3D-51EA-03069DEB103C}"/>
              </a:ext>
            </a:extLst>
          </p:cNvPr>
          <p:cNvSpPr/>
          <p:nvPr/>
        </p:nvSpPr>
        <p:spPr>
          <a:xfrm>
            <a:off x="10690491" y="5050732"/>
            <a:ext cx="1189133" cy="641445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Magallanes y Antártica Chilena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H2V</a:t>
            </a:r>
          </a:p>
        </p:txBody>
      </p:sp>
      <p:cxnSp>
        <p:nvCxnSpPr>
          <p:cNvPr id="56" name="Conector: angular 55">
            <a:extLst>
              <a:ext uri="{FF2B5EF4-FFF2-40B4-BE49-F238E27FC236}">
                <a16:creationId xmlns:a16="http://schemas.microsoft.com/office/drawing/2014/main" id="{864ABA95-D70D-3C6E-C8B8-273AB25D4999}"/>
              </a:ext>
            </a:extLst>
          </p:cNvPr>
          <p:cNvCxnSpPr>
            <a:cxnSpLocks/>
          </p:cNvCxnSpPr>
          <p:nvPr/>
        </p:nvCxnSpPr>
        <p:spPr>
          <a:xfrm flipH="1">
            <a:off x="2572723" y="3468369"/>
            <a:ext cx="2362830" cy="1133796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ángulo 60">
            <a:extLst>
              <a:ext uri="{FF2B5EF4-FFF2-40B4-BE49-F238E27FC236}">
                <a16:creationId xmlns:a16="http://schemas.microsoft.com/office/drawing/2014/main" id="{298380E9-CE05-E2F5-9B2A-B9154AD5A738}"/>
              </a:ext>
            </a:extLst>
          </p:cNvPr>
          <p:cNvSpPr/>
          <p:nvPr/>
        </p:nvSpPr>
        <p:spPr>
          <a:xfrm>
            <a:off x="1014246" y="4420025"/>
            <a:ext cx="1637982" cy="618821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Coquimbo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Agua para desarrollo equilibrado y sustentable</a:t>
            </a:r>
          </a:p>
        </p:txBody>
      </p: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FA3804FF-5CC2-7997-E4AD-EA8E1E38E0BB}"/>
              </a:ext>
            </a:extLst>
          </p:cNvPr>
          <p:cNvCxnSpPr/>
          <p:nvPr/>
        </p:nvCxnSpPr>
        <p:spPr>
          <a:xfrm>
            <a:off x="6752443" y="4168950"/>
            <a:ext cx="141963" cy="1363247"/>
          </a:xfrm>
          <a:prstGeom prst="bentConnector3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D7FBB236-5B2F-0558-149A-AE6691EC53EF}"/>
              </a:ext>
            </a:extLst>
          </p:cNvPr>
          <p:cNvCxnSpPr/>
          <p:nvPr/>
        </p:nvCxnSpPr>
        <p:spPr>
          <a:xfrm flipH="1">
            <a:off x="6062597" y="4005197"/>
            <a:ext cx="546970" cy="1123167"/>
          </a:xfrm>
          <a:prstGeom prst="bentConnector3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ángulo 73">
            <a:extLst>
              <a:ext uri="{FF2B5EF4-FFF2-40B4-BE49-F238E27FC236}">
                <a16:creationId xmlns:a16="http://schemas.microsoft.com/office/drawing/2014/main" id="{4520ED3B-1FAB-52E2-B919-1DE1A2DF2AEC}"/>
              </a:ext>
            </a:extLst>
          </p:cNvPr>
          <p:cNvSpPr/>
          <p:nvPr/>
        </p:nvSpPr>
        <p:spPr>
          <a:xfrm>
            <a:off x="5547971" y="5123197"/>
            <a:ext cx="1063079" cy="1027003"/>
          </a:xfrm>
          <a:prstGeom prst="rect">
            <a:avLst/>
          </a:prstGeom>
          <a:solidFill>
            <a:srgbClr val="F6F6F6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Ñuble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Construcción de viviendas industrializadas sustentables</a:t>
            </a:r>
          </a:p>
        </p:txBody>
      </p: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00966FA8-D11F-A522-302A-7C8BCF932CC6}"/>
              </a:ext>
            </a:extLst>
          </p:cNvPr>
          <p:cNvCxnSpPr/>
          <p:nvPr/>
        </p:nvCxnSpPr>
        <p:spPr>
          <a:xfrm flipH="1">
            <a:off x="9466414" y="2843279"/>
            <a:ext cx="588723" cy="1624208"/>
          </a:xfrm>
          <a:prstGeom prst="bentConnector3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: angular 17">
            <a:extLst>
              <a:ext uri="{FF2B5EF4-FFF2-40B4-BE49-F238E27FC236}">
                <a16:creationId xmlns:a16="http://schemas.microsoft.com/office/drawing/2014/main" id="{A2E709BF-5601-169D-8B96-584D5C9981EB}"/>
              </a:ext>
            </a:extLst>
          </p:cNvPr>
          <p:cNvCxnSpPr/>
          <p:nvPr/>
        </p:nvCxnSpPr>
        <p:spPr>
          <a:xfrm>
            <a:off x="2187618" y="1629167"/>
            <a:ext cx="131524" cy="1154482"/>
          </a:xfrm>
          <a:prstGeom prst="bentConnector3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: angular 18">
            <a:extLst>
              <a:ext uri="{FF2B5EF4-FFF2-40B4-BE49-F238E27FC236}">
                <a16:creationId xmlns:a16="http://schemas.microsoft.com/office/drawing/2014/main" id="{8514C785-E382-5EEF-4232-210CE2096073}"/>
              </a:ext>
            </a:extLst>
          </p:cNvPr>
          <p:cNvCxnSpPr/>
          <p:nvPr/>
        </p:nvCxnSpPr>
        <p:spPr>
          <a:xfrm>
            <a:off x="7538582" y="4318348"/>
            <a:ext cx="1425878" cy="1540702"/>
          </a:xfrm>
          <a:prstGeom prst="bentConnector3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3E9DAA79-C173-9FE6-D6A3-602C2ECB63ED}"/>
              </a:ext>
            </a:extLst>
          </p:cNvPr>
          <p:cNvSpPr/>
          <p:nvPr/>
        </p:nvSpPr>
        <p:spPr>
          <a:xfrm>
            <a:off x="1836826" y="2716666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F048CB81-7CCC-9A02-BFD4-D54D312D4D4A}"/>
              </a:ext>
            </a:extLst>
          </p:cNvPr>
          <p:cNvSpPr/>
          <p:nvPr/>
        </p:nvSpPr>
        <p:spPr>
          <a:xfrm>
            <a:off x="2316990" y="2737543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90D5A34C-BA0E-97B0-22C6-6E5FA5301F68}"/>
              </a:ext>
            </a:extLst>
          </p:cNvPr>
          <p:cNvSpPr/>
          <p:nvPr/>
        </p:nvSpPr>
        <p:spPr>
          <a:xfrm>
            <a:off x="4905703" y="3426474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121CDD8C-A4C5-0E16-7681-7EDF3FC97B59}"/>
              </a:ext>
            </a:extLst>
          </p:cNvPr>
          <p:cNvSpPr/>
          <p:nvPr/>
        </p:nvSpPr>
        <p:spPr>
          <a:xfrm>
            <a:off x="5625950" y="3635241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48CB24FF-7C2C-9ADD-B2BE-0F3E4EF76716}"/>
              </a:ext>
            </a:extLst>
          </p:cNvPr>
          <p:cNvSpPr/>
          <p:nvPr/>
        </p:nvSpPr>
        <p:spPr>
          <a:xfrm>
            <a:off x="5824278" y="3520419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098904E0-40FF-0780-8466-A1CE573EC1E5}"/>
              </a:ext>
            </a:extLst>
          </p:cNvPr>
          <p:cNvSpPr/>
          <p:nvPr/>
        </p:nvSpPr>
        <p:spPr>
          <a:xfrm>
            <a:off x="6053922" y="3635241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D09729A0-1A59-6458-5BE5-1863D3B2ED01}"/>
              </a:ext>
            </a:extLst>
          </p:cNvPr>
          <p:cNvSpPr/>
          <p:nvPr/>
        </p:nvSpPr>
        <p:spPr>
          <a:xfrm>
            <a:off x="6283566" y="3906639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64DB3F44-34BD-6661-18C5-B38AE0F3464D}"/>
              </a:ext>
            </a:extLst>
          </p:cNvPr>
          <p:cNvSpPr/>
          <p:nvPr/>
        </p:nvSpPr>
        <p:spPr>
          <a:xfrm>
            <a:off x="6575840" y="3969269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0F6EEEAC-2DB6-7366-40CF-C5E8C46659F4}"/>
              </a:ext>
            </a:extLst>
          </p:cNvPr>
          <p:cNvSpPr/>
          <p:nvPr/>
        </p:nvSpPr>
        <p:spPr>
          <a:xfrm>
            <a:off x="7160388" y="3917077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7BE0CC2B-67BF-38EE-BB7E-F9A1D5B9D47E}"/>
              </a:ext>
            </a:extLst>
          </p:cNvPr>
          <p:cNvSpPr/>
          <p:nvPr/>
        </p:nvSpPr>
        <p:spPr>
          <a:xfrm>
            <a:off x="6711539" y="4104967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B8EC93F5-8545-3A5B-82E3-D119C45827EA}"/>
              </a:ext>
            </a:extLst>
          </p:cNvPr>
          <p:cNvSpPr/>
          <p:nvPr/>
        </p:nvSpPr>
        <p:spPr>
          <a:xfrm>
            <a:off x="9404635" y="4418118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1C2B3294-6319-23F7-1D21-D822B0F2560E}"/>
              </a:ext>
            </a:extLst>
          </p:cNvPr>
          <p:cNvSpPr/>
          <p:nvPr/>
        </p:nvSpPr>
        <p:spPr>
          <a:xfrm>
            <a:off x="10772059" y="4355488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802183A8-D9CC-AB43-28E0-90FDFD0529FA}"/>
              </a:ext>
            </a:extLst>
          </p:cNvPr>
          <p:cNvSpPr/>
          <p:nvPr/>
        </p:nvSpPr>
        <p:spPr>
          <a:xfrm>
            <a:off x="8266854" y="4188474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BFE3C92B-1442-9EA3-F1CC-54970B0BBA83}"/>
              </a:ext>
            </a:extLst>
          </p:cNvPr>
          <p:cNvCxnSpPr>
            <a:cxnSpLocks/>
          </p:cNvCxnSpPr>
          <p:nvPr/>
        </p:nvCxnSpPr>
        <p:spPr>
          <a:xfrm>
            <a:off x="4209745" y="1740447"/>
            <a:ext cx="10199" cy="1471316"/>
          </a:xfrm>
          <a:prstGeom prst="line">
            <a:avLst/>
          </a:prstGeom>
          <a:ln w="95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F85962C2-BC2B-7F3F-5489-59FC991AD26C}"/>
              </a:ext>
            </a:extLst>
          </p:cNvPr>
          <p:cNvSpPr/>
          <p:nvPr/>
        </p:nvSpPr>
        <p:spPr>
          <a:xfrm>
            <a:off x="7483976" y="4271980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F6F8B26F-B7D8-9A9C-0414-9EDBFC7306F6}"/>
              </a:ext>
            </a:extLst>
          </p:cNvPr>
          <p:cNvSpPr/>
          <p:nvPr/>
        </p:nvSpPr>
        <p:spPr>
          <a:xfrm>
            <a:off x="4175018" y="3217707"/>
            <a:ext cx="82550" cy="8255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Gráfico 57">
            <a:extLst>
              <a:ext uri="{FF2B5EF4-FFF2-40B4-BE49-F238E27FC236}">
                <a16:creationId xmlns:a16="http://schemas.microsoft.com/office/drawing/2014/main" id="{7168FEB0-CE6A-449B-B379-5C1C73D5A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61973" y="381924"/>
            <a:ext cx="1117651" cy="3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3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87132-AF52-C944-2594-9E76B6738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ítulo 2">
            <a:extLst>
              <a:ext uri="{FF2B5EF4-FFF2-40B4-BE49-F238E27FC236}">
                <a16:creationId xmlns:a16="http://schemas.microsoft.com/office/drawing/2014/main" id="{0BB87AA2-B110-C3C4-3794-A8FC98DE8C91}"/>
              </a:ext>
            </a:extLst>
          </p:cNvPr>
          <p:cNvSpPr txBox="1">
            <a:spLocks noChangeArrowheads="1"/>
          </p:cNvSpPr>
          <p:nvPr/>
        </p:nvSpPr>
        <p:spPr>
          <a:xfrm>
            <a:off x="4099168" y="61856"/>
            <a:ext cx="5811748" cy="3989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INICIATIVAS EMBLEMÁTICAS  DESTACADAS: AVANCES AL 2025 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997D4B4-F869-B61A-ECE8-5552333261B6}"/>
              </a:ext>
            </a:extLst>
          </p:cNvPr>
          <p:cNvSpPr/>
          <p:nvPr/>
        </p:nvSpPr>
        <p:spPr>
          <a:xfrm>
            <a:off x="2139244" y="1053446"/>
            <a:ext cx="2215936" cy="39890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Atacama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Gestión y eficiencia hídrica</a:t>
            </a:r>
          </a:p>
        </p:txBody>
      </p:sp>
      <p:pic>
        <p:nvPicPr>
          <p:cNvPr id="58" name="Gráfico 57">
            <a:extLst>
              <a:ext uri="{FF2B5EF4-FFF2-40B4-BE49-F238E27FC236}">
                <a16:creationId xmlns:a16="http://schemas.microsoft.com/office/drawing/2014/main" id="{755281E1-E8EE-FF01-154C-F60398576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4599" y="140015"/>
            <a:ext cx="804221" cy="25797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EA979EB-C6D6-FE7D-2DF2-FC0D9F81C6AC}"/>
              </a:ext>
            </a:extLst>
          </p:cNvPr>
          <p:cNvSpPr/>
          <p:nvPr/>
        </p:nvSpPr>
        <p:spPr>
          <a:xfrm>
            <a:off x="4355180" y="541716"/>
            <a:ext cx="7171530" cy="172604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empresas implementan proyectos de inversión productiva para mejorar su consumo hídrico a través de la incorporación de tecnología en sus procesos.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millones de pesos invertidos en apoyo a transferencia, asistencia técnica e inversión en tecnología para la mejora de eficiencia y gestión hídrica.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empresas reducen en un 20% el consumo de agua en sus procesos.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empresas agrícolas aumentan su eficiencia en riego desde un 64% a un 75%, a través de asistencia técnica y transferencia tecnológica</a:t>
            </a:r>
          </a:p>
        </p:txBody>
      </p:sp>
      <p:pic>
        <p:nvPicPr>
          <p:cNvPr id="1026" name="Picture 2" descr="Región de Atacama - Wikipedia, la enciclopedia libre">
            <a:extLst>
              <a:ext uri="{FF2B5EF4-FFF2-40B4-BE49-F238E27FC236}">
                <a16:creationId xmlns:a16="http://schemas.microsoft.com/office/drawing/2014/main" id="{FD525216-C652-2912-DF50-95E3D17D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4" y="128129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52816A8-B14B-9F93-55BB-4B6C0793B2FB}"/>
              </a:ext>
            </a:extLst>
          </p:cNvPr>
          <p:cNvSpPr/>
          <p:nvPr/>
        </p:nvSpPr>
        <p:spPr>
          <a:xfrm>
            <a:off x="2410738" y="2997600"/>
            <a:ext cx="2055353" cy="8628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Araucanía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Construcción sustentable hacia industrialización y transformación digital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C88D61F-9B3C-E1E9-3D3C-49C30B26E69D}"/>
              </a:ext>
            </a:extLst>
          </p:cNvPr>
          <p:cNvSpPr/>
          <p:nvPr/>
        </p:nvSpPr>
        <p:spPr>
          <a:xfrm>
            <a:off x="4549871" y="2669459"/>
            <a:ext cx="7171530" cy="183307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Diseño y validación técnica de un edificio de 4 pisos en madera para vivienda social en altura (equipo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Jaspard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Arquitectos Limitada)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Proyecto de vivienda social modular en madera, orientado a crear un modelo replicable y escalable de un edificio de tres pisos, tipo condominio(Canadá House)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Diseño y ejecución de viviendas con pertinencia sociocultural y territorial, en el marco del Programa de Habitabilidad Rural del MINVU , a partir de perfiles de acero galvanizado, con tecnología BIM, para montar en 24 horas (Constructora Santa Magdalena).</a:t>
            </a:r>
          </a:p>
        </p:txBody>
      </p:sp>
      <p:pic>
        <p:nvPicPr>
          <p:cNvPr id="1028" name="Picture 4" descr="Araucanía Región De Chile Sobre Blanco. 1.?? Ayuda Stock de ilustración -  Ilustración de recubrimiento, america: 193444194">
            <a:extLst>
              <a:ext uri="{FF2B5EF4-FFF2-40B4-BE49-F238E27FC236}">
                <a16:creationId xmlns:a16="http://schemas.microsoft.com/office/drawing/2014/main" id="{FC0B6E20-D71A-7A24-EC9E-574637F7C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3"/>
          <a:stretch>
            <a:fillRect/>
          </a:stretch>
        </p:blipFill>
        <p:spPr bwMode="auto">
          <a:xfrm>
            <a:off x="507032" y="2669459"/>
            <a:ext cx="1673748" cy="16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A22CC92-0683-E396-FE78-3108EC7DABCB}"/>
              </a:ext>
            </a:extLst>
          </p:cNvPr>
          <p:cNvSpPr/>
          <p:nvPr/>
        </p:nvSpPr>
        <p:spPr>
          <a:xfrm>
            <a:off x="2299826" y="4858122"/>
            <a:ext cx="2055355" cy="83475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Lagos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Economía circular  en la industria acuícola y silvoagropecuaria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94C0E08-AC40-6E7E-FD00-67E614E29F5C}"/>
              </a:ext>
            </a:extLst>
          </p:cNvPr>
          <p:cNvSpPr/>
          <p:nvPr/>
        </p:nvSpPr>
        <p:spPr>
          <a:xfrm>
            <a:off x="4549871" y="4858121"/>
            <a:ext cx="7171529" cy="15166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Apalancamiento de financiamiento para el Centro Tecnológico de Economía Circular (CTE-EC), con una inversión pública de MM $9.700.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Apoyo a 43 proyectos de economía circular, con más de 350 beneficiarios atendidos, y con un aporte de MM $1.318 por parte del CDPR, 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para proyectos de absorción tecnológica, bienes públicos y difusión de la temática en el ámbito productivo.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Nuevo convenio </a:t>
            </a:r>
            <a:r>
              <a:rPr lang="es-MX" sz="14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ea typeface="Calibri"/>
                <a:cs typeface="Calibri"/>
              </a:rPr>
              <a:t>extrapresupuestario con el GORE (en preparación) para la sostenibilidad y soluciones basadas en EC en sector </a:t>
            </a:r>
            <a:r>
              <a:rPr lang="es-MX" sz="1400" dirty="0" err="1">
                <a:solidFill>
                  <a:srgbClr val="E7E6E6">
                    <a:lumMod val="25000"/>
                  </a:srgbClr>
                </a:solidFill>
                <a:latin typeface="Calibri" panose="020F0502020204030204"/>
                <a:ea typeface="Calibri"/>
                <a:cs typeface="Calibri"/>
              </a:rPr>
              <a:t>mitilicultor</a:t>
            </a:r>
            <a:r>
              <a:rPr lang="es-MX" sz="14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ea typeface="Calibri"/>
                <a:cs typeface="Calibri"/>
              </a:rPr>
              <a:t> 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030" name="Picture 6" descr="Mapa de Chile de la Región: ilustración de stock 2185537671 | Shutterstock">
            <a:extLst>
              <a:ext uri="{FF2B5EF4-FFF2-40B4-BE49-F238E27FC236}">
                <a16:creationId xmlns:a16="http://schemas.microsoft.com/office/drawing/2014/main" id="{560662B4-18AC-0A8A-CC51-2FE83FF6F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6" b="6546"/>
          <a:stretch>
            <a:fillRect/>
          </a:stretch>
        </p:blipFill>
        <p:spPr bwMode="auto">
          <a:xfrm>
            <a:off x="9950" y="4417514"/>
            <a:ext cx="2512024" cy="197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57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CF91AA-87F3-3F8B-D63D-FCEB9CAB6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70E16E-7D39-4D11-DE3E-B8306A608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472977-F77E-A55F-9DC7-D49698E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2C78DE5-FC0A-6EEF-A561-D412765AC4A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s-C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62137990-903B-9A51-5FDE-B46FA75AA02E}"/>
              </a:ext>
            </a:extLst>
          </p:cNvPr>
          <p:cNvSpPr txBox="1"/>
          <p:nvPr/>
        </p:nvSpPr>
        <p:spPr>
          <a:xfrm>
            <a:off x="1922612" y="2456362"/>
            <a:ext cx="12073607" cy="401457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2439035" lvl="0" indent="0" algn="l" defTabSz="914400" rtl="0" eaLnBrk="1" fontAlgn="auto" latinLnBrk="0" hangingPunct="1">
              <a:lnSpc>
                <a:spcPts val="24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71495" algn="l"/>
              </a:tabLst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Modelo de soporte Estratégico para los CDPR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5E6D660-4739-38CA-8709-6543B490036A}"/>
              </a:ext>
            </a:extLst>
          </p:cNvPr>
          <p:cNvCxnSpPr>
            <a:cxnSpLocks/>
          </p:cNvCxnSpPr>
          <p:nvPr/>
        </p:nvCxnSpPr>
        <p:spPr>
          <a:xfrm>
            <a:off x="1866158" y="2931354"/>
            <a:ext cx="8942621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áfico 12">
            <a:extLst>
              <a:ext uri="{FF2B5EF4-FFF2-40B4-BE49-F238E27FC236}">
                <a16:creationId xmlns:a16="http://schemas.microsoft.com/office/drawing/2014/main" id="{AE2FC61A-F797-5B76-5CC4-E9DC288C6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5084" y="249788"/>
            <a:ext cx="1067390" cy="342396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96CCFFEC-461A-6E8F-3BBD-D1EA64EE5269}"/>
              </a:ext>
            </a:extLst>
          </p:cNvPr>
          <p:cNvSpPr txBox="1"/>
          <p:nvPr/>
        </p:nvSpPr>
        <p:spPr>
          <a:xfrm>
            <a:off x="1922612" y="3059199"/>
            <a:ext cx="10980588" cy="4285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2439035" lvl="0" indent="0" algn="l" defTabSz="914400" rtl="0" eaLnBrk="1" fontAlgn="auto" latinLnBrk="0" hangingPunct="1">
              <a:lnSpc>
                <a:spcPts val="24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71495" algn="l"/>
              </a:tabLst>
              <a:defRPr/>
            </a:pPr>
            <a:r>
              <a:rPr kumimoji="0" lang="es-CL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s-CL" sz="2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Gobernanza, validación y aprendizaje</a:t>
            </a:r>
            <a:endParaRPr kumimoji="0" sz="28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6" name="object 4">
            <a:extLst>
              <a:ext uri="{FF2B5EF4-FFF2-40B4-BE49-F238E27FC236}">
                <a16:creationId xmlns:a16="http://schemas.microsoft.com/office/drawing/2014/main" id="{0F0411C1-8BDB-2F96-0542-79A1412D801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0213" y="2127301"/>
            <a:ext cx="797718" cy="16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47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>
          <a:extLst>
            <a:ext uri="{FF2B5EF4-FFF2-40B4-BE49-F238E27FC236}">
              <a16:creationId xmlns:a16="http://schemas.microsoft.com/office/drawing/2014/main" id="{C70AF157-8EF7-6385-5E1F-720C18ECF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080c16fbb7_0_851">
            <a:extLst>
              <a:ext uri="{FF2B5EF4-FFF2-40B4-BE49-F238E27FC236}">
                <a16:creationId xmlns:a16="http://schemas.microsoft.com/office/drawing/2014/main" id="{CBDACA47-26A3-41CC-5257-82674ED27826}"/>
              </a:ext>
            </a:extLst>
          </p:cNvPr>
          <p:cNvSpPr/>
          <p:nvPr/>
        </p:nvSpPr>
        <p:spPr>
          <a:xfrm>
            <a:off x="4319333" y="0"/>
            <a:ext cx="78728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2" name="Google Shape;1112;g2080c16fbb7_0_851">
            <a:extLst>
              <a:ext uri="{FF2B5EF4-FFF2-40B4-BE49-F238E27FC236}">
                <a16:creationId xmlns:a16="http://schemas.microsoft.com/office/drawing/2014/main" id="{CBD3F3B3-D91E-D3E3-97C2-0BC48DFC6C23}"/>
              </a:ext>
            </a:extLst>
          </p:cNvPr>
          <p:cNvSpPr/>
          <p:nvPr/>
        </p:nvSpPr>
        <p:spPr>
          <a:xfrm flipH="1">
            <a:off x="144300" y="298419"/>
            <a:ext cx="9233200" cy="80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Tx/>
              <a:buNone/>
              <a:tabLst/>
              <a:defRPr/>
            </a:pP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221E7C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16" name="Google Shape;1116;g2080c16fbb7_0_851">
            <a:extLst>
              <a:ext uri="{FF2B5EF4-FFF2-40B4-BE49-F238E27FC236}">
                <a16:creationId xmlns:a16="http://schemas.microsoft.com/office/drawing/2014/main" id="{205F776E-37EA-3802-B77A-CD095CC02A41}"/>
              </a:ext>
            </a:extLst>
          </p:cNvPr>
          <p:cNvGrpSpPr/>
          <p:nvPr/>
        </p:nvGrpSpPr>
        <p:grpSpPr>
          <a:xfrm>
            <a:off x="4573778" y="1473415"/>
            <a:ext cx="7251286" cy="5118557"/>
            <a:chOff x="3158308" y="2445424"/>
            <a:chExt cx="2463608" cy="899101"/>
          </a:xfrm>
        </p:grpSpPr>
        <p:sp>
          <p:nvSpPr>
            <p:cNvPr id="1117" name="Google Shape;1117;g2080c16fbb7_0_851">
              <a:extLst>
                <a:ext uri="{FF2B5EF4-FFF2-40B4-BE49-F238E27FC236}">
                  <a16:creationId xmlns:a16="http://schemas.microsoft.com/office/drawing/2014/main" id="{80924443-3D9D-7700-29B0-0EFA73E8AF88}"/>
                </a:ext>
              </a:extLst>
            </p:cNvPr>
            <p:cNvSpPr/>
            <p:nvPr/>
          </p:nvSpPr>
          <p:spPr>
            <a:xfrm>
              <a:off x="3158316" y="2445425"/>
              <a:ext cx="2463600" cy="899100"/>
            </a:xfrm>
            <a:prstGeom prst="roundRect">
              <a:avLst>
                <a:gd name="adj" fmla="val 599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8" name="Google Shape;1118;g2080c16fbb7_0_851">
              <a:extLst>
                <a:ext uri="{FF2B5EF4-FFF2-40B4-BE49-F238E27FC236}">
                  <a16:creationId xmlns:a16="http://schemas.microsoft.com/office/drawing/2014/main" id="{0E8CF110-6063-8737-134B-C01112A999B6}"/>
                </a:ext>
              </a:extLst>
            </p:cNvPr>
            <p:cNvSpPr/>
            <p:nvPr/>
          </p:nvSpPr>
          <p:spPr>
            <a:xfrm>
              <a:off x="3158308" y="2445424"/>
              <a:ext cx="2463600" cy="6272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341A4C-C1F6-DC3A-DA20-F3BFF6A9EE8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081864" y="653208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CE099466-2FA8-2792-785B-A03C6AD9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9324" y="154090"/>
            <a:ext cx="1004290" cy="3221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6C9EEE1-6557-AEE4-FF68-748B23F8E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895" y="1203063"/>
            <a:ext cx="1456966" cy="565894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9EC63E3-3445-2943-274E-C8DF1A3E0C39}"/>
              </a:ext>
            </a:extLst>
          </p:cNvPr>
          <p:cNvSpPr txBox="1"/>
          <p:nvPr/>
        </p:nvSpPr>
        <p:spPr>
          <a:xfrm>
            <a:off x="570801" y="432921"/>
            <a:ext cx="957085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1. </a:t>
            </a:r>
            <a:r>
              <a:rPr kumimoji="0" lang="es-MX" sz="2800" b="1" i="0" u="none" strike="noStrike" kern="1200" cap="none" spc="-10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Co-evaluación</a:t>
            </a:r>
            <a:r>
              <a:rPr kumimoji="0" lang="es-MX" sz="28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de Proyectos</a:t>
            </a:r>
            <a:endParaRPr kumimoji="0" lang="en-US" sz="2800" b="1" i="0" u="none" strike="noStrike" kern="1200" cap="none" spc="-10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A42859-A910-7699-4ABC-F2D99FACF4BE}"/>
              </a:ext>
            </a:extLst>
          </p:cNvPr>
          <p:cNvSpPr txBox="1"/>
          <p:nvPr/>
        </p:nvSpPr>
        <p:spPr>
          <a:xfrm>
            <a:off x="4760899" y="1858472"/>
            <a:ext cx="6876471" cy="4452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implementa la coevaluación de proyectos como parte de las funciones de articulación territorial y evaluación</a:t>
            </a:r>
            <a:r>
              <a:rPr lang="es-MX" sz="2400" dirty="0">
                <a:solidFill>
                  <a:prstClr val="black"/>
                </a:solidFill>
                <a:latin typeface="Calibri"/>
              </a:rPr>
              <a:t>: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2200" dirty="0">
                <a:solidFill>
                  <a:prstClr val="black"/>
                </a:solidFill>
                <a:latin typeface="Calibri"/>
              </a:rPr>
              <a:t>P</a:t>
            </a:r>
            <a:r>
              <a:rPr kumimoji="0" lang="es-MX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roceso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colaborativo de revisión y evaluación que se lleva a cabo entre Ejecutivos/as Técnicos/as de equipos regionales y </a:t>
            </a:r>
            <a:r>
              <a:rPr lang="es-MX" sz="2200" dirty="0">
                <a:solidFill>
                  <a:prstClr val="black"/>
                </a:solidFill>
                <a:latin typeface="Calibri"/>
              </a:rPr>
              <a:t>las respectivas áreas de negocios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garantizando una participación equitativa (50/50).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objetivo es asegurar la aplicación de criterios </a:t>
            </a:r>
            <a:r>
              <a:rPr lang="es-MX" sz="2200" dirty="0">
                <a:solidFill>
                  <a:prstClr val="black"/>
                </a:solidFill>
                <a:latin typeface="Calibri"/>
              </a:rPr>
              <a:t>coherentes y estándares compartidos para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</a:t>
            </a:r>
            <a:r>
              <a:rPr lang="es-MX" sz="2200" dirty="0">
                <a:solidFill>
                  <a:prstClr val="black"/>
                </a:solidFill>
                <a:latin typeface="Calibri"/>
              </a:rPr>
              <a:t>a</a:t>
            </a: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decisiones de diseño, priorización y asignación de recursos, siempre alineadas con las necesidades específicas de cada región.</a:t>
            </a:r>
          </a:p>
        </p:txBody>
      </p:sp>
    </p:spTree>
    <p:extLst>
      <p:ext uri="{BB962C8B-B14F-4D97-AF65-F5344CB8AC3E}">
        <p14:creationId xmlns:p14="http://schemas.microsoft.com/office/powerpoint/2010/main" val="986359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>
          <a:extLst>
            <a:ext uri="{FF2B5EF4-FFF2-40B4-BE49-F238E27FC236}">
              <a16:creationId xmlns:a16="http://schemas.microsoft.com/office/drawing/2014/main" id="{F5568D6F-DA3D-F556-7000-575A228DE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080c16fbb7_0_851">
            <a:extLst>
              <a:ext uri="{FF2B5EF4-FFF2-40B4-BE49-F238E27FC236}">
                <a16:creationId xmlns:a16="http://schemas.microsoft.com/office/drawing/2014/main" id="{11961027-31F7-82D4-9A99-BB4719B99C8B}"/>
              </a:ext>
            </a:extLst>
          </p:cNvPr>
          <p:cNvSpPr/>
          <p:nvPr/>
        </p:nvSpPr>
        <p:spPr>
          <a:xfrm>
            <a:off x="4319333" y="0"/>
            <a:ext cx="78728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2" name="Google Shape;1112;g2080c16fbb7_0_851">
            <a:extLst>
              <a:ext uri="{FF2B5EF4-FFF2-40B4-BE49-F238E27FC236}">
                <a16:creationId xmlns:a16="http://schemas.microsoft.com/office/drawing/2014/main" id="{F0180D1C-7275-5CBA-EECB-390205CEB390}"/>
              </a:ext>
            </a:extLst>
          </p:cNvPr>
          <p:cNvSpPr/>
          <p:nvPr/>
        </p:nvSpPr>
        <p:spPr>
          <a:xfrm flipH="1">
            <a:off x="144300" y="298419"/>
            <a:ext cx="9233200" cy="80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Tx/>
              <a:buNone/>
              <a:tabLst/>
              <a:defRPr/>
            </a:pP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221E7C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16" name="Google Shape;1116;g2080c16fbb7_0_851">
            <a:extLst>
              <a:ext uri="{FF2B5EF4-FFF2-40B4-BE49-F238E27FC236}">
                <a16:creationId xmlns:a16="http://schemas.microsoft.com/office/drawing/2014/main" id="{C1CD33B9-48C9-25DD-322E-F7F2ED814827}"/>
              </a:ext>
            </a:extLst>
          </p:cNvPr>
          <p:cNvGrpSpPr/>
          <p:nvPr/>
        </p:nvGrpSpPr>
        <p:grpSpPr>
          <a:xfrm>
            <a:off x="4573778" y="1473415"/>
            <a:ext cx="7063616" cy="5118557"/>
            <a:chOff x="3158308" y="2445424"/>
            <a:chExt cx="2463608" cy="899101"/>
          </a:xfrm>
        </p:grpSpPr>
        <p:sp>
          <p:nvSpPr>
            <p:cNvPr id="1117" name="Google Shape;1117;g2080c16fbb7_0_851">
              <a:extLst>
                <a:ext uri="{FF2B5EF4-FFF2-40B4-BE49-F238E27FC236}">
                  <a16:creationId xmlns:a16="http://schemas.microsoft.com/office/drawing/2014/main" id="{18D86B33-6600-6A10-0CD9-4F9D96537B43}"/>
                </a:ext>
              </a:extLst>
            </p:cNvPr>
            <p:cNvSpPr/>
            <p:nvPr/>
          </p:nvSpPr>
          <p:spPr>
            <a:xfrm>
              <a:off x="3158316" y="2445425"/>
              <a:ext cx="2463600" cy="899100"/>
            </a:xfrm>
            <a:prstGeom prst="roundRect">
              <a:avLst>
                <a:gd name="adj" fmla="val 599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8" name="Google Shape;1118;g2080c16fbb7_0_851">
              <a:extLst>
                <a:ext uri="{FF2B5EF4-FFF2-40B4-BE49-F238E27FC236}">
                  <a16:creationId xmlns:a16="http://schemas.microsoft.com/office/drawing/2014/main" id="{E757E177-EC2D-DCAA-9EFA-8DBC78D9F790}"/>
                </a:ext>
              </a:extLst>
            </p:cNvPr>
            <p:cNvSpPr/>
            <p:nvPr/>
          </p:nvSpPr>
          <p:spPr>
            <a:xfrm>
              <a:off x="3158308" y="2445424"/>
              <a:ext cx="2463600" cy="6272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607749-70F9-5E97-4288-475DB0F147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081864" y="653208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78D02A52-9404-D653-FC77-CBD8EC144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9324" y="154090"/>
            <a:ext cx="1004290" cy="3221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52B93F-6801-28C9-4419-04AA48D91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895" y="1203063"/>
            <a:ext cx="1456966" cy="565894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B37DC6F-79B0-BD44-9146-640C5663B4A2}"/>
              </a:ext>
            </a:extLst>
          </p:cNvPr>
          <p:cNvSpPr txBox="1"/>
          <p:nvPr/>
        </p:nvSpPr>
        <p:spPr>
          <a:xfrm>
            <a:off x="144300" y="419666"/>
            <a:ext cx="9570853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s-MX" sz="2800" b="1" spc="-105" dirty="0">
                <a:solidFill>
                  <a:prstClr val="black"/>
                </a:solidFill>
                <a:latin typeface="Trebuchet MS" panose="020B0603020202020204" pitchFamily="34" charset="0"/>
              </a:rPr>
              <a:t> 2. Gestión del Conocimiento y Comunidad de Aprendizaje</a:t>
            </a:r>
            <a:endParaRPr lang="en-US" sz="2800" b="1" spc="-105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4A7D7-853F-4EAB-36B2-E22ED24E4C4B}"/>
              </a:ext>
            </a:extLst>
          </p:cNvPr>
          <p:cNvSpPr txBox="1"/>
          <p:nvPr/>
        </p:nvSpPr>
        <p:spPr>
          <a:xfrm>
            <a:off x="4573778" y="1937782"/>
            <a:ext cx="6876471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  <a:defRPr/>
            </a:pPr>
            <a:r>
              <a:rPr lang="es-MX" sz="2400" dirty="0">
                <a:solidFill>
                  <a:prstClr val="black"/>
                </a:solidFill>
              </a:rPr>
              <a:t>Nuestro objetivo es generar inteligencia colectiva institucional y fortalecer las capacidades de los equipos territoriales:</a:t>
            </a: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s-MX" sz="2200" dirty="0">
                <a:solidFill>
                  <a:prstClr val="black"/>
                </a:solidFill>
              </a:rPr>
              <a:t>Comunidades de Práctica (</a:t>
            </a:r>
            <a:r>
              <a:rPr lang="es-MX" sz="2200" dirty="0" err="1">
                <a:solidFill>
                  <a:prstClr val="black"/>
                </a:solidFill>
              </a:rPr>
              <a:t>CoP</a:t>
            </a:r>
            <a:r>
              <a:rPr lang="es-MX" sz="2200" dirty="0">
                <a:solidFill>
                  <a:prstClr val="black"/>
                </a:solidFill>
              </a:rPr>
              <a:t>), definidas como entornos de aprendizaje compartido;</a:t>
            </a: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s-MX" sz="2200" dirty="0">
                <a:solidFill>
                  <a:prstClr val="black"/>
                </a:solidFill>
              </a:rPr>
              <a:t>Asistente IA basado en repositorio de estudios e informes para consultas conforme a diversos criterios de búsqueda: sectoriales, geográficos, por temática de intervención, etc.</a:t>
            </a:r>
          </a:p>
          <a:p>
            <a:pPr marL="342900" lvl="0" indent="-342900" algn="just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s-MX" sz="2200" dirty="0">
                <a:solidFill>
                  <a:prstClr val="black"/>
                </a:solidFill>
              </a:rPr>
              <a:t>Mentorías y comunidades para líneas específicas de apoyo (Transforma, Acelera, PTI) y talleres periódicos entre Gerencias de Negocios y equipos regionales</a:t>
            </a:r>
          </a:p>
        </p:txBody>
      </p:sp>
    </p:spTree>
    <p:extLst>
      <p:ext uri="{BB962C8B-B14F-4D97-AF65-F5344CB8AC3E}">
        <p14:creationId xmlns:p14="http://schemas.microsoft.com/office/powerpoint/2010/main" val="370475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>
          <a:extLst>
            <a:ext uri="{FF2B5EF4-FFF2-40B4-BE49-F238E27FC236}">
              <a16:creationId xmlns:a16="http://schemas.microsoft.com/office/drawing/2014/main" id="{3A0F6D29-7CB4-EB10-AAB8-E4EB8FFF4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080c16fbb7_0_851">
            <a:extLst>
              <a:ext uri="{FF2B5EF4-FFF2-40B4-BE49-F238E27FC236}">
                <a16:creationId xmlns:a16="http://schemas.microsoft.com/office/drawing/2014/main" id="{140F8AE2-5857-CCA1-0042-FBE7839E7CCA}"/>
              </a:ext>
            </a:extLst>
          </p:cNvPr>
          <p:cNvSpPr/>
          <p:nvPr/>
        </p:nvSpPr>
        <p:spPr>
          <a:xfrm>
            <a:off x="4319333" y="0"/>
            <a:ext cx="78728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2" name="Google Shape;1112;g2080c16fbb7_0_851">
            <a:extLst>
              <a:ext uri="{FF2B5EF4-FFF2-40B4-BE49-F238E27FC236}">
                <a16:creationId xmlns:a16="http://schemas.microsoft.com/office/drawing/2014/main" id="{067FBF91-7227-83D6-1F4A-9A506E5F8389}"/>
              </a:ext>
            </a:extLst>
          </p:cNvPr>
          <p:cNvSpPr/>
          <p:nvPr/>
        </p:nvSpPr>
        <p:spPr>
          <a:xfrm flipH="1">
            <a:off x="144300" y="298419"/>
            <a:ext cx="9233200" cy="80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es-MX" sz="2800" b="1" spc="-105" dirty="0">
                <a:solidFill>
                  <a:prstClr val="black"/>
                </a:solidFill>
                <a:latin typeface="Trebuchet MS" panose="020B0603020202020204" pitchFamily="34" charset="0"/>
                <a:sym typeface="Open Sans"/>
              </a:rPr>
              <a:t>3. Soporte en Análisis y Data Territorial</a:t>
            </a:r>
            <a:endParaRPr sz="2800" b="1" spc="-105" dirty="0">
              <a:solidFill>
                <a:prstClr val="black"/>
              </a:solidFill>
              <a:latin typeface="Trebuchet MS" panose="020B0603020202020204" pitchFamily="34" charset="0"/>
              <a:sym typeface="Open Sans"/>
            </a:endParaRPr>
          </a:p>
        </p:txBody>
      </p:sp>
      <p:grpSp>
        <p:nvGrpSpPr>
          <p:cNvPr id="1116" name="Google Shape;1116;g2080c16fbb7_0_851">
            <a:extLst>
              <a:ext uri="{FF2B5EF4-FFF2-40B4-BE49-F238E27FC236}">
                <a16:creationId xmlns:a16="http://schemas.microsoft.com/office/drawing/2014/main" id="{BE993A9C-74F8-06F0-4F1F-92A763F59A5C}"/>
              </a:ext>
            </a:extLst>
          </p:cNvPr>
          <p:cNvGrpSpPr/>
          <p:nvPr/>
        </p:nvGrpSpPr>
        <p:grpSpPr>
          <a:xfrm>
            <a:off x="4573778" y="1473415"/>
            <a:ext cx="7063616" cy="5118557"/>
            <a:chOff x="3158308" y="2445424"/>
            <a:chExt cx="2463608" cy="899101"/>
          </a:xfrm>
        </p:grpSpPr>
        <p:sp>
          <p:nvSpPr>
            <p:cNvPr id="1117" name="Google Shape;1117;g2080c16fbb7_0_851">
              <a:extLst>
                <a:ext uri="{FF2B5EF4-FFF2-40B4-BE49-F238E27FC236}">
                  <a16:creationId xmlns:a16="http://schemas.microsoft.com/office/drawing/2014/main" id="{32EBE116-B3F4-4B2C-C15B-3BD6D0C96260}"/>
                </a:ext>
              </a:extLst>
            </p:cNvPr>
            <p:cNvSpPr/>
            <p:nvPr/>
          </p:nvSpPr>
          <p:spPr>
            <a:xfrm>
              <a:off x="3158316" y="2445425"/>
              <a:ext cx="2463600" cy="899100"/>
            </a:xfrm>
            <a:prstGeom prst="roundRect">
              <a:avLst>
                <a:gd name="adj" fmla="val 599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8" name="Google Shape;1118;g2080c16fbb7_0_851">
              <a:extLst>
                <a:ext uri="{FF2B5EF4-FFF2-40B4-BE49-F238E27FC236}">
                  <a16:creationId xmlns:a16="http://schemas.microsoft.com/office/drawing/2014/main" id="{16DBAB44-D9AF-8B43-4588-6DBA81B1E307}"/>
                </a:ext>
              </a:extLst>
            </p:cNvPr>
            <p:cNvSpPr/>
            <p:nvPr/>
          </p:nvSpPr>
          <p:spPr>
            <a:xfrm>
              <a:off x="3158308" y="2445424"/>
              <a:ext cx="2463600" cy="6272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381794-EC9D-DE12-14F7-983FC1B2FD7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081864" y="653208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A36CFFD-277C-785E-D437-361480051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9324" y="154090"/>
            <a:ext cx="1004290" cy="3221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DFDBA67-E56D-7109-72D1-189276B84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895" y="1203063"/>
            <a:ext cx="1456966" cy="56589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EF43942-B218-2428-4953-BB9F16FBA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343" y="1553543"/>
            <a:ext cx="8536028" cy="505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8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>
          <a:extLst>
            <a:ext uri="{FF2B5EF4-FFF2-40B4-BE49-F238E27FC236}">
              <a16:creationId xmlns:a16="http://schemas.microsoft.com/office/drawing/2014/main" id="{35E9AFED-AD2B-3C18-79D5-5628DEFE3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080c16fbb7_0_851">
            <a:extLst>
              <a:ext uri="{FF2B5EF4-FFF2-40B4-BE49-F238E27FC236}">
                <a16:creationId xmlns:a16="http://schemas.microsoft.com/office/drawing/2014/main" id="{46C162A4-E6F6-EE85-9880-6E53F220E3A6}"/>
              </a:ext>
            </a:extLst>
          </p:cNvPr>
          <p:cNvSpPr/>
          <p:nvPr/>
        </p:nvSpPr>
        <p:spPr>
          <a:xfrm>
            <a:off x="4319333" y="0"/>
            <a:ext cx="78728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2" name="Google Shape;1112;g2080c16fbb7_0_851">
            <a:extLst>
              <a:ext uri="{FF2B5EF4-FFF2-40B4-BE49-F238E27FC236}">
                <a16:creationId xmlns:a16="http://schemas.microsoft.com/office/drawing/2014/main" id="{471BE8C1-0E49-039B-9889-2769C88F87EA}"/>
              </a:ext>
            </a:extLst>
          </p:cNvPr>
          <p:cNvSpPr/>
          <p:nvPr/>
        </p:nvSpPr>
        <p:spPr>
          <a:xfrm flipH="1">
            <a:off x="144300" y="298419"/>
            <a:ext cx="9233200" cy="80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Tx/>
              <a:buNone/>
              <a:tabLst/>
              <a:defRPr/>
            </a:pP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221E7C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16" name="Google Shape;1116;g2080c16fbb7_0_851">
            <a:extLst>
              <a:ext uri="{FF2B5EF4-FFF2-40B4-BE49-F238E27FC236}">
                <a16:creationId xmlns:a16="http://schemas.microsoft.com/office/drawing/2014/main" id="{854D2F3F-28A6-FA96-DCD2-E2F9472628E4}"/>
              </a:ext>
            </a:extLst>
          </p:cNvPr>
          <p:cNvGrpSpPr/>
          <p:nvPr/>
        </p:nvGrpSpPr>
        <p:grpSpPr>
          <a:xfrm>
            <a:off x="4478294" y="1473255"/>
            <a:ext cx="7063616" cy="5118557"/>
            <a:chOff x="3158308" y="2445424"/>
            <a:chExt cx="2463608" cy="899101"/>
          </a:xfrm>
        </p:grpSpPr>
        <p:sp>
          <p:nvSpPr>
            <p:cNvPr id="1117" name="Google Shape;1117;g2080c16fbb7_0_851">
              <a:extLst>
                <a:ext uri="{FF2B5EF4-FFF2-40B4-BE49-F238E27FC236}">
                  <a16:creationId xmlns:a16="http://schemas.microsoft.com/office/drawing/2014/main" id="{5CFB61E6-8F5A-0211-AA16-DBD55D743876}"/>
                </a:ext>
              </a:extLst>
            </p:cNvPr>
            <p:cNvSpPr/>
            <p:nvPr/>
          </p:nvSpPr>
          <p:spPr>
            <a:xfrm>
              <a:off x="3158316" y="2445425"/>
              <a:ext cx="2463600" cy="899100"/>
            </a:xfrm>
            <a:prstGeom prst="roundRect">
              <a:avLst>
                <a:gd name="adj" fmla="val 599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8" name="Google Shape;1118;g2080c16fbb7_0_851">
              <a:extLst>
                <a:ext uri="{FF2B5EF4-FFF2-40B4-BE49-F238E27FC236}">
                  <a16:creationId xmlns:a16="http://schemas.microsoft.com/office/drawing/2014/main" id="{EE3A1AC2-610F-429A-4715-FB48BAD8B569}"/>
                </a:ext>
              </a:extLst>
            </p:cNvPr>
            <p:cNvSpPr/>
            <p:nvPr/>
          </p:nvSpPr>
          <p:spPr>
            <a:xfrm>
              <a:off x="3158308" y="2445424"/>
              <a:ext cx="2463600" cy="6272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A4A260-468A-0D4D-F540-96A2841C73B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081864" y="653208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C52B0FA7-6ABB-5050-AAAA-2836EDC21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9324" y="154090"/>
            <a:ext cx="1004290" cy="3221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6A8D3A0-B8FC-4C80-5A99-642AD378C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895" y="1203063"/>
            <a:ext cx="1456966" cy="5658943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24D1EBAB-D56C-4499-AADF-CCCB9CE5BDF3}"/>
              </a:ext>
            </a:extLst>
          </p:cNvPr>
          <p:cNvSpPr txBox="1"/>
          <p:nvPr/>
        </p:nvSpPr>
        <p:spPr>
          <a:xfrm>
            <a:off x="590272" y="431745"/>
            <a:ext cx="834125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600" b="1" i="0" u="none" strike="noStrike" cap="none" spc="-105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</a:lstStyle>
          <a:p>
            <a:r>
              <a:rPr lang="es-MX" sz="2800" dirty="0"/>
              <a:t>3. Soporte en Análisis y Data Territorial</a:t>
            </a:r>
            <a:endParaRPr sz="2800"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94512E6A-8867-25A0-29A6-F491BD86054C}"/>
              </a:ext>
            </a:extLst>
          </p:cNvPr>
          <p:cNvSpPr txBox="1"/>
          <p:nvPr/>
        </p:nvSpPr>
        <p:spPr>
          <a:xfrm>
            <a:off x="5404030" y="2177576"/>
            <a:ext cx="6137857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97"/>
              </a:lnSpc>
              <a:defRPr/>
            </a:pPr>
            <a:r>
              <a:rPr lang="es-MX" sz="2000" b="1" dirty="0">
                <a:solidFill>
                  <a:srgbClr val="221E7C"/>
                </a:solidFill>
                <a:cs typeface="Calibri"/>
              </a:rPr>
              <a:t>Alianzas para el fortalecimiento de capacidades en torno a la anticipación, más información y uso de metodologías.</a:t>
            </a:r>
          </a:p>
          <a:p>
            <a:pPr>
              <a:lnSpc>
                <a:spcPts val="2197"/>
              </a:lnSpc>
              <a:defRPr/>
            </a:pPr>
            <a:endParaRPr sz="2000" b="1" dirty="0">
              <a:solidFill>
                <a:srgbClr val="221E7C"/>
              </a:solidFill>
              <a:cs typeface="Calibri"/>
            </a:endParaRPr>
          </a:p>
        </p:txBody>
      </p:sp>
      <p:pic>
        <p:nvPicPr>
          <p:cNvPr id="5" name="Gráfico 4" descr="Cadena de bloques con relleno sólido">
            <a:extLst>
              <a:ext uri="{FF2B5EF4-FFF2-40B4-BE49-F238E27FC236}">
                <a16:creationId xmlns:a16="http://schemas.microsoft.com/office/drawing/2014/main" id="{FB11F2C6-BD78-F670-C456-CD6E6CA8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94319" y="3843043"/>
            <a:ext cx="379585" cy="379585"/>
          </a:xfrm>
          <a:prstGeom prst="rect">
            <a:avLst/>
          </a:prstGeom>
        </p:spPr>
      </p:pic>
      <p:pic>
        <p:nvPicPr>
          <p:cNvPr id="6" name="Gráfico 5" descr="Mapa del tesoro contorno">
            <a:extLst>
              <a:ext uri="{FF2B5EF4-FFF2-40B4-BE49-F238E27FC236}">
                <a16:creationId xmlns:a16="http://schemas.microsoft.com/office/drawing/2014/main" id="{C12FA504-AEDB-F433-C885-A4C0DA2F3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5778" y="3797667"/>
            <a:ext cx="462798" cy="435977"/>
          </a:xfrm>
          <a:prstGeom prst="rect">
            <a:avLst/>
          </a:prstGeom>
        </p:spPr>
      </p:pic>
      <p:pic>
        <p:nvPicPr>
          <p:cNvPr id="8" name="Gráfico 7" descr="Diagrama de dispersión con relleno sólido">
            <a:extLst>
              <a:ext uri="{FF2B5EF4-FFF2-40B4-BE49-F238E27FC236}">
                <a16:creationId xmlns:a16="http://schemas.microsoft.com/office/drawing/2014/main" id="{BAFDC424-501D-4514-1C16-58BA89C155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79716" y="3806660"/>
            <a:ext cx="308819" cy="308819"/>
          </a:xfrm>
          <a:prstGeom prst="rect">
            <a:avLst/>
          </a:prstGeom>
        </p:spPr>
      </p:pic>
      <p:pic>
        <p:nvPicPr>
          <p:cNvPr id="10" name="Gráfico 9" descr="Mezclar con relleno sólido">
            <a:extLst>
              <a:ext uri="{FF2B5EF4-FFF2-40B4-BE49-F238E27FC236}">
                <a16:creationId xmlns:a16="http://schemas.microsoft.com/office/drawing/2014/main" id="{B548EB30-4CF7-F3EC-6F75-1B57BEB95A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02101" y="3768342"/>
            <a:ext cx="308820" cy="308820"/>
          </a:xfrm>
          <a:prstGeom prst="rect">
            <a:avLst/>
          </a:prstGeom>
        </p:spPr>
      </p:pic>
      <p:pic>
        <p:nvPicPr>
          <p:cNvPr id="11" name="Imagen 10" descr="Un dibujo animado con letras&#10;&#10;El contenido generado por IA puede ser incorrecto.">
            <a:extLst>
              <a:ext uri="{FF2B5EF4-FFF2-40B4-BE49-F238E27FC236}">
                <a16:creationId xmlns:a16="http://schemas.microsoft.com/office/drawing/2014/main" id="{8B0DEB19-3F2B-411C-EA18-9E68D4EC9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449" y="4248224"/>
            <a:ext cx="804574" cy="390170"/>
          </a:xfrm>
          <a:prstGeom prst="rect">
            <a:avLst/>
          </a:prstGeom>
          <a:ln>
            <a:noFill/>
            <a:prstDash val="sysDash"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CB52BF1-55C4-AD76-FE6F-54F3BCB605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07897" y="4210800"/>
            <a:ext cx="602408" cy="302631"/>
          </a:xfrm>
          <a:prstGeom prst="rect">
            <a:avLst/>
          </a:prstGeom>
          <a:ln>
            <a:noFill/>
            <a:prstDash val="sysDash"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9F562A4-88CE-622D-6029-28A4CCEE253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8434" t="1" r="5781" b="-320"/>
          <a:stretch>
            <a:fillRect/>
          </a:stretch>
        </p:blipFill>
        <p:spPr>
          <a:xfrm>
            <a:off x="8656124" y="4571577"/>
            <a:ext cx="1190625" cy="26994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1044E7-3988-EDF6-D216-FCAF198688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10438" y="4235127"/>
            <a:ext cx="1051945" cy="280231"/>
          </a:xfrm>
          <a:prstGeom prst="rect">
            <a:avLst/>
          </a:prstGeom>
        </p:spPr>
      </p:pic>
      <p:pic>
        <p:nvPicPr>
          <p:cNvPr id="16" name="Gráfico 15" descr="Regar planta contorno">
            <a:extLst>
              <a:ext uri="{FF2B5EF4-FFF2-40B4-BE49-F238E27FC236}">
                <a16:creationId xmlns:a16="http://schemas.microsoft.com/office/drawing/2014/main" id="{E4EA59E7-F2F0-9C77-1FA1-AA32A39F5F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43422" y="2176297"/>
            <a:ext cx="561111" cy="561111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EB9B6DD-6F24-156C-2AF0-D9EDED9330B0}"/>
              </a:ext>
            </a:extLst>
          </p:cNvPr>
          <p:cNvCxnSpPr>
            <a:cxnSpLocks/>
          </p:cNvCxnSpPr>
          <p:nvPr/>
        </p:nvCxnSpPr>
        <p:spPr>
          <a:xfrm>
            <a:off x="4406263" y="3691251"/>
            <a:ext cx="7543994" cy="0"/>
          </a:xfrm>
          <a:prstGeom prst="line">
            <a:avLst/>
          </a:prstGeom>
          <a:noFill/>
          <a:ln w="349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D49F9A97-21A0-81FB-2B48-5562AB00B035}"/>
              </a:ext>
            </a:extLst>
          </p:cNvPr>
          <p:cNvSpPr/>
          <p:nvPr/>
        </p:nvSpPr>
        <p:spPr>
          <a:xfrm>
            <a:off x="4187521" y="3567426"/>
            <a:ext cx="276717" cy="247650"/>
          </a:xfrm>
          <a:prstGeom prst="ellipse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2327281-8B4F-128C-FB51-CEF3A1EA46B2}"/>
              </a:ext>
            </a:extLst>
          </p:cNvPr>
          <p:cNvSpPr/>
          <p:nvPr/>
        </p:nvSpPr>
        <p:spPr>
          <a:xfrm>
            <a:off x="7103547" y="3615057"/>
            <a:ext cx="171942" cy="171444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2BEF47E9-F9D0-8C8F-3421-4DE3BBD0E9BB}"/>
              </a:ext>
            </a:extLst>
          </p:cNvPr>
          <p:cNvSpPr/>
          <p:nvPr/>
        </p:nvSpPr>
        <p:spPr>
          <a:xfrm>
            <a:off x="11872899" y="3557901"/>
            <a:ext cx="276717" cy="247650"/>
          </a:xfrm>
          <a:prstGeom prst="ellipse">
            <a:avLst/>
          </a:prstGeom>
          <a:solidFill>
            <a:srgbClr val="4F81B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82">
            <a:extLst>
              <a:ext uri="{FF2B5EF4-FFF2-40B4-BE49-F238E27FC236}">
                <a16:creationId xmlns:a16="http://schemas.microsoft.com/office/drawing/2014/main" id="{FDBC8D1A-3B7E-1EAD-5E45-E95B645E353F}"/>
              </a:ext>
            </a:extLst>
          </p:cNvPr>
          <p:cNvSpPr txBox="1"/>
          <p:nvPr/>
        </p:nvSpPr>
        <p:spPr>
          <a:xfrm>
            <a:off x="4495876" y="4762466"/>
            <a:ext cx="1781037" cy="1546577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Efectos multiplicadores, encadenamientos productivos. Desarrollo de Información de la distribución geográfica de la actividad económica y la cadena de valor a través de las distintas provincias y sectores.</a:t>
            </a: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4D9781CF-6094-F41B-31DA-CB30D24D9C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88900" y="4237056"/>
            <a:ext cx="804574" cy="276375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BF422F6D-B5B9-1587-D6FB-F82852C58E5F}"/>
              </a:ext>
            </a:extLst>
          </p:cNvPr>
          <p:cNvSpPr/>
          <p:nvPr/>
        </p:nvSpPr>
        <p:spPr>
          <a:xfrm>
            <a:off x="5195894" y="3615057"/>
            <a:ext cx="171942" cy="171444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CB158C8-C907-7C8D-068F-903BBA59FD8D}"/>
              </a:ext>
            </a:extLst>
          </p:cNvPr>
          <p:cNvSpPr/>
          <p:nvPr/>
        </p:nvSpPr>
        <p:spPr>
          <a:xfrm>
            <a:off x="9140393" y="3615057"/>
            <a:ext cx="171942" cy="171444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540F4A5-7814-7E8C-E9EE-98268C67410B}"/>
              </a:ext>
            </a:extLst>
          </p:cNvPr>
          <p:cNvSpPr/>
          <p:nvPr/>
        </p:nvSpPr>
        <p:spPr>
          <a:xfrm>
            <a:off x="10945910" y="3615057"/>
            <a:ext cx="171942" cy="171444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82">
            <a:extLst>
              <a:ext uri="{FF2B5EF4-FFF2-40B4-BE49-F238E27FC236}">
                <a16:creationId xmlns:a16="http://schemas.microsoft.com/office/drawing/2014/main" id="{1F2495C0-9FF5-4F1D-1AB4-7D8AF9E5CDB2}"/>
              </a:ext>
            </a:extLst>
          </p:cNvPr>
          <p:cNvSpPr txBox="1"/>
          <p:nvPr/>
        </p:nvSpPr>
        <p:spPr>
          <a:xfrm>
            <a:off x="9767716" y="4830821"/>
            <a:ext cx="1781037" cy="138499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Los datos de proyectos de inversión permite contar con una visión estratégica y actualizada del panorama de inversión en el territorio, facilitando la identificación de oportunidades, el análisis de tendencias sectoriales.</a:t>
            </a:r>
          </a:p>
        </p:txBody>
      </p:sp>
      <p:sp>
        <p:nvSpPr>
          <p:cNvPr id="27" name="TextBox 82">
            <a:extLst>
              <a:ext uri="{FF2B5EF4-FFF2-40B4-BE49-F238E27FC236}">
                <a16:creationId xmlns:a16="http://schemas.microsoft.com/office/drawing/2014/main" id="{01C557F8-4FC8-4DB1-7613-82A68BC4D2D9}"/>
              </a:ext>
            </a:extLst>
          </p:cNvPr>
          <p:cNvSpPr txBox="1"/>
          <p:nvPr/>
        </p:nvSpPr>
        <p:spPr>
          <a:xfrm>
            <a:off x="7966150" y="4832339"/>
            <a:ext cx="1781037" cy="122341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Generar capacidades en Corfo para la reconstrucción y reconversión de las estructuras productivas de territorios en riesgo de o sujetos a emergencias productivas.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6930FF9A-810E-E945-42F9-5799AC75BEC4}"/>
              </a:ext>
            </a:extLst>
          </p:cNvPr>
          <p:cNvGrpSpPr/>
          <p:nvPr/>
        </p:nvGrpSpPr>
        <p:grpSpPr>
          <a:xfrm>
            <a:off x="5048547" y="3294379"/>
            <a:ext cx="554226" cy="190264"/>
            <a:chOff x="10511617" y="457908"/>
            <a:chExt cx="1234443" cy="419198"/>
          </a:xfrm>
        </p:grpSpPr>
        <p:grpSp>
          <p:nvGrpSpPr>
            <p:cNvPr id="29" name="object 9">
              <a:extLst>
                <a:ext uri="{FF2B5EF4-FFF2-40B4-BE49-F238E27FC236}">
                  <a16:creationId xmlns:a16="http://schemas.microsoft.com/office/drawing/2014/main" id="{1115BA3F-D13D-F0BD-D416-427995AE8479}"/>
                </a:ext>
              </a:extLst>
            </p:cNvPr>
            <p:cNvGrpSpPr/>
            <p:nvPr/>
          </p:nvGrpSpPr>
          <p:grpSpPr>
            <a:xfrm>
              <a:off x="10511617" y="821862"/>
              <a:ext cx="511809" cy="55244"/>
              <a:chOff x="10511617" y="821862"/>
              <a:chExt cx="511809" cy="55244"/>
            </a:xfrm>
          </p:grpSpPr>
          <p:sp>
            <p:nvSpPr>
              <p:cNvPr id="34" name="object 10">
                <a:extLst>
                  <a:ext uri="{FF2B5EF4-FFF2-40B4-BE49-F238E27FC236}">
                    <a16:creationId xmlns:a16="http://schemas.microsoft.com/office/drawing/2014/main" id="{156B5395-A606-8180-F718-B103E2DD3BF2}"/>
                  </a:ext>
                </a:extLst>
              </p:cNvPr>
              <p:cNvSpPr/>
              <p:nvPr/>
            </p:nvSpPr>
            <p:spPr>
              <a:xfrm>
                <a:off x="10511617" y="821863"/>
                <a:ext cx="230504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230504" h="55244">
                    <a:moveTo>
                      <a:pt x="230182" y="55121"/>
                    </a:moveTo>
                    <a:lnTo>
                      <a:pt x="0" y="55121"/>
                    </a:lnTo>
                    <a:lnTo>
                      <a:pt x="0" y="0"/>
                    </a:lnTo>
                    <a:lnTo>
                      <a:pt x="230182" y="0"/>
                    </a:lnTo>
                    <a:lnTo>
                      <a:pt x="230182" y="55121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object 11">
                <a:extLst>
                  <a:ext uri="{FF2B5EF4-FFF2-40B4-BE49-F238E27FC236}">
                    <a16:creationId xmlns:a16="http://schemas.microsoft.com/office/drawing/2014/main" id="{EA49C2DE-478C-5916-3A8D-57D40E0EE121}"/>
                  </a:ext>
                </a:extLst>
              </p:cNvPr>
              <p:cNvSpPr/>
              <p:nvPr/>
            </p:nvSpPr>
            <p:spPr>
              <a:xfrm>
                <a:off x="10741800" y="821862"/>
                <a:ext cx="281940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281940" h="55244">
                    <a:moveTo>
                      <a:pt x="281546" y="55121"/>
                    </a:moveTo>
                    <a:lnTo>
                      <a:pt x="0" y="55121"/>
                    </a:lnTo>
                    <a:lnTo>
                      <a:pt x="0" y="0"/>
                    </a:lnTo>
                    <a:lnTo>
                      <a:pt x="281546" y="0"/>
                    </a:lnTo>
                    <a:lnTo>
                      <a:pt x="281546" y="55121"/>
                    </a:lnTo>
                    <a:close/>
                  </a:path>
                </a:pathLst>
              </a:custGeom>
              <a:solidFill>
                <a:srgbClr val="D74046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" name="object 12">
              <a:extLst>
                <a:ext uri="{FF2B5EF4-FFF2-40B4-BE49-F238E27FC236}">
                  <a16:creationId xmlns:a16="http://schemas.microsoft.com/office/drawing/2014/main" id="{3E07AFE6-1E3F-8675-C55F-3D494CD8EE7B}"/>
                </a:ext>
              </a:extLst>
            </p:cNvPr>
            <p:cNvGrpSpPr/>
            <p:nvPr/>
          </p:nvGrpSpPr>
          <p:grpSpPr>
            <a:xfrm>
              <a:off x="10511620" y="457908"/>
              <a:ext cx="1234440" cy="261620"/>
              <a:chOff x="10511620" y="457908"/>
              <a:chExt cx="1234440" cy="261620"/>
            </a:xfrm>
          </p:grpSpPr>
          <p:sp>
            <p:nvSpPr>
              <p:cNvPr id="31" name="object 13">
                <a:extLst>
                  <a:ext uri="{FF2B5EF4-FFF2-40B4-BE49-F238E27FC236}">
                    <a16:creationId xmlns:a16="http://schemas.microsoft.com/office/drawing/2014/main" id="{CA5D26F8-335A-E629-1B73-891186BD5B6E}"/>
                  </a:ext>
                </a:extLst>
              </p:cNvPr>
              <p:cNvSpPr/>
              <p:nvPr/>
            </p:nvSpPr>
            <p:spPr>
              <a:xfrm>
                <a:off x="10511612" y="457910"/>
                <a:ext cx="511809" cy="262255"/>
              </a:xfrm>
              <a:custGeom>
                <a:avLst/>
                <a:gdLst/>
                <a:ahLst/>
                <a:cxnLst/>
                <a:rect l="l" t="t" r="r" b="b"/>
                <a:pathLst>
                  <a:path w="511809" h="262255">
                    <a:moveTo>
                      <a:pt x="213868" y="13919"/>
                    </a:moveTo>
                    <a:lnTo>
                      <a:pt x="194589" y="7302"/>
                    </a:lnTo>
                    <a:lnTo>
                      <a:pt x="177228" y="3009"/>
                    </a:lnTo>
                    <a:lnTo>
                      <a:pt x="161518" y="698"/>
                    </a:lnTo>
                    <a:lnTo>
                      <a:pt x="147180" y="0"/>
                    </a:lnTo>
                    <a:lnTo>
                      <a:pt x="116128" y="2628"/>
                    </a:lnTo>
                    <a:lnTo>
                      <a:pt x="63881" y="21386"/>
                    </a:lnTo>
                    <a:lnTo>
                      <a:pt x="26022" y="54419"/>
                    </a:lnTo>
                    <a:lnTo>
                      <a:pt x="3251" y="101968"/>
                    </a:lnTo>
                    <a:lnTo>
                      <a:pt x="0" y="130251"/>
                    </a:lnTo>
                    <a:lnTo>
                      <a:pt x="3251" y="158661"/>
                    </a:lnTo>
                    <a:lnTo>
                      <a:pt x="26022" y="206730"/>
                    </a:lnTo>
                    <a:lnTo>
                      <a:pt x="63055" y="239623"/>
                    </a:lnTo>
                    <a:lnTo>
                      <a:pt x="117157" y="258838"/>
                    </a:lnTo>
                    <a:lnTo>
                      <a:pt x="152590" y="261632"/>
                    </a:lnTo>
                    <a:lnTo>
                      <a:pt x="165747" y="261099"/>
                    </a:lnTo>
                    <a:lnTo>
                      <a:pt x="180276" y="259092"/>
                    </a:lnTo>
                    <a:lnTo>
                      <a:pt x="196278" y="254977"/>
                    </a:lnTo>
                    <a:lnTo>
                      <a:pt x="213868" y="248132"/>
                    </a:lnTo>
                    <a:lnTo>
                      <a:pt x="213868" y="192849"/>
                    </a:lnTo>
                    <a:lnTo>
                      <a:pt x="200063" y="198031"/>
                    </a:lnTo>
                    <a:lnTo>
                      <a:pt x="187236" y="201955"/>
                    </a:lnTo>
                    <a:lnTo>
                      <a:pt x="175298" y="204736"/>
                    </a:lnTo>
                    <a:lnTo>
                      <a:pt x="164160" y="206502"/>
                    </a:lnTo>
                    <a:lnTo>
                      <a:pt x="159105" y="207264"/>
                    </a:lnTo>
                    <a:lnTo>
                      <a:pt x="154355" y="207568"/>
                    </a:lnTo>
                    <a:lnTo>
                      <a:pt x="150063" y="207568"/>
                    </a:lnTo>
                    <a:lnTo>
                      <a:pt x="107848" y="199047"/>
                    </a:lnTo>
                    <a:lnTo>
                      <a:pt x="70116" y="164592"/>
                    </a:lnTo>
                    <a:lnTo>
                      <a:pt x="62725" y="131381"/>
                    </a:lnTo>
                    <a:lnTo>
                      <a:pt x="64655" y="114109"/>
                    </a:lnTo>
                    <a:lnTo>
                      <a:pt x="89001" y="73545"/>
                    </a:lnTo>
                    <a:lnTo>
                      <a:pt x="131686" y="55257"/>
                    </a:lnTo>
                    <a:lnTo>
                      <a:pt x="148831" y="54013"/>
                    </a:lnTo>
                    <a:lnTo>
                      <a:pt x="154660" y="54013"/>
                    </a:lnTo>
                    <a:lnTo>
                      <a:pt x="200431" y="63893"/>
                    </a:lnTo>
                    <a:lnTo>
                      <a:pt x="213868" y="68935"/>
                    </a:lnTo>
                    <a:lnTo>
                      <a:pt x="213868" y="13919"/>
                    </a:lnTo>
                    <a:close/>
                  </a:path>
                  <a:path w="511809" h="262255">
                    <a:moveTo>
                      <a:pt x="511213" y="131025"/>
                    </a:moveTo>
                    <a:lnTo>
                      <a:pt x="508558" y="103149"/>
                    </a:lnTo>
                    <a:lnTo>
                      <a:pt x="501002" y="77812"/>
                    </a:lnTo>
                    <a:lnTo>
                      <a:pt x="489191" y="55422"/>
                    </a:lnTo>
                    <a:lnTo>
                      <a:pt x="487502" y="53340"/>
                    </a:lnTo>
                    <a:lnTo>
                      <a:pt x="473786" y="36410"/>
                    </a:lnTo>
                    <a:lnTo>
                      <a:pt x="454317" y="20434"/>
                    </a:lnTo>
                    <a:lnTo>
                      <a:pt x="454279" y="131025"/>
                    </a:lnTo>
                    <a:lnTo>
                      <a:pt x="452335" y="150634"/>
                    </a:lnTo>
                    <a:lnTo>
                      <a:pt x="433425" y="186969"/>
                    </a:lnTo>
                    <a:lnTo>
                      <a:pt x="397179" y="206679"/>
                    </a:lnTo>
                    <a:lnTo>
                      <a:pt x="380149" y="208343"/>
                    </a:lnTo>
                    <a:lnTo>
                      <a:pt x="366395" y="207276"/>
                    </a:lnTo>
                    <a:lnTo>
                      <a:pt x="328676" y="187680"/>
                    </a:lnTo>
                    <a:lnTo>
                      <a:pt x="308102" y="147726"/>
                    </a:lnTo>
                    <a:lnTo>
                      <a:pt x="306768" y="131737"/>
                    </a:lnTo>
                    <a:lnTo>
                      <a:pt x="306781" y="131025"/>
                    </a:lnTo>
                    <a:lnTo>
                      <a:pt x="320243" y="84112"/>
                    </a:lnTo>
                    <a:lnTo>
                      <a:pt x="350862" y="58966"/>
                    </a:lnTo>
                    <a:lnTo>
                      <a:pt x="396367" y="54991"/>
                    </a:lnTo>
                    <a:lnTo>
                      <a:pt x="433425" y="74714"/>
                    </a:lnTo>
                    <a:lnTo>
                      <a:pt x="452539" y="112890"/>
                    </a:lnTo>
                    <a:lnTo>
                      <a:pt x="454279" y="131025"/>
                    </a:lnTo>
                    <a:lnTo>
                      <a:pt x="454279" y="20421"/>
                    </a:lnTo>
                    <a:lnTo>
                      <a:pt x="432295" y="9067"/>
                    </a:lnTo>
                    <a:lnTo>
                      <a:pt x="407784" y="2260"/>
                    </a:lnTo>
                    <a:lnTo>
                      <a:pt x="380873" y="0"/>
                    </a:lnTo>
                    <a:lnTo>
                      <a:pt x="348246" y="3378"/>
                    </a:lnTo>
                    <a:lnTo>
                      <a:pt x="301701" y="23914"/>
                    </a:lnTo>
                    <a:lnTo>
                      <a:pt x="272072" y="55930"/>
                    </a:lnTo>
                    <a:lnTo>
                      <a:pt x="252666" y="104533"/>
                    </a:lnTo>
                    <a:lnTo>
                      <a:pt x="249910" y="131737"/>
                    </a:lnTo>
                    <a:lnTo>
                      <a:pt x="252514" y="158648"/>
                    </a:lnTo>
                    <a:lnTo>
                      <a:pt x="271767" y="205968"/>
                    </a:lnTo>
                    <a:lnTo>
                      <a:pt x="303199" y="238201"/>
                    </a:lnTo>
                    <a:lnTo>
                      <a:pt x="349834" y="258406"/>
                    </a:lnTo>
                    <a:lnTo>
                      <a:pt x="380923" y="261632"/>
                    </a:lnTo>
                    <a:lnTo>
                      <a:pt x="409308" y="259041"/>
                    </a:lnTo>
                    <a:lnTo>
                      <a:pt x="434111" y="251675"/>
                    </a:lnTo>
                    <a:lnTo>
                      <a:pt x="455536" y="240093"/>
                    </a:lnTo>
                    <a:lnTo>
                      <a:pt x="473786" y="224853"/>
                    </a:lnTo>
                    <a:lnTo>
                      <a:pt x="486956" y="208343"/>
                    </a:lnTo>
                    <a:lnTo>
                      <a:pt x="490575" y="203809"/>
                    </a:lnTo>
                    <a:lnTo>
                      <a:pt x="502221" y="180606"/>
                    </a:lnTo>
                    <a:lnTo>
                      <a:pt x="509016" y="156070"/>
                    </a:lnTo>
                    <a:lnTo>
                      <a:pt x="511213" y="131025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2" name="object 14">
                <a:extLst>
                  <a:ext uri="{FF2B5EF4-FFF2-40B4-BE49-F238E27FC236}">
                    <a16:creationId xmlns:a16="http://schemas.microsoft.com/office/drawing/2014/main" id="{17429D98-3E09-4EA6-BE92-46AFA1821B4A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1066300" y="463534"/>
                <a:ext cx="197815" cy="250370"/>
              </a:xfrm>
              <a:prstGeom prst="rect">
                <a:avLst/>
              </a:prstGeom>
            </p:spPr>
          </p:pic>
          <p:sp>
            <p:nvSpPr>
              <p:cNvPr id="33" name="object 15">
                <a:extLst>
                  <a:ext uri="{FF2B5EF4-FFF2-40B4-BE49-F238E27FC236}">
                    <a16:creationId xmlns:a16="http://schemas.microsoft.com/office/drawing/2014/main" id="{086F8E50-2A5E-83C4-1FA8-71BE9C49C415}"/>
                  </a:ext>
                </a:extLst>
              </p:cNvPr>
              <p:cNvSpPr/>
              <p:nvPr/>
            </p:nvSpPr>
            <p:spPr>
              <a:xfrm>
                <a:off x="11303394" y="457910"/>
                <a:ext cx="442595" cy="261620"/>
              </a:xfrm>
              <a:custGeom>
                <a:avLst/>
                <a:gdLst/>
                <a:ahLst/>
                <a:cxnLst/>
                <a:rect l="l" t="t" r="r" b="b"/>
                <a:pathLst>
                  <a:path w="442595" h="261620">
                    <a:moveTo>
                      <a:pt x="155956" y="5118"/>
                    </a:moveTo>
                    <a:lnTo>
                      <a:pt x="0" y="5118"/>
                    </a:lnTo>
                    <a:lnTo>
                      <a:pt x="0" y="54419"/>
                    </a:lnTo>
                    <a:lnTo>
                      <a:pt x="0" y="102450"/>
                    </a:lnTo>
                    <a:lnTo>
                      <a:pt x="0" y="151739"/>
                    </a:lnTo>
                    <a:lnTo>
                      <a:pt x="0" y="255397"/>
                    </a:lnTo>
                    <a:lnTo>
                      <a:pt x="58331" y="255397"/>
                    </a:lnTo>
                    <a:lnTo>
                      <a:pt x="58331" y="151739"/>
                    </a:lnTo>
                    <a:lnTo>
                      <a:pt x="143611" y="151739"/>
                    </a:lnTo>
                    <a:lnTo>
                      <a:pt x="143611" y="102450"/>
                    </a:lnTo>
                    <a:lnTo>
                      <a:pt x="58331" y="102450"/>
                    </a:lnTo>
                    <a:lnTo>
                      <a:pt x="58331" y="54419"/>
                    </a:lnTo>
                    <a:lnTo>
                      <a:pt x="155956" y="54419"/>
                    </a:lnTo>
                    <a:lnTo>
                      <a:pt x="155956" y="5118"/>
                    </a:lnTo>
                    <a:close/>
                  </a:path>
                  <a:path w="442595" h="261620">
                    <a:moveTo>
                      <a:pt x="442087" y="131013"/>
                    </a:moveTo>
                    <a:lnTo>
                      <a:pt x="439432" y="103149"/>
                    </a:lnTo>
                    <a:lnTo>
                      <a:pt x="431876" y="77812"/>
                    </a:lnTo>
                    <a:lnTo>
                      <a:pt x="420077" y="55422"/>
                    </a:lnTo>
                    <a:lnTo>
                      <a:pt x="418388" y="53340"/>
                    </a:lnTo>
                    <a:lnTo>
                      <a:pt x="404660" y="36410"/>
                    </a:lnTo>
                    <a:lnTo>
                      <a:pt x="385203" y="20447"/>
                    </a:lnTo>
                    <a:lnTo>
                      <a:pt x="385203" y="131013"/>
                    </a:lnTo>
                    <a:lnTo>
                      <a:pt x="371500" y="178333"/>
                    </a:lnTo>
                    <a:lnTo>
                      <a:pt x="328053" y="206679"/>
                    </a:lnTo>
                    <a:lnTo>
                      <a:pt x="311023" y="208343"/>
                    </a:lnTo>
                    <a:lnTo>
                      <a:pt x="297281" y="207276"/>
                    </a:lnTo>
                    <a:lnTo>
                      <a:pt x="259562" y="187680"/>
                    </a:lnTo>
                    <a:lnTo>
                      <a:pt x="238963" y="147726"/>
                    </a:lnTo>
                    <a:lnTo>
                      <a:pt x="237642" y="131737"/>
                    </a:lnTo>
                    <a:lnTo>
                      <a:pt x="237655" y="131013"/>
                    </a:lnTo>
                    <a:lnTo>
                      <a:pt x="251117" y="84112"/>
                    </a:lnTo>
                    <a:lnTo>
                      <a:pt x="281736" y="58966"/>
                    </a:lnTo>
                    <a:lnTo>
                      <a:pt x="311378" y="53340"/>
                    </a:lnTo>
                    <a:lnTo>
                      <a:pt x="327240" y="54991"/>
                    </a:lnTo>
                    <a:lnTo>
                      <a:pt x="364299" y="74714"/>
                    </a:lnTo>
                    <a:lnTo>
                      <a:pt x="383463" y="112890"/>
                    </a:lnTo>
                    <a:lnTo>
                      <a:pt x="385203" y="131013"/>
                    </a:lnTo>
                    <a:lnTo>
                      <a:pt x="385203" y="20447"/>
                    </a:lnTo>
                    <a:lnTo>
                      <a:pt x="363169" y="9055"/>
                    </a:lnTo>
                    <a:lnTo>
                      <a:pt x="338658" y="2260"/>
                    </a:lnTo>
                    <a:lnTo>
                      <a:pt x="311746" y="0"/>
                    </a:lnTo>
                    <a:lnTo>
                      <a:pt x="279158" y="3378"/>
                    </a:lnTo>
                    <a:lnTo>
                      <a:pt x="232600" y="23901"/>
                    </a:lnTo>
                    <a:lnTo>
                      <a:pt x="202946" y="55918"/>
                    </a:lnTo>
                    <a:lnTo>
                      <a:pt x="183540" y="104521"/>
                    </a:lnTo>
                    <a:lnTo>
                      <a:pt x="180784" y="131737"/>
                    </a:lnTo>
                    <a:lnTo>
                      <a:pt x="183388" y="158648"/>
                    </a:lnTo>
                    <a:lnTo>
                      <a:pt x="202641" y="205968"/>
                    </a:lnTo>
                    <a:lnTo>
                      <a:pt x="234073" y="238201"/>
                    </a:lnTo>
                    <a:lnTo>
                      <a:pt x="280708" y="258406"/>
                    </a:lnTo>
                    <a:lnTo>
                      <a:pt x="311797" y="261620"/>
                    </a:lnTo>
                    <a:lnTo>
                      <a:pt x="340169" y="259041"/>
                    </a:lnTo>
                    <a:lnTo>
                      <a:pt x="386397" y="240093"/>
                    </a:lnTo>
                    <a:lnTo>
                      <a:pt x="417830" y="208343"/>
                    </a:lnTo>
                    <a:lnTo>
                      <a:pt x="439889" y="156070"/>
                    </a:lnTo>
                    <a:lnTo>
                      <a:pt x="442087" y="131013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5E32FB7F-4D0E-5F2A-A6A4-53A87605773A}"/>
              </a:ext>
            </a:extLst>
          </p:cNvPr>
          <p:cNvGrpSpPr/>
          <p:nvPr/>
        </p:nvGrpSpPr>
        <p:grpSpPr>
          <a:xfrm>
            <a:off x="10779398" y="3305084"/>
            <a:ext cx="554226" cy="190264"/>
            <a:chOff x="10511617" y="457908"/>
            <a:chExt cx="1234443" cy="419198"/>
          </a:xfrm>
        </p:grpSpPr>
        <p:grpSp>
          <p:nvGrpSpPr>
            <p:cNvPr id="37" name="object 9">
              <a:extLst>
                <a:ext uri="{FF2B5EF4-FFF2-40B4-BE49-F238E27FC236}">
                  <a16:creationId xmlns:a16="http://schemas.microsoft.com/office/drawing/2014/main" id="{3B4C04C6-3F10-CB70-E877-1C007447A961}"/>
                </a:ext>
              </a:extLst>
            </p:cNvPr>
            <p:cNvGrpSpPr/>
            <p:nvPr/>
          </p:nvGrpSpPr>
          <p:grpSpPr>
            <a:xfrm>
              <a:off x="10511617" y="821862"/>
              <a:ext cx="511809" cy="55244"/>
              <a:chOff x="10511617" y="821862"/>
              <a:chExt cx="511809" cy="55244"/>
            </a:xfrm>
          </p:grpSpPr>
          <p:sp>
            <p:nvSpPr>
              <p:cNvPr id="42" name="object 10">
                <a:extLst>
                  <a:ext uri="{FF2B5EF4-FFF2-40B4-BE49-F238E27FC236}">
                    <a16:creationId xmlns:a16="http://schemas.microsoft.com/office/drawing/2014/main" id="{20BD17C3-FAF2-3AE3-E41E-3BCD7680F84C}"/>
                  </a:ext>
                </a:extLst>
              </p:cNvPr>
              <p:cNvSpPr/>
              <p:nvPr/>
            </p:nvSpPr>
            <p:spPr>
              <a:xfrm>
                <a:off x="10511617" y="821863"/>
                <a:ext cx="230504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230504" h="55244">
                    <a:moveTo>
                      <a:pt x="230182" y="55121"/>
                    </a:moveTo>
                    <a:lnTo>
                      <a:pt x="0" y="55121"/>
                    </a:lnTo>
                    <a:lnTo>
                      <a:pt x="0" y="0"/>
                    </a:lnTo>
                    <a:lnTo>
                      <a:pt x="230182" y="0"/>
                    </a:lnTo>
                    <a:lnTo>
                      <a:pt x="230182" y="55121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object 11">
                <a:extLst>
                  <a:ext uri="{FF2B5EF4-FFF2-40B4-BE49-F238E27FC236}">
                    <a16:creationId xmlns:a16="http://schemas.microsoft.com/office/drawing/2014/main" id="{DA730B59-80FC-87DD-A995-6942F0DCDB8B}"/>
                  </a:ext>
                </a:extLst>
              </p:cNvPr>
              <p:cNvSpPr/>
              <p:nvPr/>
            </p:nvSpPr>
            <p:spPr>
              <a:xfrm>
                <a:off x="10741800" y="821862"/>
                <a:ext cx="281940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281940" h="55244">
                    <a:moveTo>
                      <a:pt x="281546" y="55121"/>
                    </a:moveTo>
                    <a:lnTo>
                      <a:pt x="0" y="55121"/>
                    </a:lnTo>
                    <a:lnTo>
                      <a:pt x="0" y="0"/>
                    </a:lnTo>
                    <a:lnTo>
                      <a:pt x="281546" y="0"/>
                    </a:lnTo>
                    <a:lnTo>
                      <a:pt x="281546" y="55121"/>
                    </a:lnTo>
                    <a:close/>
                  </a:path>
                </a:pathLst>
              </a:custGeom>
              <a:solidFill>
                <a:srgbClr val="D74046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" name="object 12">
              <a:extLst>
                <a:ext uri="{FF2B5EF4-FFF2-40B4-BE49-F238E27FC236}">
                  <a16:creationId xmlns:a16="http://schemas.microsoft.com/office/drawing/2014/main" id="{0241EC7F-6BB9-D727-9CEC-B614E60EC9FF}"/>
                </a:ext>
              </a:extLst>
            </p:cNvPr>
            <p:cNvGrpSpPr/>
            <p:nvPr/>
          </p:nvGrpSpPr>
          <p:grpSpPr>
            <a:xfrm>
              <a:off x="10511620" y="457908"/>
              <a:ext cx="1234440" cy="261620"/>
              <a:chOff x="10511620" y="457908"/>
              <a:chExt cx="1234440" cy="261620"/>
            </a:xfrm>
          </p:grpSpPr>
          <p:sp>
            <p:nvSpPr>
              <p:cNvPr id="39" name="object 13">
                <a:extLst>
                  <a:ext uri="{FF2B5EF4-FFF2-40B4-BE49-F238E27FC236}">
                    <a16:creationId xmlns:a16="http://schemas.microsoft.com/office/drawing/2014/main" id="{E8291504-5BF0-E5D4-BB7E-F8C5BF16DA33}"/>
                  </a:ext>
                </a:extLst>
              </p:cNvPr>
              <p:cNvSpPr/>
              <p:nvPr/>
            </p:nvSpPr>
            <p:spPr>
              <a:xfrm>
                <a:off x="10511612" y="457910"/>
                <a:ext cx="511809" cy="262255"/>
              </a:xfrm>
              <a:custGeom>
                <a:avLst/>
                <a:gdLst/>
                <a:ahLst/>
                <a:cxnLst/>
                <a:rect l="l" t="t" r="r" b="b"/>
                <a:pathLst>
                  <a:path w="511809" h="262255">
                    <a:moveTo>
                      <a:pt x="213868" y="13919"/>
                    </a:moveTo>
                    <a:lnTo>
                      <a:pt x="194589" y="7302"/>
                    </a:lnTo>
                    <a:lnTo>
                      <a:pt x="177228" y="3009"/>
                    </a:lnTo>
                    <a:lnTo>
                      <a:pt x="161518" y="698"/>
                    </a:lnTo>
                    <a:lnTo>
                      <a:pt x="147180" y="0"/>
                    </a:lnTo>
                    <a:lnTo>
                      <a:pt x="116128" y="2628"/>
                    </a:lnTo>
                    <a:lnTo>
                      <a:pt x="63881" y="21386"/>
                    </a:lnTo>
                    <a:lnTo>
                      <a:pt x="26022" y="54419"/>
                    </a:lnTo>
                    <a:lnTo>
                      <a:pt x="3251" y="101968"/>
                    </a:lnTo>
                    <a:lnTo>
                      <a:pt x="0" y="130251"/>
                    </a:lnTo>
                    <a:lnTo>
                      <a:pt x="3251" y="158661"/>
                    </a:lnTo>
                    <a:lnTo>
                      <a:pt x="26022" y="206730"/>
                    </a:lnTo>
                    <a:lnTo>
                      <a:pt x="63055" y="239623"/>
                    </a:lnTo>
                    <a:lnTo>
                      <a:pt x="117157" y="258838"/>
                    </a:lnTo>
                    <a:lnTo>
                      <a:pt x="152590" y="261632"/>
                    </a:lnTo>
                    <a:lnTo>
                      <a:pt x="165747" y="261099"/>
                    </a:lnTo>
                    <a:lnTo>
                      <a:pt x="180276" y="259092"/>
                    </a:lnTo>
                    <a:lnTo>
                      <a:pt x="196278" y="254977"/>
                    </a:lnTo>
                    <a:lnTo>
                      <a:pt x="213868" y="248132"/>
                    </a:lnTo>
                    <a:lnTo>
                      <a:pt x="213868" y="192849"/>
                    </a:lnTo>
                    <a:lnTo>
                      <a:pt x="200063" y="198031"/>
                    </a:lnTo>
                    <a:lnTo>
                      <a:pt x="187236" y="201955"/>
                    </a:lnTo>
                    <a:lnTo>
                      <a:pt x="175298" y="204736"/>
                    </a:lnTo>
                    <a:lnTo>
                      <a:pt x="164160" y="206502"/>
                    </a:lnTo>
                    <a:lnTo>
                      <a:pt x="159105" y="207264"/>
                    </a:lnTo>
                    <a:lnTo>
                      <a:pt x="154355" y="207568"/>
                    </a:lnTo>
                    <a:lnTo>
                      <a:pt x="150063" y="207568"/>
                    </a:lnTo>
                    <a:lnTo>
                      <a:pt x="107848" y="199047"/>
                    </a:lnTo>
                    <a:lnTo>
                      <a:pt x="70116" y="164592"/>
                    </a:lnTo>
                    <a:lnTo>
                      <a:pt x="62725" y="131381"/>
                    </a:lnTo>
                    <a:lnTo>
                      <a:pt x="64655" y="114109"/>
                    </a:lnTo>
                    <a:lnTo>
                      <a:pt x="89001" y="73545"/>
                    </a:lnTo>
                    <a:lnTo>
                      <a:pt x="131686" y="55257"/>
                    </a:lnTo>
                    <a:lnTo>
                      <a:pt x="148831" y="54013"/>
                    </a:lnTo>
                    <a:lnTo>
                      <a:pt x="154660" y="54013"/>
                    </a:lnTo>
                    <a:lnTo>
                      <a:pt x="200431" y="63893"/>
                    </a:lnTo>
                    <a:lnTo>
                      <a:pt x="213868" y="68935"/>
                    </a:lnTo>
                    <a:lnTo>
                      <a:pt x="213868" y="13919"/>
                    </a:lnTo>
                    <a:close/>
                  </a:path>
                  <a:path w="511809" h="262255">
                    <a:moveTo>
                      <a:pt x="511213" y="131025"/>
                    </a:moveTo>
                    <a:lnTo>
                      <a:pt x="508558" y="103149"/>
                    </a:lnTo>
                    <a:lnTo>
                      <a:pt x="501002" y="77812"/>
                    </a:lnTo>
                    <a:lnTo>
                      <a:pt x="489191" y="55422"/>
                    </a:lnTo>
                    <a:lnTo>
                      <a:pt x="487502" y="53340"/>
                    </a:lnTo>
                    <a:lnTo>
                      <a:pt x="473786" y="36410"/>
                    </a:lnTo>
                    <a:lnTo>
                      <a:pt x="454317" y="20434"/>
                    </a:lnTo>
                    <a:lnTo>
                      <a:pt x="454279" y="131025"/>
                    </a:lnTo>
                    <a:lnTo>
                      <a:pt x="452335" y="150634"/>
                    </a:lnTo>
                    <a:lnTo>
                      <a:pt x="433425" y="186969"/>
                    </a:lnTo>
                    <a:lnTo>
                      <a:pt x="397179" y="206679"/>
                    </a:lnTo>
                    <a:lnTo>
                      <a:pt x="380149" y="208343"/>
                    </a:lnTo>
                    <a:lnTo>
                      <a:pt x="366395" y="207276"/>
                    </a:lnTo>
                    <a:lnTo>
                      <a:pt x="328676" y="187680"/>
                    </a:lnTo>
                    <a:lnTo>
                      <a:pt x="308102" y="147726"/>
                    </a:lnTo>
                    <a:lnTo>
                      <a:pt x="306768" y="131737"/>
                    </a:lnTo>
                    <a:lnTo>
                      <a:pt x="306781" y="131025"/>
                    </a:lnTo>
                    <a:lnTo>
                      <a:pt x="320243" y="84112"/>
                    </a:lnTo>
                    <a:lnTo>
                      <a:pt x="350862" y="58966"/>
                    </a:lnTo>
                    <a:lnTo>
                      <a:pt x="396367" y="54991"/>
                    </a:lnTo>
                    <a:lnTo>
                      <a:pt x="433425" y="74714"/>
                    </a:lnTo>
                    <a:lnTo>
                      <a:pt x="452539" y="112890"/>
                    </a:lnTo>
                    <a:lnTo>
                      <a:pt x="454279" y="131025"/>
                    </a:lnTo>
                    <a:lnTo>
                      <a:pt x="454279" y="20421"/>
                    </a:lnTo>
                    <a:lnTo>
                      <a:pt x="432295" y="9067"/>
                    </a:lnTo>
                    <a:lnTo>
                      <a:pt x="407784" y="2260"/>
                    </a:lnTo>
                    <a:lnTo>
                      <a:pt x="380873" y="0"/>
                    </a:lnTo>
                    <a:lnTo>
                      <a:pt x="348246" y="3378"/>
                    </a:lnTo>
                    <a:lnTo>
                      <a:pt x="301701" y="23914"/>
                    </a:lnTo>
                    <a:lnTo>
                      <a:pt x="272072" y="55930"/>
                    </a:lnTo>
                    <a:lnTo>
                      <a:pt x="252666" y="104533"/>
                    </a:lnTo>
                    <a:lnTo>
                      <a:pt x="249910" y="131737"/>
                    </a:lnTo>
                    <a:lnTo>
                      <a:pt x="252514" y="158648"/>
                    </a:lnTo>
                    <a:lnTo>
                      <a:pt x="271767" y="205968"/>
                    </a:lnTo>
                    <a:lnTo>
                      <a:pt x="303199" y="238201"/>
                    </a:lnTo>
                    <a:lnTo>
                      <a:pt x="349834" y="258406"/>
                    </a:lnTo>
                    <a:lnTo>
                      <a:pt x="380923" y="261632"/>
                    </a:lnTo>
                    <a:lnTo>
                      <a:pt x="409308" y="259041"/>
                    </a:lnTo>
                    <a:lnTo>
                      <a:pt x="434111" y="251675"/>
                    </a:lnTo>
                    <a:lnTo>
                      <a:pt x="455536" y="240093"/>
                    </a:lnTo>
                    <a:lnTo>
                      <a:pt x="473786" y="224853"/>
                    </a:lnTo>
                    <a:lnTo>
                      <a:pt x="486956" y="208343"/>
                    </a:lnTo>
                    <a:lnTo>
                      <a:pt x="490575" y="203809"/>
                    </a:lnTo>
                    <a:lnTo>
                      <a:pt x="502221" y="180606"/>
                    </a:lnTo>
                    <a:lnTo>
                      <a:pt x="509016" y="156070"/>
                    </a:lnTo>
                    <a:lnTo>
                      <a:pt x="511213" y="131025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40" name="object 14">
                <a:extLst>
                  <a:ext uri="{FF2B5EF4-FFF2-40B4-BE49-F238E27FC236}">
                    <a16:creationId xmlns:a16="http://schemas.microsoft.com/office/drawing/2014/main" id="{1D64FE94-94E6-780D-8A14-4E23638DB785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1066300" y="463534"/>
                <a:ext cx="197815" cy="250370"/>
              </a:xfrm>
              <a:prstGeom prst="rect">
                <a:avLst/>
              </a:prstGeom>
            </p:spPr>
          </p:pic>
          <p:sp>
            <p:nvSpPr>
              <p:cNvPr id="41" name="object 15">
                <a:extLst>
                  <a:ext uri="{FF2B5EF4-FFF2-40B4-BE49-F238E27FC236}">
                    <a16:creationId xmlns:a16="http://schemas.microsoft.com/office/drawing/2014/main" id="{7B01917A-8CCC-1ABA-8E97-3351B92FBBD8}"/>
                  </a:ext>
                </a:extLst>
              </p:cNvPr>
              <p:cNvSpPr/>
              <p:nvPr/>
            </p:nvSpPr>
            <p:spPr>
              <a:xfrm>
                <a:off x="11303394" y="457910"/>
                <a:ext cx="442595" cy="261620"/>
              </a:xfrm>
              <a:custGeom>
                <a:avLst/>
                <a:gdLst/>
                <a:ahLst/>
                <a:cxnLst/>
                <a:rect l="l" t="t" r="r" b="b"/>
                <a:pathLst>
                  <a:path w="442595" h="261620">
                    <a:moveTo>
                      <a:pt x="155956" y="5118"/>
                    </a:moveTo>
                    <a:lnTo>
                      <a:pt x="0" y="5118"/>
                    </a:lnTo>
                    <a:lnTo>
                      <a:pt x="0" y="54419"/>
                    </a:lnTo>
                    <a:lnTo>
                      <a:pt x="0" y="102450"/>
                    </a:lnTo>
                    <a:lnTo>
                      <a:pt x="0" y="151739"/>
                    </a:lnTo>
                    <a:lnTo>
                      <a:pt x="0" y="255397"/>
                    </a:lnTo>
                    <a:lnTo>
                      <a:pt x="58331" y="255397"/>
                    </a:lnTo>
                    <a:lnTo>
                      <a:pt x="58331" y="151739"/>
                    </a:lnTo>
                    <a:lnTo>
                      <a:pt x="143611" y="151739"/>
                    </a:lnTo>
                    <a:lnTo>
                      <a:pt x="143611" y="102450"/>
                    </a:lnTo>
                    <a:lnTo>
                      <a:pt x="58331" y="102450"/>
                    </a:lnTo>
                    <a:lnTo>
                      <a:pt x="58331" y="54419"/>
                    </a:lnTo>
                    <a:lnTo>
                      <a:pt x="155956" y="54419"/>
                    </a:lnTo>
                    <a:lnTo>
                      <a:pt x="155956" y="5118"/>
                    </a:lnTo>
                    <a:close/>
                  </a:path>
                  <a:path w="442595" h="261620">
                    <a:moveTo>
                      <a:pt x="442087" y="131013"/>
                    </a:moveTo>
                    <a:lnTo>
                      <a:pt x="439432" y="103149"/>
                    </a:lnTo>
                    <a:lnTo>
                      <a:pt x="431876" y="77812"/>
                    </a:lnTo>
                    <a:lnTo>
                      <a:pt x="420077" y="55422"/>
                    </a:lnTo>
                    <a:lnTo>
                      <a:pt x="418388" y="53340"/>
                    </a:lnTo>
                    <a:lnTo>
                      <a:pt x="404660" y="36410"/>
                    </a:lnTo>
                    <a:lnTo>
                      <a:pt x="385203" y="20447"/>
                    </a:lnTo>
                    <a:lnTo>
                      <a:pt x="385203" y="131013"/>
                    </a:lnTo>
                    <a:lnTo>
                      <a:pt x="371500" y="178333"/>
                    </a:lnTo>
                    <a:lnTo>
                      <a:pt x="328053" y="206679"/>
                    </a:lnTo>
                    <a:lnTo>
                      <a:pt x="311023" y="208343"/>
                    </a:lnTo>
                    <a:lnTo>
                      <a:pt x="297281" y="207276"/>
                    </a:lnTo>
                    <a:lnTo>
                      <a:pt x="259562" y="187680"/>
                    </a:lnTo>
                    <a:lnTo>
                      <a:pt x="238963" y="147726"/>
                    </a:lnTo>
                    <a:lnTo>
                      <a:pt x="237642" y="131737"/>
                    </a:lnTo>
                    <a:lnTo>
                      <a:pt x="237655" y="131013"/>
                    </a:lnTo>
                    <a:lnTo>
                      <a:pt x="251117" y="84112"/>
                    </a:lnTo>
                    <a:lnTo>
                      <a:pt x="281736" y="58966"/>
                    </a:lnTo>
                    <a:lnTo>
                      <a:pt x="311378" y="53340"/>
                    </a:lnTo>
                    <a:lnTo>
                      <a:pt x="327240" y="54991"/>
                    </a:lnTo>
                    <a:lnTo>
                      <a:pt x="364299" y="74714"/>
                    </a:lnTo>
                    <a:lnTo>
                      <a:pt x="383463" y="112890"/>
                    </a:lnTo>
                    <a:lnTo>
                      <a:pt x="385203" y="131013"/>
                    </a:lnTo>
                    <a:lnTo>
                      <a:pt x="385203" y="20447"/>
                    </a:lnTo>
                    <a:lnTo>
                      <a:pt x="363169" y="9055"/>
                    </a:lnTo>
                    <a:lnTo>
                      <a:pt x="338658" y="2260"/>
                    </a:lnTo>
                    <a:lnTo>
                      <a:pt x="311746" y="0"/>
                    </a:lnTo>
                    <a:lnTo>
                      <a:pt x="279158" y="3378"/>
                    </a:lnTo>
                    <a:lnTo>
                      <a:pt x="232600" y="23901"/>
                    </a:lnTo>
                    <a:lnTo>
                      <a:pt x="202946" y="55918"/>
                    </a:lnTo>
                    <a:lnTo>
                      <a:pt x="183540" y="104521"/>
                    </a:lnTo>
                    <a:lnTo>
                      <a:pt x="180784" y="131737"/>
                    </a:lnTo>
                    <a:lnTo>
                      <a:pt x="183388" y="158648"/>
                    </a:lnTo>
                    <a:lnTo>
                      <a:pt x="202641" y="205968"/>
                    </a:lnTo>
                    <a:lnTo>
                      <a:pt x="234073" y="238201"/>
                    </a:lnTo>
                    <a:lnTo>
                      <a:pt x="280708" y="258406"/>
                    </a:lnTo>
                    <a:lnTo>
                      <a:pt x="311797" y="261620"/>
                    </a:lnTo>
                    <a:lnTo>
                      <a:pt x="340169" y="259041"/>
                    </a:lnTo>
                    <a:lnTo>
                      <a:pt x="386397" y="240093"/>
                    </a:lnTo>
                    <a:lnTo>
                      <a:pt x="417830" y="208343"/>
                    </a:lnTo>
                    <a:lnTo>
                      <a:pt x="439889" y="156070"/>
                    </a:lnTo>
                    <a:lnTo>
                      <a:pt x="442087" y="131013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2A9A46B9-FAB4-8FF9-E96C-F22ACAE091A9}"/>
              </a:ext>
            </a:extLst>
          </p:cNvPr>
          <p:cNvGrpSpPr/>
          <p:nvPr/>
        </p:nvGrpSpPr>
        <p:grpSpPr>
          <a:xfrm>
            <a:off x="7210239" y="3300200"/>
            <a:ext cx="554226" cy="190264"/>
            <a:chOff x="10511617" y="457908"/>
            <a:chExt cx="1234443" cy="419198"/>
          </a:xfrm>
        </p:grpSpPr>
        <p:grpSp>
          <p:nvGrpSpPr>
            <p:cNvPr id="45" name="object 9">
              <a:extLst>
                <a:ext uri="{FF2B5EF4-FFF2-40B4-BE49-F238E27FC236}">
                  <a16:creationId xmlns:a16="http://schemas.microsoft.com/office/drawing/2014/main" id="{C758C8CD-F8C2-D253-C93C-57F65AC9CE3E}"/>
                </a:ext>
              </a:extLst>
            </p:cNvPr>
            <p:cNvGrpSpPr/>
            <p:nvPr/>
          </p:nvGrpSpPr>
          <p:grpSpPr>
            <a:xfrm>
              <a:off x="10511617" y="821862"/>
              <a:ext cx="511809" cy="55244"/>
              <a:chOff x="10511617" y="821862"/>
              <a:chExt cx="511809" cy="55244"/>
            </a:xfrm>
          </p:grpSpPr>
          <p:sp>
            <p:nvSpPr>
              <p:cNvPr id="50" name="object 10">
                <a:extLst>
                  <a:ext uri="{FF2B5EF4-FFF2-40B4-BE49-F238E27FC236}">
                    <a16:creationId xmlns:a16="http://schemas.microsoft.com/office/drawing/2014/main" id="{D24DBAB1-3C45-F91A-7B56-795ED9FB4F44}"/>
                  </a:ext>
                </a:extLst>
              </p:cNvPr>
              <p:cNvSpPr/>
              <p:nvPr/>
            </p:nvSpPr>
            <p:spPr>
              <a:xfrm>
                <a:off x="10511617" y="821863"/>
                <a:ext cx="230504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230504" h="55244">
                    <a:moveTo>
                      <a:pt x="230182" y="55121"/>
                    </a:moveTo>
                    <a:lnTo>
                      <a:pt x="0" y="55121"/>
                    </a:lnTo>
                    <a:lnTo>
                      <a:pt x="0" y="0"/>
                    </a:lnTo>
                    <a:lnTo>
                      <a:pt x="230182" y="0"/>
                    </a:lnTo>
                    <a:lnTo>
                      <a:pt x="230182" y="55121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object 11">
                <a:extLst>
                  <a:ext uri="{FF2B5EF4-FFF2-40B4-BE49-F238E27FC236}">
                    <a16:creationId xmlns:a16="http://schemas.microsoft.com/office/drawing/2014/main" id="{8D4EFBF9-B996-0726-84FB-C72471ABCE13}"/>
                  </a:ext>
                </a:extLst>
              </p:cNvPr>
              <p:cNvSpPr/>
              <p:nvPr/>
            </p:nvSpPr>
            <p:spPr>
              <a:xfrm>
                <a:off x="10741800" y="821862"/>
                <a:ext cx="281940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281940" h="55244">
                    <a:moveTo>
                      <a:pt x="281546" y="55121"/>
                    </a:moveTo>
                    <a:lnTo>
                      <a:pt x="0" y="55121"/>
                    </a:lnTo>
                    <a:lnTo>
                      <a:pt x="0" y="0"/>
                    </a:lnTo>
                    <a:lnTo>
                      <a:pt x="281546" y="0"/>
                    </a:lnTo>
                    <a:lnTo>
                      <a:pt x="281546" y="55121"/>
                    </a:lnTo>
                    <a:close/>
                  </a:path>
                </a:pathLst>
              </a:custGeom>
              <a:solidFill>
                <a:srgbClr val="D74046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6" name="object 12">
              <a:extLst>
                <a:ext uri="{FF2B5EF4-FFF2-40B4-BE49-F238E27FC236}">
                  <a16:creationId xmlns:a16="http://schemas.microsoft.com/office/drawing/2014/main" id="{D33D794B-BCAD-7A6F-F22A-DD7C87C54BBF}"/>
                </a:ext>
              </a:extLst>
            </p:cNvPr>
            <p:cNvGrpSpPr/>
            <p:nvPr/>
          </p:nvGrpSpPr>
          <p:grpSpPr>
            <a:xfrm>
              <a:off x="10511620" y="457908"/>
              <a:ext cx="1234440" cy="261620"/>
              <a:chOff x="10511620" y="457908"/>
              <a:chExt cx="1234440" cy="261620"/>
            </a:xfrm>
          </p:grpSpPr>
          <p:sp>
            <p:nvSpPr>
              <p:cNvPr id="47" name="object 13">
                <a:extLst>
                  <a:ext uri="{FF2B5EF4-FFF2-40B4-BE49-F238E27FC236}">
                    <a16:creationId xmlns:a16="http://schemas.microsoft.com/office/drawing/2014/main" id="{8F247DE6-24A8-42A3-A3D1-BABF08AE9FD4}"/>
                  </a:ext>
                </a:extLst>
              </p:cNvPr>
              <p:cNvSpPr/>
              <p:nvPr/>
            </p:nvSpPr>
            <p:spPr>
              <a:xfrm>
                <a:off x="10511612" y="457910"/>
                <a:ext cx="511809" cy="262255"/>
              </a:xfrm>
              <a:custGeom>
                <a:avLst/>
                <a:gdLst/>
                <a:ahLst/>
                <a:cxnLst/>
                <a:rect l="l" t="t" r="r" b="b"/>
                <a:pathLst>
                  <a:path w="511809" h="262255">
                    <a:moveTo>
                      <a:pt x="213868" y="13919"/>
                    </a:moveTo>
                    <a:lnTo>
                      <a:pt x="194589" y="7302"/>
                    </a:lnTo>
                    <a:lnTo>
                      <a:pt x="177228" y="3009"/>
                    </a:lnTo>
                    <a:lnTo>
                      <a:pt x="161518" y="698"/>
                    </a:lnTo>
                    <a:lnTo>
                      <a:pt x="147180" y="0"/>
                    </a:lnTo>
                    <a:lnTo>
                      <a:pt x="116128" y="2628"/>
                    </a:lnTo>
                    <a:lnTo>
                      <a:pt x="63881" y="21386"/>
                    </a:lnTo>
                    <a:lnTo>
                      <a:pt x="26022" y="54419"/>
                    </a:lnTo>
                    <a:lnTo>
                      <a:pt x="3251" y="101968"/>
                    </a:lnTo>
                    <a:lnTo>
                      <a:pt x="0" y="130251"/>
                    </a:lnTo>
                    <a:lnTo>
                      <a:pt x="3251" y="158661"/>
                    </a:lnTo>
                    <a:lnTo>
                      <a:pt x="26022" y="206730"/>
                    </a:lnTo>
                    <a:lnTo>
                      <a:pt x="63055" y="239623"/>
                    </a:lnTo>
                    <a:lnTo>
                      <a:pt x="117157" y="258838"/>
                    </a:lnTo>
                    <a:lnTo>
                      <a:pt x="152590" y="261632"/>
                    </a:lnTo>
                    <a:lnTo>
                      <a:pt x="165747" y="261099"/>
                    </a:lnTo>
                    <a:lnTo>
                      <a:pt x="180276" y="259092"/>
                    </a:lnTo>
                    <a:lnTo>
                      <a:pt x="196278" y="254977"/>
                    </a:lnTo>
                    <a:lnTo>
                      <a:pt x="213868" y="248132"/>
                    </a:lnTo>
                    <a:lnTo>
                      <a:pt x="213868" y="192849"/>
                    </a:lnTo>
                    <a:lnTo>
                      <a:pt x="200063" y="198031"/>
                    </a:lnTo>
                    <a:lnTo>
                      <a:pt x="187236" y="201955"/>
                    </a:lnTo>
                    <a:lnTo>
                      <a:pt x="175298" y="204736"/>
                    </a:lnTo>
                    <a:lnTo>
                      <a:pt x="164160" y="206502"/>
                    </a:lnTo>
                    <a:lnTo>
                      <a:pt x="159105" y="207264"/>
                    </a:lnTo>
                    <a:lnTo>
                      <a:pt x="154355" y="207568"/>
                    </a:lnTo>
                    <a:lnTo>
                      <a:pt x="150063" y="207568"/>
                    </a:lnTo>
                    <a:lnTo>
                      <a:pt x="107848" y="199047"/>
                    </a:lnTo>
                    <a:lnTo>
                      <a:pt x="70116" y="164592"/>
                    </a:lnTo>
                    <a:lnTo>
                      <a:pt x="62725" y="131381"/>
                    </a:lnTo>
                    <a:lnTo>
                      <a:pt x="64655" y="114109"/>
                    </a:lnTo>
                    <a:lnTo>
                      <a:pt x="89001" y="73545"/>
                    </a:lnTo>
                    <a:lnTo>
                      <a:pt x="131686" y="55257"/>
                    </a:lnTo>
                    <a:lnTo>
                      <a:pt x="148831" y="54013"/>
                    </a:lnTo>
                    <a:lnTo>
                      <a:pt x="154660" y="54013"/>
                    </a:lnTo>
                    <a:lnTo>
                      <a:pt x="200431" y="63893"/>
                    </a:lnTo>
                    <a:lnTo>
                      <a:pt x="213868" y="68935"/>
                    </a:lnTo>
                    <a:lnTo>
                      <a:pt x="213868" y="13919"/>
                    </a:lnTo>
                    <a:close/>
                  </a:path>
                  <a:path w="511809" h="262255">
                    <a:moveTo>
                      <a:pt x="511213" y="131025"/>
                    </a:moveTo>
                    <a:lnTo>
                      <a:pt x="508558" y="103149"/>
                    </a:lnTo>
                    <a:lnTo>
                      <a:pt x="501002" y="77812"/>
                    </a:lnTo>
                    <a:lnTo>
                      <a:pt x="489191" y="55422"/>
                    </a:lnTo>
                    <a:lnTo>
                      <a:pt x="487502" y="53340"/>
                    </a:lnTo>
                    <a:lnTo>
                      <a:pt x="473786" y="36410"/>
                    </a:lnTo>
                    <a:lnTo>
                      <a:pt x="454317" y="20434"/>
                    </a:lnTo>
                    <a:lnTo>
                      <a:pt x="454279" y="131025"/>
                    </a:lnTo>
                    <a:lnTo>
                      <a:pt x="452335" y="150634"/>
                    </a:lnTo>
                    <a:lnTo>
                      <a:pt x="433425" y="186969"/>
                    </a:lnTo>
                    <a:lnTo>
                      <a:pt x="397179" y="206679"/>
                    </a:lnTo>
                    <a:lnTo>
                      <a:pt x="380149" y="208343"/>
                    </a:lnTo>
                    <a:lnTo>
                      <a:pt x="366395" y="207276"/>
                    </a:lnTo>
                    <a:lnTo>
                      <a:pt x="328676" y="187680"/>
                    </a:lnTo>
                    <a:lnTo>
                      <a:pt x="308102" y="147726"/>
                    </a:lnTo>
                    <a:lnTo>
                      <a:pt x="306768" y="131737"/>
                    </a:lnTo>
                    <a:lnTo>
                      <a:pt x="306781" y="131025"/>
                    </a:lnTo>
                    <a:lnTo>
                      <a:pt x="320243" y="84112"/>
                    </a:lnTo>
                    <a:lnTo>
                      <a:pt x="350862" y="58966"/>
                    </a:lnTo>
                    <a:lnTo>
                      <a:pt x="396367" y="54991"/>
                    </a:lnTo>
                    <a:lnTo>
                      <a:pt x="433425" y="74714"/>
                    </a:lnTo>
                    <a:lnTo>
                      <a:pt x="452539" y="112890"/>
                    </a:lnTo>
                    <a:lnTo>
                      <a:pt x="454279" y="131025"/>
                    </a:lnTo>
                    <a:lnTo>
                      <a:pt x="454279" y="20421"/>
                    </a:lnTo>
                    <a:lnTo>
                      <a:pt x="432295" y="9067"/>
                    </a:lnTo>
                    <a:lnTo>
                      <a:pt x="407784" y="2260"/>
                    </a:lnTo>
                    <a:lnTo>
                      <a:pt x="380873" y="0"/>
                    </a:lnTo>
                    <a:lnTo>
                      <a:pt x="348246" y="3378"/>
                    </a:lnTo>
                    <a:lnTo>
                      <a:pt x="301701" y="23914"/>
                    </a:lnTo>
                    <a:lnTo>
                      <a:pt x="272072" y="55930"/>
                    </a:lnTo>
                    <a:lnTo>
                      <a:pt x="252666" y="104533"/>
                    </a:lnTo>
                    <a:lnTo>
                      <a:pt x="249910" y="131737"/>
                    </a:lnTo>
                    <a:lnTo>
                      <a:pt x="252514" y="158648"/>
                    </a:lnTo>
                    <a:lnTo>
                      <a:pt x="271767" y="205968"/>
                    </a:lnTo>
                    <a:lnTo>
                      <a:pt x="303199" y="238201"/>
                    </a:lnTo>
                    <a:lnTo>
                      <a:pt x="349834" y="258406"/>
                    </a:lnTo>
                    <a:lnTo>
                      <a:pt x="380923" y="261632"/>
                    </a:lnTo>
                    <a:lnTo>
                      <a:pt x="409308" y="259041"/>
                    </a:lnTo>
                    <a:lnTo>
                      <a:pt x="434111" y="251675"/>
                    </a:lnTo>
                    <a:lnTo>
                      <a:pt x="455536" y="240093"/>
                    </a:lnTo>
                    <a:lnTo>
                      <a:pt x="473786" y="224853"/>
                    </a:lnTo>
                    <a:lnTo>
                      <a:pt x="486956" y="208343"/>
                    </a:lnTo>
                    <a:lnTo>
                      <a:pt x="490575" y="203809"/>
                    </a:lnTo>
                    <a:lnTo>
                      <a:pt x="502221" y="180606"/>
                    </a:lnTo>
                    <a:lnTo>
                      <a:pt x="509016" y="156070"/>
                    </a:lnTo>
                    <a:lnTo>
                      <a:pt x="511213" y="131025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48" name="object 14">
                <a:extLst>
                  <a:ext uri="{FF2B5EF4-FFF2-40B4-BE49-F238E27FC236}">
                    <a16:creationId xmlns:a16="http://schemas.microsoft.com/office/drawing/2014/main" id="{ABD31121-877E-C81C-D331-3F2E18A52615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1066300" y="463534"/>
                <a:ext cx="197815" cy="250370"/>
              </a:xfrm>
              <a:prstGeom prst="rect">
                <a:avLst/>
              </a:prstGeom>
            </p:spPr>
          </p:pic>
          <p:sp>
            <p:nvSpPr>
              <p:cNvPr id="49" name="object 15">
                <a:extLst>
                  <a:ext uri="{FF2B5EF4-FFF2-40B4-BE49-F238E27FC236}">
                    <a16:creationId xmlns:a16="http://schemas.microsoft.com/office/drawing/2014/main" id="{73E7FF81-851B-26A3-09D8-4041A6796AB2}"/>
                  </a:ext>
                </a:extLst>
              </p:cNvPr>
              <p:cNvSpPr/>
              <p:nvPr/>
            </p:nvSpPr>
            <p:spPr>
              <a:xfrm>
                <a:off x="11303394" y="457910"/>
                <a:ext cx="442595" cy="261620"/>
              </a:xfrm>
              <a:custGeom>
                <a:avLst/>
                <a:gdLst/>
                <a:ahLst/>
                <a:cxnLst/>
                <a:rect l="l" t="t" r="r" b="b"/>
                <a:pathLst>
                  <a:path w="442595" h="261620">
                    <a:moveTo>
                      <a:pt x="155956" y="5118"/>
                    </a:moveTo>
                    <a:lnTo>
                      <a:pt x="0" y="5118"/>
                    </a:lnTo>
                    <a:lnTo>
                      <a:pt x="0" y="54419"/>
                    </a:lnTo>
                    <a:lnTo>
                      <a:pt x="0" y="102450"/>
                    </a:lnTo>
                    <a:lnTo>
                      <a:pt x="0" y="151739"/>
                    </a:lnTo>
                    <a:lnTo>
                      <a:pt x="0" y="255397"/>
                    </a:lnTo>
                    <a:lnTo>
                      <a:pt x="58331" y="255397"/>
                    </a:lnTo>
                    <a:lnTo>
                      <a:pt x="58331" y="151739"/>
                    </a:lnTo>
                    <a:lnTo>
                      <a:pt x="143611" y="151739"/>
                    </a:lnTo>
                    <a:lnTo>
                      <a:pt x="143611" y="102450"/>
                    </a:lnTo>
                    <a:lnTo>
                      <a:pt x="58331" y="102450"/>
                    </a:lnTo>
                    <a:lnTo>
                      <a:pt x="58331" y="54419"/>
                    </a:lnTo>
                    <a:lnTo>
                      <a:pt x="155956" y="54419"/>
                    </a:lnTo>
                    <a:lnTo>
                      <a:pt x="155956" y="5118"/>
                    </a:lnTo>
                    <a:close/>
                  </a:path>
                  <a:path w="442595" h="261620">
                    <a:moveTo>
                      <a:pt x="442087" y="131013"/>
                    </a:moveTo>
                    <a:lnTo>
                      <a:pt x="439432" y="103149"/>
                    </a:lnTo>
                    <a:lnTo>
                      <a:pt x="431876" y="77812"/>
                    </a:lnTo>
                    <a:lnTo>
                      <a:pt x="420077" y="55422"/>
                    </a:lnTo>
                    <a:lnTo>
                      <a:pt x="418388" y="53340"/>
                    </a:lnTo>
                    <a:lnTo>
                      <a:pt x="404660" y="36410"/>
                    </a:lnTo>
                    <a:lnTo>
                      <a:pt x="385203" y="20447"/>
                    </a:lnTo>
                    <a:lnTo>
                      <a:pt x="385203" y="131013"/>
                    </a:lnTo>
                    <a:lnTo>
                      <a:pt x="371500" y="178333"/>
                    </a:lnTo>
                    <a:lnTo>
                      <a:pt x="328053" y="206679"/>
                    </a:lnTo>
                    <a:lnTo>
                      <a:pt x="311023" y="208343"/>
                    </a:lnTo>
                    <a:lnTo>
                      <a:pt x="297281" y="207276"/>
                    </a:lnTo>
                    <a:lnTo>
                      <a:pt x="259562" y="187680"/>
                    </a:lnTo>
                    <a:lnTo>
                      <a:pt x="238963" y="147726"/>
                    </a:lnTo>
                    <a:lnTo>
                      <a:pt x="237642" y="131737"/>
                    </a:lnTo>
                    <a:lnTo>
                      <a:pt x="237655" y="131013"/>
                    </a:lnTo>
                    <a:lnTo>
                      <a:pt x="251117" y="84112"/>
                    </a:lnTo>
                    <a:lnTo>
                      <a:pt x="281736" y="58966"/>
                    </a:lnTo>
                    <a:lnTo>
                      <a:pt x="311378" y="53340"/>
                    </a:lnTo>
                    <a:lnTo>
                      <a:pt x="327240" y="54991"/>
                    </a:lnTo>
                    <a:lnTo>
                      <a:pt x="364299" y="74714"/>
                    </a:lnTo>
                    <a:lnTo>
                      <a:pt x="383463" y="112890"/>
                    </a:lnTo>
                    <a:lnTo>
                      <a:pt x="385203" y="131013"/>
                    </a:lnTo>
                    <a:lnTo>
                      <a:pt x="385203" y="20447"/>
                    </a:lnTo>
                    <a:lnTo>
                      <a:pt x="363169" y="9055"/>
                    </a:lnTo>
                    <a:lnTo>
                      <a:pt x="338658" y="2260"/>
                    </a:lnTo>
                    <a:lnTo>
                      <a:pt x="311746" y="0"/>
                    </a:lnTo>
                    <a:lnTo>
                      <a:pt x="279158" y="3378"/>
                    </a:lnTo>
                    <a:lnTo>
                      <a:pt x="232600" y="23901"/>
                    </a:lnTo>
                    <a:lnTo>
                      <a:pt x="202946" y="55918"/>
                    </a:lnTo>
                    <a:lnTo>
                      <a:pt x="183540" y="104521"/>
                    </a:lnTo>
                    <a:lnTo>
                      <a:pt x="180784" y="131737"/>
                    </a:lnTo>
                    <a:lnTo>
                      <a:pt x="183388" y="158648"/>
                    </a:lnTo>
                    <a:lnTo>
                      <a:pt x="202641" y="205968"/>
                    </a:lnTo>
                    <a:lnTo>
                      <a:pt x="234073" y="238201"/>
                    </a:lnTo>
                    <a:lnTo>
                      <a:pt x="280708" y="258406"/>
                    </a:lnTo>
                    <a:lnTo>
                      <a:pt x="311797" y="261620"/>
                    </a:lnTo>
                    <a:lnTo>
                      <a:pt x="340169" y="259041"/>
                    </a:lnTo>
                    <a:lnTo>
                      <a:pt x="386397" y="240093"/>
                    </a:lnTo>
                    <a:lnTo>
                      <a:pt x="417830" y="208343"/>
                    </a:lnTo>
                    <a:lnTo>
                      <a:pt x="439889" y="156070"/>
                    </a:lnTo>
                    <a:lnTo>
                      <a:pt x="442087" y="131013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52" name="TextBox 82">
            <a:extLst>
              <a:ext uri="{FF2B5EF4-FFF2-40B4-BE49-F238E27FC236}">
                <a16:creationId xmlns:a16="http://schemas.microsoft.com/office/drawing/2014/main" id="{58ED8240-BA4B-7FE6-390E-3960798652BA}"/>
              </a:ext>
            </a:extLst>
          </p:cNvPr>
          <p:cNvSpPr txBox="1"/>
          <p:nvPr/>
        </p:nvSpPr>
        <p:spPr>
          <a:xfrm>
            <a:off x="6266679" y="4782221"/>
            <a:ext cx="1699470" cy="122341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Modelo para comprensión del riesgo y análisis de impactos económicos, con mapas de indicadores de riesgo productivo y cuantificación de la afectaciones. </a:t>
            </a:r>
          </a:p>
        </p:txBody>
      </p:sp>
      <p:pic>
        <p:nvPicPr>
          <p:cNvPr id="53" name="Imagen 52" descr="Texto&#10;&#10;El contenido generado por IA puede ser incorrecto.">
            <a:extLst>
              <a:ext uri="{FF2B5EF4-FFF2-40B4-BE49-F238E27FC236}">
                <a16:creationId xmlns:a16="http://schemas.microsoft.com/office/drawing/2014/main" id="{6CF48695-5D6E-0CDE-5DEE-F281BDA2ED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682" y="3212603"/>
            <a:ext cx="475914" cy="430808"/>
          </a:xfrm>
          <a:prstGeom prst="rect">
            <a:avLst/>
          </a:prstGeom>
        </p:spPr>
      </p:pic>
      <p:grpSp>
        <p:nvGrpSpPr>
          <p:cNvPr id="54" name="Grupo 53">
            <a:extLst>
              <a:ext uri="{FF2B5EF4-FFF2-40B4-BE49-F238E27FC236}">
                <a16:creationId xmlns:a16="http://schemas.microsoft.com/office/drawing/2014/main" id="{3C305996-0261-9F5E-7722-C7515FD8BA0C}"/>
              </a:ext>
            </a:extLst>
          </p:cNvPr>
          <p:cNvGrpSpPr/>
          <p:nvPr/>
        </p:nvGrpSpPr>
        <p:grpSpPr>
          <a:xfrm>
            <a:off x="9233541" y="3300200"/>
            <a:ext cx="554226" cy="190264"/>
            <a:chOff x="10511617" y="457908"/>
            <a:chExt cx="1234443" cy="419198"/>
          </a:xfrm>
        </p:grpSpPr>
        <p:grpSp>
          <p:nvGrpSpPr>
            <p:cNvPr id="55" name="object 9">
              <a:extLst>
                <a:ext uri="{FF2B5EF4-FFF2-40B4-BE49-F238E27FC236}">
                  <a16:creationId xmlns:a16="http://schemas.microsoft.com/office/drawing/2014/main" id="{B6DADE96-AC17-318C-BAE2-F2ADAE311B77}"/>
                </a:ext>
              </a:extLst>
            </p:cNvPr>
            <p:cNvGrpSpPr/>
            <p:nvPr/>
          </p:nvGrpSpPr>
          <p:grpSpPr>
            <a:xfrm>
              <a:off x="10511617" y="821862"/>
              <a:ext cx="511809" cy="55244"/>
              <a:chOff x="10511617" y="821862"/>
              <a:chExt cx="511809" cy="55244"/>
            </a:xfrm>
          </p:grpSpPr>
          <p:sp>
            <p:nvSpPr>
              <p:cNvPr id="60" name="object 10">
                <a:extLst>
                  <a:ext uri="{FF2B5EF4-FFF2-40B4-BE49-F238E27FC236}">
                    <a16:creationId xmlns:a16="http://schemas.microsoft.com/office/drawing/2014/main" id="{18A259D6-2634-47F5-1E3C-691EFA08E77B}"/>
                  </a:ext>
                </a:extLst>
              </p:cNvPr>
              <p:cNvSpPr/>
              <p:nvPr/>
            </p:nvSpPr>
            <p:spPr>
              <a:xfrm>
                <a:off x="10511617" y="821863"/>
                <a:ext cx="230504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230504" h="55244">
                    <a:moveTo>
                      <a:pt x="230182" y="55121"/>
                    </a:moveTo>
                    <a:lnTo>
                      <a:pt x="0" y="55121"/>
                    </a:lnTo>
                    <a:lnTo>
                      <a:pt x="0" y="0"/>
                    </a:lnTo>
                    <a:lnTo>
                      <a:pt x="230182" y="0"/>
                    </a:lnTo>
                    <a:lnTo>
                      <a:pt x="230182" y="55121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object 11">
                <a:extLst>
                  <a:ext uri="{FF2B5EF4-FFF2-40B4-BE49-F238E27FC236}">
                    <a16:creationId xmlns:a16="http://schemas.microsoft.com/office/drawing/2014/main" id="{882E5450-E075-EAC5-411B-605D67817F37}"/>
                  </a:ext>
                </a:extLst>
              </p:cNvPr>
              <p:cNvSpPr/>
              <p:nvPr/>
            </p:nvSpPr>
            <p:spPr>
              <a:xfrm>
                <a:off x="10741800" y="821862"/>
                <a:ext cx="281940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281940" h="55244">
                    <a:moveTo>
                      <a:pt x="281546" y="55121"/>
                    </a:moveTo>
                    <a:lnTo>
                      <a:pt x="0" y="55121"/>
                    </a:lnTo>
                    <a:lnTo>
                      <a:pt x="0" y="0"/>
                    </a:lnTo>
                    <a:lnTo>
                      <a:pt x="281546" y="0"/>
                    </a:lnTo>
                    <a:lnTo>
                      <a:pt x="281546" y="55121"/>
                    </a:lnTo>
                    <a:close/>
                  </a:path>
                </a:pathLst>
              </a:custGeom>
              <a:solidFill>
                <a:srgbClr val="D74046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6" name="object 12">
              <a:extLst>
                <a:ext uri="{FF2B5EF4-FFF2-40B4-BE49-F238E27FC236}">
                  <a16:creationId xmlns:a16="http://schemas.microsoft.com/office/drawing/2014/main" id="{9D92887F-3A30-2A80-A980-D111E1C2F41C}"/>
                </a:ext>
              </a:extLst>
            </p:cNvPr>
            <p:cNvGrpSpPr/>
            <p:nvPr/>
          </p:nvGrpSpPr>
          <p:grpSpPr>
            <a:xfrm>
              <a:off x="10511620" y="457908"/>
              <a:ext cx="1234440" cy="261620"/>
              <a:chOff x="10511620" y="457908"/>
              <a:chExt cx="1234440" cy="261620"/>
            </a:xfrm>
          </p:grpSpPr>
          <p:sp>
            <p:nvSpPr>
              <p:cNvPr id="57" name="object 13">
                <a:extLst>
                  <a:ext uri="{FF2B5EF4-FFF2-40B4-BE49-F238E27FC236}">
                    <a16:creationId xmlns:a16="http://schemas.microsoft.com/office/drawing/2014/main" id="{2B2963AF-61F0-A03A-DA8F-6832EFC963F6}"/>
                  </a:ext>
                </a:extLst>
              </p:cNvPr>
              <p:cNvSpPr/>
              <p:nvPr/>
            </p:nvSpPr>
            <p:spPr>
              <a:xfrm>
                <a:off x="10511612" y="457910"/>
                <a:ext cx="511809" cy="262255"/>
              </a:xfrm>
              <a:custGeom>
                <a:avLst/>
                <a:gdLst/>
                <a:ahLst/>
                <a:cxnLst/>
                <a:rect l="l" t="t" r="r" b="b"/>
                <a:pathLst>
                  <a:path w="511809" h="262255">
                    <a:moveTo>
                      <a:pt x="213868" y="13919"/>
                    </a:moveTo>
                    <a:lnTo>
                      <a:pt x="194589" y="7302"/>
                    </a:lnTo>
                    <a:lnTo>
                      <a:pt x="177228" y="3009"/>
                    </a:lnTo>
                    <a:lnTo>
                      <a:pt x="161518" y="698"/>
                    </a:lnTo>
                    <a:lnTo>
                      <a:pt x="147180" y="0"/>
                    </a:lnTo>
                    <a:lnTo>
                      <a:pt x="116128" y="2628"/>
                    </a:lnTo>
                    <a:lnTo>
                      <a:pt x="63881" y="21386"/>
                    </a:lnTo>
                    <a:lnTo>
                      <a:pt x="26022" y="54419"/>
                    </a:lnTo>
                    <a:lnTo>
                      <a:pt x="3251" y="101968"/>
                    </a:lnTo>
                    <a:lnTo>
                      <a:pt x="0" y="130251"/>
                    </a:lnTo>
                    <a:lnTo>
                      <a:pt x="3251" y="158661"/>
                    </a:lnTo>
                    <a:lnTo>
                      <a:pt x="26022" y="206730"/>
                    </a:lnTo>
                    <a:lnTo>
                      <a:pt x="63055" y="239623"/>
                    </a:lnTo>
                    <a:lnTo>
                      <a:pt x="117157" y="258838"/>
                    </a:lnTo>
                    <a:lnTo>
                      <a:pt x="152590" y="261632"/>
                    </a:lnTo>
                    <a:lnTo>
                      <a:pt x="165747" y="261099"/>
                    </a:lnTo>
                    <a:lnTo>
                      <a:pt x="180276" y="259092"/>
                    </a:lnTo>
                    <a:lnTo>
                      <a:pt x="196278" y="254977"/>
                    </a:lnTo>
                    <a:lnTo>
                      <a:pt x="213868" y="248132"/>
                    </a:lnTo>
                    <a:lnTo>
                      <a:pt x="213868" y="192849"/>
                    </a:lnTo>
                    <a:lnTo>
                      <a:pt x="200063" y="198031"/>
                    </a:lnTo>
                    <a:lnTo>
                      <a:pt x="187236" y="201955"/>
                    </a:lnTo>
                    <a:lnTo>
                      <a:pt x="175298" y="204736"/>
                    </a:lnTo>
                    <a:lnTo>
                      <a:pt x="164160" y="206502"/>
                    </a:lnTo>
                    <a:lnTo>
                      <a:pt x="159105" y="207264"/>
                    </a:lnTo>
                    <a:lnTo>
                      <a:pt x="154355" y="207568"/>
                    </a:lnTo>
                    <a:lnTo>
                      <a:pt x="150063" y="207568"/>
                    </a:lnTo>
                    <a:lnTo>
                      <a:pt x="107848" y="199047"/>
                    </a:lnTo>
                    <a:lnTo>
                      <a:pt x="70116" y="164592"/>
                    </a:lnTo>
                    <a:lnTo>
                      <a:pt x="62725" y="131381"/>
                    </a:lnTo>
                    <a:lnTo>
                      <a:pt x="64655" y="114109"/>
                    </a:lnTo>
                    <a:lnTo>
                      <a:pt x="89001" y="73545"/>
                    </a:lnTo>
                    <a:lnTo>
                      <a:pt x="131686" y="55257"/>
                    </a:lnTo>
                    <a:lnTo>
                      <a:pt x="148831" y="54013"/>
                    </a:lnTo>
                    <a:lnTo>
                      <a:pt x="154660" y="54013"/>
                    </a:lnTo>
                    <a:lnTo>
                      <a:pt x="200431" y="63893"/>
                    </a:lnTo>
                    <a:lnTo>
                      <a:pt x="213868" y="68935"/>
                    </a:lnTo>
                    <a:lnTo>
                      <a:pt x="213868" y="13919"/>
                    </a:lnTo>
                    <a:close/>
                  </a:path>
                  <a:path w="511809" h="262255">
                    <a:moveTo>
                      <a:pt x="511213" y="131025"/>
                    </a:moveTo>
                    <a:lnTo>
                      <a:pt x="508558" y="103149"/>
                    </a:lnTo>
                    <a:lnTo>
                      <a:pt x="501002" y="77812"/>
                    </a:lnTo>
                    <a:lnTo>
                      <a:pt x="489191" y="55422"/>
                    </a:lnTo>
                    <a:lnTo>
                      <a:pt x="487502" y="53340"/>
                    </a:lnTo>
                    <a:lnTo>
                      <a:pt x="473786" y="36410"/>
                    </a:lnTo>
                    <a:lnTo>
                      <a:pt x="454317" y="20434"/>
                    </a:lnTo>
                    <a:lnTo>
                      <a:pt x="454279" y="131025"/>
                    </a:lnTo>
                    <a:lnTo>
                      <a:pt x="452335" y="150634"/>
                    </a:lnTo>
                    <a:lnTo>
                      <a:pt x="433425" y="186969"/>
                    </a:lnTo>
                    <a:lnTo>
                      <a:pt x="397179" y="206679"/>
                    </a:lnTo>
                    <a:lnTo>
                      <a:pt x="380149" y="208343"/>
                    </a:lnTo>
                    <a:lnTo>
                      <a:pt x="366395" y="207276"/>
                    </a:lnTo>
                    <a:lnTo>
                      <a:pt x="328676" y="187680"/>
                    </a:lnTo>
                    <a:lnTo>
                      <a:pt x="308102" y="147726"/>
                    </a:lnTo>
                    <a:lnTo>
                      <a:pt x="306768" y="131737"/>
                    </a:lnTo>
                    <a:lnTo>
                      <a:pt x="306781" y="131025"/>
                    </a:lnTo>
                    <a:lnTo>
                      <a:pt x="320243" y="84112"/>
                    </a:lnTo>
                    <a:lnTo>
                      <a:pt x="350862" y="58966"/>
                    </a:lnTo>
                    <a:lnTo>
                      <a:pt x="396367" y="54991"/>
                    </a:lnTo>
                    <a:lnTo>
                      <a:pt x="433425" y="74714"/>
                    </a:lnTo>
                    <a:lnTo>
                      <a:pt x="452539" y="112890"/>
                    </a:lnTo>
                    <a:lnTo>
                      <a:pt x="454279" y="131025"/>
                    </a:lnTo>
                    <a:lnTo>
                      <a:pt x="454279" y="20421"/>
                    </a:lnTo>
                    <a:lnTo>
                      <a:pt x="432295" y="9067"/>
                    </a:lnTo>
                    <a:lnTo>
                      <a:pt x="407784" y="2260"/>
                    </a:lnTo>
                    <a:lnTo>
                      <a:pt x="380873" y="0"/>
                    </a:lnTo>
                    <a:lnTo>
                      <a:pt x="348246" y="3378"/>
                    </a:lnTo>
                    <a:lnTo>
                      <a:pt x="301701" y="23914"/>
                    </a:lnTo>
                    <a:lnTo>
                      <a:pt x="272072" y="55930"/>
                    </a:lnTo>
                    <a:lnTo>
                      <a:pt x="252666" y="104533"/>
                    </a:lnTo>
                    <a:lnTo>
                      <a:pt x="249910" y="131737"/>
                    </a:lnTo>
                    <a:lnTo>
                      <a:pt x="252514" y="158648"/>
                    </a:lnTo>
                    <a:lnTo>
                      <a:pt x="271767" y="205968"/>
                    </a:lnTo>
                    <a:lnTo>
                      <a:pt x="303199" y="238201"/>
                    </a:lnTo>
                    <a:lnTo>
                      <a:pt x="349834" y="258406"/>
                    </a:lnTo>
                    <a:lnTo>
                      <a:pt x="380923" y="261632"/>
                    </a:lnTo>
                    <a:lnTo>
                      <a:pt x="409308" y="259041"/>
                    </a:lnTo>
                    <a:lnTo>
                      <a:pt x="434111" y="251675"/>
                    </a:lnTo>
                    <a:lnTo>
                      <a:pt x="455536" y="240093"/>
                    </a:lnTo>
                    <a:lnTo>
                      <a:pt x="473786" y="224853"/>
                    </a:lnTo>
                    <a:lnTo>
                      <a:pt x="486956" y="208343"/>
                    </a:lnTo>
                    <a:lnTo>
                      <a:pt x="490575" y="203809"/>
                    </a:lnTo>
                    <a:lnTo>
                      <a:pt x="502221" y="180606"/>
                    </a:lnTo>
                    <a:lnTo>
                      <a:pt x="509016" y="156070"/>
                    </a:lnTo>
                    <a:lnTo>
                      <a:pt x="511213" y="131025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58" name="object 14">
                <a:extLst>
                  <a:ext uri="{FF2B5EF4-FFF2-40B4-BE49-F238E27FC236}">
                    <a16:creationId xmlns:a16="http://schemas.microsoft.com/office/drawing/2014/main" id="{98066E28-722C-07DE-A266-01752CB92962}"/>
                  </a:ext>
                </a:extLst>
              </p:cNvPr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1066300" y="463534"/>
                <a:ext cx="197815" cy="250370"/>
              </a:xfrm>
              <a:prstGeom prst="rect">
                <a:avLst/>
              </a:prstGeom>
            </p:spPr>
          </p:pic>
          <p:sp>
            <p:nvSpPr>
              <p:cNvPr id="59" name="object 15">
                <a:extLst>
                  <a:ext uri="{FF2B5EF4-FFF2-40B4-BE49-F238E27FC236}">
                    <a16:creationId xmlns:a16="http://schemas.microsoft.com/office/drawing/2014/main" id="{28703007-7CF4-5A48-C248-3289A454DA52}"/>
                  </a:ext>
                </a:extLst>
              </p:cNvPr>
              <p:cNvSpPr/>
              <p:nvPr/>
            </p:nvSpPr>
            <p:spPr>
              <a:xfrm>
                <a:off x="11303394" y="457910"/>
                <a:ext cx="442595" cy="261620"/>
              </a:xfrm>
              <a:custGeom>
                <a:avLst/>
                <a:gdLst/>
                <a:ahLst/>
                <a:cxnLst/>
                <a:rect l="l" t="t" r="r" b="b"/>
                <a:pathLst>
                  <a:path w="442595" h="261620">
                    <a:moveTo>
                      <a:pt x="155956" y="5118"/>
                    </a:moveTo>
                    <a:lnTo>
                      <a:pt x="0" y="5118"/>
                    </a:lnTo>
                    <a:lnTo>
                      <a:pt x="0" y="54419"/>
                    </a:lnTo>
                    <a:lnTo>
                      <a:pt x="0" y="102450"/>
                    </a:lnTo>
                    <a:lnTo>
                      <a:pt x="0" y="151739"/>
                    </a:lnTo>
                    <a:lnTo>
                      <a:pt x="0" y="255397"/>
                    </a:lnTo>
                    <a:lnTo>
                      <a:pt x="58331" y="255397"/>
                    </a:lnTo>
                    <a:lnTo>
                      <a:pt x="58331" y="151739"/>
                    </a:lnTo>
                    <a:lnTo>
                      <a:pt x="143611" y="151739"/>
                    </a:lnTo>
                    <a:lnTo>
                      <a:pt x="143611" y="102450"/>
                    </a:lnTo>
                    <a:lnTo>
                      <a:pt x="58331" y="102450"/>
                    </a:lnTo>
                    <a:lnTo>
                      <a:pt x="58331" y="54419"/>
                    </a:lnTo>
                    <a:lnTo>
                      <a:pt x="155956" y="54419"/>
                    </a:lnTo>
                    <a:lnTo>
                      <a:pt x="155956" y="5118"/>
                    </a:lnTo>
                    <a:close/>
                  </a:path>
                  <a:path w="442595" h="261620">
                    <a:moveTo>
                      <a:pt x="442087" y="131013"/>
                    </a:moveTo>
                    <a:lnTo>
                      <a:pt x="439432" y="103149"/>
                    </a:lnTo>
                    <a:lnTo>
                      <a:pt x="431876" y="77812"/>
                    </a:lnTo>
                    <a:lnTo>
                      <a:pt x="420077" y="55422"/>
                    </a:lnTo>
                    <a:lnTo>
                      <a:pt x="418388" y="53340"/>
                    </a:lnTo>
                    <a:lnTo>
                      <a:pt x="404660" y="36410"/>
                    </a:lnTo>
                    <a:lnTo>
                      <a:pt x="385203" y="20447"/>
                    </a:lnTo>
                    <a:lnTo>
                      <a:pt x="385203" y="131013"/>
                    </a:lnTo>
                    <a:lnTo>
                      <a:pt x="371500" y="178333"/>
                    </a:lnTo>
                    <a:lnTo>
                      <a:pt x="328053" y="206679"/>
                    </a:lnTo>
                    <a:lnTo>
                      <a:pt x="311023" y="208343"/>
                    </a:lnTo>
                    <a:lnTo>
                      <a:pt x="297281" y="207276"/>
                    </a:lnTo>
                    <a:lnTo>
                      <a:pt x="259562" y="187680"/>
                    </a:lnTo>
                    <a:lnTo>
                      <a:pt x="238963" y="147726"/>
                    </a:lnTo>
                    <a:lnTo>
                      <a:pt x="237642" y="131737"/>
                    </a:lnTo>
                    <a:lnTo>
                      <a:pt x="237655" y="131013"/>
                    </a:lnTo>
                    <a:lnTo>
                      <a:pt x="251117" y="84112"/>
                    </a:lnTo>
                    <a:lnTo>
                      <a:pt x="281736" y="58966"/>
                    </a:lnTo>
                    <a:lnTo>
                      <a:pt x="311378" y="53340"/>
                    </a:lnTo>
                    <a:lnTo>
                      <a:pt x="327240" y="54991"/>
                    </a:lnTo>
                    <a:lnTo>
                      <a:pt x="364299" y="74714"/>
                    </a:lnTo>
                    <a:lnTo>
                      <a:pt x="383463" y="112890"/>
                    </a:lnTo>
                    <a:lnTo>
                      <a:pt x="385203" y="131013"/>
                    </a:lnTo>
                    <a:lnTo>
                      <a:pt x="385203" y="20447"/>
                    </a:lnTo>
                    <a:lnTo>
                      <a:pt x="363169" y="9055"/>
                    </a:lnTo>
                    <a:lnTo>
                      <a:pt x="338658" y="2260"/>
                    </a:lnTo>
                    <a:lnTo>
                      <a:pt x="311746" y="0"/>
                    </a:lnTo>
                    <a:lnTo>
                      <a:pt x="279158" y="3378"/>
                    </a:lnTo>
                    <a:lnTo>
                      <a:pt x="232600" y="23901"/>
                    </a:lnTo>
                    <a:lnTo>
                      <a:pt x="202946" y="55918"/>
                    </a:lnTo>
                    <a:lnTo>
                      <a:pt x="183540" y="104521"/>
                    </a:lnTo>
                    <a:lnTo>
                      <a:pt x="180784" y="131737"/>
                    </a:lnTo>
                    <a:lnTo>
                      <a:pt x="183388" y="158648"/>
                    </a:lnTo>
                    <a:lnTo>
                      <a:pt x="202641" y="205968"/>
                    </a:lnTo>
                    <a:lnTo>
                      <a:pt x="234073" y="238201"/>
                    </a:lnTo>
                    <a:lnTo>
                      <a:pt x="280708" y="258406"/>
                    </a:lnTo>
                    <a:lnTo>
                      <a:pt x="311797" y="261620"/>
                    </a:lnTo>
                    <a:lnTo>
                      <a:pt x="340169" y="259041"/>
                    </a:lnTo>
                    <a:lnTo>
                      <a:pt x="386397" y="240093"/>
                    </a:lnTo>
                    <a:lnTo>
                      <a:pt x="417830" y="208343"/>
                    </a:lnTo>
                    <a:lnTo>
                      <a:pt x="439889" y="156070"/>
                    </a:lnTo>
                    <a:lnTo>
                      <a:pt x="442087" y="131013"/>
                    </a:lnTo>
                    <a:close/>
                  </a:path>
                </a:pathLst>
              </a:custGeom>
              <a:solidFill>
                <a:srgbClr val="005FAA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62" name="Imagen 61" descr="Texto&#10;&#10;El contenido generado por IA puede ser incorrecto.">
            <a:extLst>
              <a:ext uri="{FF2B5EF4-FFF2-40B4-BE49-F238E27FC236}">
                <a16:creationId xmlns:a16="http://schemas.microsoft.com/office/drawing/2014/main" id="{D91880C2-B310-4A21-BEFC-58563DC391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984" y="3212603"/>
            <a:ext cx="475914" cy="4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21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6C6CD3-434A-48D9-8105-49290B9229F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5724" y="239865"/>
            <a:ext cx="1056852" cy="6039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11572" y="1925274"/>
            <a:ext cx="8066668" cy="3953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998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Impulsar</a:t>
            </a:r>
            <a:r>
              <a:rPr kumimoji="0" sz="3200" b="0" i="0" u="none" strike="noStrike" kern="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sz="3200" b="0" i="0" u="none" strike="noStrike" kern="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competitividad</a:t>
            </a:r>
            <a:r>
              <a:rPr kumimoji="0" sz="3200" b="0" i="0" u="none" strike="noStrike" kern="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3200" b="0" i="0" u="none" strike="noStrike" kern="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sz="3200" b="0" i="0" u="none" strike="noStrike" kern="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diversificación productiva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3200" b="0" i="0" u="none" strike="noStrike" kern="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nivel</a:t>
            </a:r>
            <a:r>
              <a:rPr kumimoji="0" sz="3200" b="0" i="0" u="none" strike="noStrike" kern="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nacional</a:t>
            </a:r>
            <a:r>
              <a:rPr kumimoji="0" sz="3200" b="0" i="0" u="none" strike="noStrike" kern="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3200" b="0" i="0" u="none" strike="noStrike" kern="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regional</a:t>
            </a:r>
            <a:r>
              <a:rPr kumimoji="0" sz="3200" b="0" i="0" u="none" strike="noStrike" kern="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3200" b="0" i="0" u="none" strike="noStrike" kern="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través</a:t>
            </a:r>
            <a:r>
              <a:rPr kumimoji="0" sz="3200" b="0" i="0" u="none" strike="noStrike" kern="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desarrollo</a:t>
            </a:r>
            <a:r>
              <a:rPr kumimoji="0" sz="3200" b="0" i="0" u="none" strike="noStrike" kern="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tecnológico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  <a:r>
              <a:rPr kumimoji="0" sz="3200" b="0" i="0" u="none" strike="noStrike" kern="0" cap="none" spc="95" normalizeH="0" baseline="0" noProof="0" dirty="0">
                <a:ln>
                  <a:noFill/>
                </a:ln>
                <a:solidFill>
                  <a:srgbClr val="201D7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industrial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3200" b="0" i="0" u="none" strike="noStrike" kern="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  <a:r>
              <a:rPr kumimoji="0" sz="3200" b="0" i="0" u="none" strike="noStrike" kern="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innovación</a:t>
            </a:r>
            <a:r>
              <a:rPr kumimoji="0" sz="3200" b="0" i="0" u="none" strike="noStrike" kern="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</a:t>
            </a:r>
            <a:r>
              <a:rPr kumimoji="0" sz="3200" b="0" i="0" u="none" strike="noStrike" kern="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emprendimiento,</a:t>
            </a:r>
            <a:r>
              <a:rPr kumimoji="0" sz="3200" b="0" i="0" u="none" strike="noStrike" kern="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fortaleciendo</a:t>
            </a:r>
            <a:r>
              <a:rPr kumimoji="0" sz="3200" b="0" i="0" u="none" strike="noStrike" kern="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las</a:t>
            </a:r>
            <a:r>
              <a:rPr kumimoji="0" sz="3200" b="0" i="0" u="none" strike="noStrike" kern="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capacidades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humanas</a:t>
            </a:r>
            <a:r>
              <a:rPr kumimoji="0" sz="3200" b="0" i="0" u="none" strike="noStrike" kern="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3200" b="0" i="0" u="none" strike="noStrike" kern="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tecnológicas</a:t>
            </a:r>
            <a:r>
              <a:rPr kumimoji="0" sz="3200" b="0" i="0" u="none" strike="noStrike" kern="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3200" b="0" i="0" u="none" strike="noStrike" kern="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las</a:t>
            </a:r>
            <a:r>
              <a:rPr kumimoji="0" sz="3200" b="0" i="0" u="none" strike="noStrike" kern="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condiciones</a:t>
            </a:r>
            <a:r>
              <a:rPr kumimoji="0" sz="3200" b="0" i="0" u="none" strike="noStrike" kern="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entorno</a:t>
            </a:r>
            <a:r>
              <a:rPr kumimoji="0" sz="32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</a:t>
            </a:r>
            <a:r>
              <a:rPr kumimoji="0" sz="32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</a:t>
            </a:r>
            <a:r>
              <a:rPr kumimoji="0" sz="32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</a:t>
            </a:r>
            <a:r>
              <a:rPr kumimoji="0" sz="32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</a:t>
            </a:r>
            <a:r>
              <a:rPr kumimoji="0" sz="32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fomentar</a:t>
            </a:r>
            <a:r>
              <a:rPr kumimoji="0" sz="32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</a:t>
            </a:r>
            <a:r>
              <a:rPr kumimoji="0" sz="3200" b="0" i="0" u="none" strike="noStrike" kern="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sz="3200" b="1" kern="0" dirty="0">
                <a:solidFill>
                  <a:srgbClr val="F79646">
                    <a:lumMod val="75000"/>
                  </a:srgbClr>
                </a:solidFill>
                <a:latin typeface="Calibri"/>
                <a:cs typeface="Calibri"/>
              </a:rPr>
              <a:t>desarrollo económico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sostenible y territorialmente equilibrado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</a:t>
            </a:r>
            <a:r>
              <a:rPr kumimoji="0" sz="3200" b="0" i="0" u="none" strike="noStrike" kern="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país.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7B161C4-AB8B-0C2D-77EE-5BBD395A2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8510" y="725369"/>
            <a:ext cx="2125205" cy="68172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9586126-ACB0-B380-1339-463C12BDB2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7143" y="3172"/>
            <a:ext cx="2394857" cy="12759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6ED4FED-B7D5-C0CF-7A23-79257CD02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236" y="2490111"/>
            <a:ext cx="2384808" cy="17096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EAB7D04-CDDE-E27A-8E80-922524F50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2747" y="5234885"/>
            <a:ext cx="2398707" cy="162311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4A4E405-D133-C269-E6C3-9F1A2E17D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6598" y="1279116"/>
            <a:ext cx="2394857" cy="133047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731A254-0898-080C-6556-BF0A99530C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2747" y="4083458"/>
            <a:ext cx="2394857" cy="144378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527FFFC-54A0-2922-BCFB-3AEFFF61F0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s-C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DCB9CDE1-18DB-ACF9-5D47-593222E4FA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572" y="843780"/>
            <a:ext cx="479470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4000" spc="-105" dirty="0">
                <a:solidFill>
                  <a:schemeClr val="tx1"/>
                </a:solidFill>
                <a:latin typeface="Trebuchet MS"/>
                <a:cs typeface="Trebuchet MS"/>
              </a:rPr>
              <a:t>Nuestra Misión </a:t>
            </a:r>
            <a:endParaRPr sz="40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>
          <a:extLst>
            <a:ext uri="{FF2B5EF4-FFF2-40B4-BE49-F238E27FC236}">
              <a16:creationId xmlns:a16="http://schemas.microsoft.com/office/drawing/2014/main" id="{77516E3B-A7D2-46AD-CE51-B8897BBD7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080c16fbb7_0_851">
            <a:extLst>
              <a:ext uri="{FF2B5EF4-FFF2-40B4-BE49-F238E27FC236}">
                <a16:creationId xmlns:a16="http://schemas.microsoft.com/office/drawing/2014/main" id="{C0C68147-F298-D95E-7E5D-D6AD2E3EB9BA}"/>
              </a:ext>
            </a:extLst>
          </p:cNvPr>
          <p:cNvSpPr/>
          <p:nvPr/>
        </p:nvSpPr>
        <p:spPr>
          <a:xfrm>
            <a:off x="4319333" y="0"/>
            <a:ext cx="78728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2" name="Google Shape;1112;g2080c16fbb7_0_851">
            <a:extLst>
              <a:ext uri="{FF2B5EF4-FFF2-40B4-BE49-F238E27FC236}">
                <a16:creationId xmlns:a16="http://schemas.microsoft.com/office/drawing/2014/main" id="{2ABDB0BF-0CB3-23D4-4A5E-7525A16CD9CA}"/>
              </a:ext>
            </a:extLst>
          </p:cNvPr>
          <p:cNvSpPr/>
          <p:nvPr/>
        </p:nvSpPr>
        <p:spPr>
          <a:xfrm flipH="1">
            <a:off x="144300" y="298419"/>
            <a:ext cx="9233200" cy="80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Tx/>
              <a:buNone/>
              <a:tabLst/>
              <a:defRPr/>
            </a:pPr>
            <a:endParaRPr kumimoji="0" sz="2133" b="0" i="0" u="none" strike="noStrike" kern="1200" cap="none" spc="0" normalizeH="0" baseline="0" noProof="0" dirty="0">
              <a:ln>
                <a:noFill/>
              </a:ln>
              <a:solidFill>
                <a:srgbClr val="221E7C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16" name="Google Shape;1116;g2080c16fbb7_0_851">
            <a:extLst>
              <a:ext uri="{FF2B5EF4-FFF2-40B4-BE49-F238E27FC236}">
                <a16:creationId xmlns:a16="http://schemas.microsoft.com/office/drawing/2014/main" id="{0498E56D-995B-713F-9E3D-701632E4C11B}"/>
              </a:ext>
            </a:extLst>
          </p:cNvPr>
          <p:cNvGrpSpPr/>
          <p:nvPr/>
        </p:nvGrpSpPr>
        <p:grpSpPr>
          <a:xfrm>
            <a:off x="4573778" y="1473415"/>
            <a:ext cx="7063616" cy="5118557"/>
            <a:chOff x="3158308" y="2445424"/>
            <a:chExt cx="2463608" cy="899101"/>
          </a:xfrm>
        </p:grpSpPr>
        <p:sp>
          <p:nvSpPr>
            <p:cNvPr id="1117" name="Google Shape;1117;g2080c16fbb7_0_851">
              <a:extLst>
                <a:ext uri="{FF2B5EF4-FFF2-40B4-BE49-F238E27FC236}">
                  <a16:creationId xmlns:a16="http://schemas.microsoft.com/office/drawing/2014/main" id="{19BC0AA4-28D7-44D4-3EF8-69DE0B37027B}"/>
                </a:ext>
              </a:extLst>
            </p:cNvPr>
            <p:cNvSpPr/>
            <p:nvPr/>
          </p:nvSpPr>
          <p:spPr>
            <a:xfrm>
              <a:off x="3158316" y="2445425"/>
              <a:ext cx="2463600" cy="899100"/>
            </a:xfrm>
            <a:prstGeom prst="roundRect">
              <a:avLst>
                <a:gd name="adj" fmla="val 599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8" name="Google Shape;1118;g2080c16fbb7_0_851">
              <a:extLst>
                <a:ext uri="{FF2B5EF4-FFF2-40B4-BE49-F238E27FC236}">
                  <a16:creationId xmlns:a16="http://schemas.microsoft.com/office/drawing/2014/main" id="{A1ED9C06-EB80-10D7-9D93-76E104E3C37B}"/>
                </a:ext>
              </a:extLst>
            </p:cNvPr>
            <p:cNvSpPr/>
            <p:nvPr/>
          </p:nvSpPr>
          <p:spPr>
            <a:xfrm>
              <a:off x="3158308" y="2445424"/>
              <a:ext cx="2463600" cy="6272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D0E8BF-F1BB-0566-EB79-E3A83C591D3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081864" y="653208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F57387B8-A3CB-B43B-E117-F0B995726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9324" y="154090"/>
            <a:ext cx="1004290" cy="32215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9861C5F-0B1E-F19C-BEFE-784D69A6D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728" y="1141896"/>
            <a:ext cx="1456966" cy="5658943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B318F6D1-06DE-C04E-5481-52A51967D999}"/>
              </a:ext>
            </a:extLst>
          </p:cNvPr>
          <p:cNvSpPr txBox="1"/>
          <p:nvPr/>
        </p:nvSpPr>
        <p:spPr>
          <a:xfrm>
            <a:off x="740608" y="404153"/>
            <a:ext cx="8341255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L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600" b="1" i="0" u="none" strike="noStrike" cap="none" spc="-105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</a:defRPr>
            </a:lvl1pPr>
          </a:lstStyle>
          <a:p>
            <a:r>
              <a:rPr lang="es-MX" sz="2800" dirty="0"/>
              <a:t>4. Soporte en Re</a:t>
            </a:r>
            <a:r>
              <a:rPr sz="2800" dirty="0" err="1"/>
              <a:t>siliencia</a:t>
            </a:r>
            <a:r>
              <a:rPr sz="2800" dirty="0"/>
              <a:t> </a:t>
            </a:r>
            <a:r>
              <a:rPr lang="es-MX" sz="2800" dirty="0"/>
              <a:t>y Recuperación </a:t>
            </a:r>
            <a:r>
              <a:rPr sz="2800" dirty="0" err="1"/>
              <a:t>Productiva</a:t>
            </a:r>
            <a:endParaRPr sz="2800" dirty="0"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CC89B4B4-3F17-5F5E-847D-B3316C2AA3D1}"/>
              </a:ext>
            </a:extLst>
          </p:cNvPr>
          <p:cNvSpPr txBox="1"/>
          <p:nvPr/>
        </p:nvSpPr>
        <p:spPr>
          <a:xfrm>
            <a:off x="438998" y="1830501"/>
            <a:ext cx="2208863" cy="360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9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Ante</a:t>
            </a:r>
            <a:r>
              <a:rPr kumimoji="0" sz="2400" b="1" i="0" u="none" strike="noStrike" kern="1200" cap="none" spc="18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1200" cap="none" spc="-14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catástrofes</a:t>
            </a:r>
            <a:r>
              <a:rPr kumimoji="0" lang="es-MX" sz="2400" b="1" i="0" u="none" strike="noStrike" kern="1200" cap="none" spc="-14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</a:t>
            </a:r>
            <a:endParaRPr kumimoji="0" sz="2400" b="1" i="0" u="none" strike="noStrike" kern="1200" cap="none" spc="-14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FA2A2CD0-DAE7-391E-7D37-BBC579AF016D}"/>
              </a:ext>
            </a:extLst>
          </p:cNvPr>
          <p:cNvSpPr txBox="1"/>
          <p:nvPr/>
        </p:nvSpPr>
        <p:spPr>
          <a:xfrm>
            <a:off x="548019" y="2575138"/>
            <a:ext cx="2208863" cy="836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Activación</a:t>
            </a:r>
            <a:r>
              <a:rPr kumimoji="0" sz="1800" b="1" i="0" u="none" strike="noStrike" kern="1200" cap="none" spc="-32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líneas</a:t>
            </a:r>
            <a:r>
              <a:rPr kumimoji="0" lang="es-CL" sz="1800" b="1" i="0" u="none" strike="noStrike" kern="1200" cap="none" spc="-13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especiales</a:t>
            </a:r>
          </a:p>
          <a:p>
            <a:pPr marL="0" marR="0" lvl="0" indent="0" algn="l" defTabSz="914400" rtl="0" eaLnBrk="1" fontAlgn="auto" latinLnBrk="0" hangingPunct="1">
              <a:lnSpc>
                <a:spcPts val="2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37AE226D-2190-63E1-D250-CC5136E21EA1}"/>
              </a:ext>
            </a:extLst>
          </p:cNvPr>
          <p:cNvSpPr txBox="1"/>
          <p:nvPr/>
        </p:nvSpPr>
        <p:spPr>
          <a:xfrm>
            <a:off x="554606" y="3291941"/>
            <a:ext cx="2093255" cy="836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800" b="0" i="0" u="none" strike="noStrike" kern="1200" cap="none" spc="-11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Atención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focal</a:t>
            </a:r>
            <a:r>
              <a:rPr kumimoji="0" lang="es-MX" sz="1800" b="0" i="0" u="none" strike="noStrike" kern="1200" cap="none" spc="-1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</a:t>
            </a:r>
            <a:r>
              <a:rPr kumimoji="0" sz="18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zada</a:t>
            </a:r>
            <a:endParaRPr kumimoji="0" sz="1800" b="0" i="0" u="none" strike="noStrike" kern="1200" cap="none" spc="-1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ts val="2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</a:t>
            </a:r>
            <a:r>
              <a:rPr kumimoji="0" sz="1800" b="0" i="0" u="none" strike="noStrike" kern="1200" cap="none" spc="11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recuperación</a:t>
            </a:r>
          </a:p>
          <a:p>
            <a:pPr marL="0" marR="0" lvl="0" indent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productiva</a:t>
            </a:r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C74F3DD8-1BCA-C4F9-D480-D6E1F0EC113E}"/>
              </a:ext>
            </a:extLst>
          </p:cNvPr>
          <p:cNvSpPr txBox="1"/>
          <p:nvPr/>
        </p:nvSpPr>
        <p:spPr>
          <a:xfrm>
            <a:off x="548019" y="4338293"/>
            <a:ext cx="1968192" cy="8367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Coordinación</a:t>
            </a:r>
          </a:p>
          <a:p>
            <a:pPr marR="0" lvl="0" algn="l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territorial</a:t>
            </a:r>
            <a:r>
              <a:rPr kumimoji="0" sz="1800" b="0" i="0" u="none" strike="noStrike" kern="1200" cap="none" spc="26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</a:t>
            </a:r>
          </a:p>
          <a:p>
            <a:pPr marR="0" lvl="0" algn="l" defTabSz="914400" rtl="0" eaLnBrk="1" fontAlgn="auto" latinLnBrk="0" hangingPunct="1">
              <a:lnSpc>
                <a:spcPts val="2159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otros servicios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584A2DE-85D3-AD5C-9F2E-425A8FD20402}"/>
              </a:ext>
            </a:extLst>
          </p:cNvPr>
          <p:cNvSpPr txBox="1"/>
          <p:nvPr/>
        </p:nvSpPr>
        <p:spPr>
          <a:xfrm>
            <a:off x="4221949" y="1071623"/>
            <a:ext cx="7522825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48"/>
              </a:lnSpc>
              <a:defRPr/>
            </a:pPr>
            <a:r>
              <a:rPr lang="es-CL" sz="1600" spc="-11" dirty="0">
                <a:solidFill>
                  <a:srgbClr val="474444"/>
                </a:solidFill>
                <a:cs typeface="Calibri"/>
              </a:rPr>
              <a:t>Corfo</a:t>
            </a:r>
            <a:r>
              <a:rPr lang="es-CL" sz="1600" spc="28" dirty="0">
                <a:solidFill>
                  <a:srgbClr val="474444"/>
                </a:solidFill>
                <a:cs typeface="Calibri"/>
              </a:rPr>
              <a:t> </a:t>
            </a:r>
            <a:r>
              <a:rPr lang="es-CL" sz="1600" spc="-13" dirty="0">
                <a:solidFill>
                  <a:srgbClr val="474444"/>
                </a:solidFill>
                <a:cs typeface="Calibri"/>
              </a:rPr>
              <a:t>está</a:t>
            </a:r>
            <a:r>
              <a:rPr lang="es-CL" sz="1600" spc="22" dirty="0">
                <a:solidFill>
                  <a:srgbClr val="474444"/>
                </a:solidFill>
                <a:cs typeface="Calibri"/>
              </a:rPr>
              <a:t> </a:t>
            </a:r>
            <a:r>
              <a:rPr lang="es-CL" sz="1600" dirty="0">
                <a:solidFill>
                  <a:srgbClr val="474444"/>
                </a:solidFill>
                <a:cs typeface="Calibri"/>
              </a:rPr>
              <a:t>fortaleciendo</a:t>
            </a:r>
            <a:r>
              <a:rPr lang="es-CL" sz="1600" spc="12" dirty="0">
                <a:solidFill>
                  <a:srgbClr val="474444"/>
                </a:solidFill>
                <a:cs typeface="Calibri"/>
              </a:rPr>
              <a:t> </a:t>
            </a:r>
            <a:r>
              <a:rPr lang="es-CL" sz="1600" dirty="0">
                <a:solidFill>
                  <a:srgbClr val="474444"/>
                </a:solidFill>
                <a:cs typeface="Calibri"/>
              </a:rPr>
              <a:t>sus</a:t>
            </a:r>
            <a:r>
              <a:rPr lang="es-CL" sz="1600" spc="11" dirty="0">
                <a:solidFill>
                  <a:srgbClr val="474444"/>
                </a:solidFill>
                <a:cs typeface="Calibri"/>
              </a:rPr>
              <a:t> </a:t>
            </a:r>
            <a:r>
              <a:rPr lang="es-CL" sz="1600" dirty="0">
                <a:solidFill>
                  <a:srgbClr val="474444"/>
                </a:solidFill>
                <a:cs typeface="Calibri"/>
              </a:rPr>
              <a:t>capacidades</a:t>
            </a:r>
            <a:r>
              <a:rPr lang="es-CL" sz="1600" spc="-26" dirty="0">
                <a:solidFill>
                  <a:srgbClr val="474444"/>
                </a:solidFill>
                <a:cs typeface="Calibri"/>
              </a:rPr>
              <a:t> </a:t>
            </a:r>
            <a:r>
              <a:rPr lang="es-CL" sz="1600" spc="-14" dirty="0">
                <a:solidFill>
                  <a:srgbClr val="474444"/>
                </a:solidFill>
                <a:cs typeface="Calibri"/>
              </a:rPr>
              <a:t>para</a:t>
            </a:r>
            <a:r>
              <a:rPr lang="es-CL" sz="1600" spc="11" dirty="0">
                <a:solidFill>
                  <a:srgbClr val="474444"/>
                </a:solidFill>
                <a:cs typeface="Calibri"/>
              </a:rPr>
              <a:t> </a:t>
            </a:r>
            <a:r>
              <a:rPr lang="es-CL" sz="1600" dirty="0">
                <a:solidFill>
                  <a:srgbClr val="474444"/>
                </a:solidFill>
                <a:cs typeface="Calibri"/>
              </a:rPr>
              <a:t>responder</a:t>
            </a:r>
            <a:r>
              <a:rPr lang="es-CL" sz="1600" spc="45" dirty="0">
                <a:solidFill>
                  <a:srgbClr val="474444"/>
                </a:solidFill>
                <a:cs typeface="Calibri"/>
              </a:rPr>
              <a:t> </a:t>
            </a:r>
            <a:r>
              <a:rPr lang="es-CL" sz="1600" dirty="0">
                <a:solidFill>
                  <a:srgbClr val="474444"/>
                </a:solidFill>
                <a:cs typeface="Calibri"/>
              </a:rPr>
              <a:t>y anticiparte a diversas emergencias productivas (provocadas por desastres</a:t>
            </a:r>
            <a:r>
              <a:rPr lang="es-CL" sz="1600" spc="10" dirty="0">
                <a:solidFill>
                  <a:srgbClr val="474444"/>
                </a:solidFill>
                <a:cs typeface="Calibri"/>
              </a:rPr>
              <a:t> </a:t>
            </a:r>
            <a:r>
              <a:rPr lang="es-CL" sz="1600" dirty="0">
                <a:solidFill>
                  <a:srgbClr val="474444"/>
                </a:solidFill>
                <a:cs typeface="Calibri"/>
              </a:rPr>
              <a:t>naturales u </a:t>
            </a:r>
            <a:r>
              <a:rPr lang="es-CL" sz="1600" spc="-11" dirty="0">
                <a:solidFill>
                  <a:srgbClr val="474444"/>
                </a:solidFill>
                <a:cs typeface="Calibri"/>
              </a:rPr>
              <a:t>otras</a:t>
            </a:r>
            <a:r>
              <a:rPr lang="es-CL" sz="1600" spc="21" dirty="0">
                <a:solidFill>
                  <a:srgbClr val="474444"/>
                </a:solidFill>
                <a:cs typeface="Calibri"/>
              </a:rPr>
              <a:t> </a:t>
            </a:r>
            <a:r>
              <a:rPr lang="es-CL" sz="1600" dirty="0">
                <a:solidFill>
                  <a:srgbClr val="474444"/>
                </a:solidFill>
                <a:cs typeface="Calibri"/>
              </a:rPr>
              <a:t>contingencias).</a:t>
            </a: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D2B20AF0-016D-6FA2-4621-69A6BB2521E8}"/>
              </a:ext>
            </a:extLst>
          </p:cNvPr>
          <p:cNvSpPr txBox="1"/>
          <p:nvPr/>
        </p:nvSpPr>
        <p:spPr>
          <a:xfrm>
            <a:off x="7530379" y="3429000"/>
            <a:ext cx="185583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3"/>
              </a:lnSpc>
              <a:defRPr/>
            </a:pPr>
            <a:r>
              <a:rPr sz="1600" b="1" dirty="0">
                <a:solidFill>
                  <a:srgbClr val="474444"/>
                </a:solidFill>
                <a:cs typeface="Calibri"/>
              </a:rPr>
              <a:t>Corfo participa en</a:t>
            </a:r>
            <a:r>
              <a:rPr sz="1400" b="1" dirty="0">
                <a:solidFill>
                  <a:srgbClr val="474444"/>
                </a:solidFill>
                <a:cs typeface="Calibri"/>
              </a:rPr>
              <a:t>:</a:t>
            </a: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72D80E44-5BD2-0135-7461-934372119104}"/>
              </a:ext>
            </a:extLst>
          </p:cNvPr>
          <p:cNvSpPr txBox="1"/>
          <p:nvPr/>
        </p:nvSpPr>
        <p:spPr>
          <a:xfrm>
            <a:off x="5388373" y="3442543"/>
            <a:ext cx="1855830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48"/>
              </a:lnSpc>
              <a:defRPr/>
            </a:pPr>
            <a:r>
              <a:rPr lang="es-CL" sz="1600" b="1" dirty="0">
                <a:solidFill>
                  <a:srgbClr val="474444"/>
                </a:solidFill>
                <a:cs typeface="Calibri"/>
              </a:rPr>
              <a:t>Capacidades </a:t>
            </a:r>
            <a:r>
              <a:rPr lang="es-MX" sz="1600" b="1" dirty="0">
                <a:solidFill>
                  <a:srgbClr val="474444"/>
                </a:solidFill>
                <a:cs typeface="Calibri"/>
              </a:rPr>
              <a:t>internas </a:t>
            </a:r>
            <a:r>
              <a:rPr sz="1600" b="1" dirty="0">
                <a:solidFill>
                  <a:srgbClr val="474444"/>
                </a:solidFill>
                <a:cs typeface="Calibri"/>
              </a:rPr>
              <a:t>y</a:t>
            </a:r>
            <a:r>
              <a:rPr lang="es-MX" sz="1600" b="1" dirty="0">
                <a:solidFill>
                  <a:srgbClr val="474444"/>
                </a:solidFill>
                <a:cs typeface="Calibri"/>
              </a:rPr>
              <a:t> </a:t>
            </a:r>
            <a:r>
              <a:rPr lang="es-CL" sz="1600" b="1" dirty="0">
                <a:solidFill>
                  <a:srgbClr val="474444"/>
                </a:solidFill>
                <a:cs typeface="Calibri"/>
              </a:rPr>
              <a:t>coordinación con</a:t>
            </a:r>
            <a:r>
              <a:rPr lang="es-CL" sz="1600" b="1" spc="19" dirty="0">
                <a:solidFill>
                  <a:srgbClr val="474444"/>
                </a:solidFill>
                <a:cs typeface="Calibri"/>
              </a:rPr>
              <a:t> </a:t>
            </a:r>
            <a:r>
              <a:rPr lang="es-CL" sz="1600" b="1" dirty="0">
                <a:solidFill>
                  <a:srgbClr val="474444"/>
                </a:solidFill>
                <a:cs typeface="Calibri"/>
              </a:rPr>
              <a:t>diversas instituciones</a:t>
            </a:r>
          </a:p>
          <a:p>
            <a:pPr>
              <a:lnSpc>
                <a:spcPts val="1948"/>
              </a:lnSpc>
              <a:defRPr/>
            </a:pPr>
            <a:endParaRPr sz="1600" b="1" dirty="0">
              <a:solidFill>
                <a:srgbClr val="474444"/>
              </a:solidFill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EA9805C9-BF98-C9AD-E186-6573D81CDA4D}"/>
              </a:ext>
            </a:extLst>
          </p:cNvPr>
          <p:cNvSpPr txBox="1"/>
          <p:nvPr/>
        </p:nvSpPr>
        <p:spPr>
          <a:xfrm>
            <a:off x="7431873" y="3913476"/>
            <a:ext cx="1728216" cy="60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3"/>
              </a:lnSpc>
              <a:defRPr/>
            </a:pPr>
            <a:r>
              <a:rPr sz="1400" dirty="0">
                <a:solidFill>
                  <a:srgbClr val="474444"/>
                </a:solidFill>
                <a:latin typeface="Arial"/>
                <a:cs typeface="Arial"/>
              </a:rPr>
              <a:t>•</a:t>
            </a:r>
            <a:r>
              <a:rPr sz="1400" spc="564" dirty="0">
                <a:solidFill>
                  <a:srgbClr val="474444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474444"/>
                </a:solidFill>
                <a:cs typeface="Calibri"/>
              </a:rPr>
              <a:t>Fortalecimiento</a:t>
            </a:r>
          </a:p>
          <a:p>
            <a:pPr marL="178308">
              <a:lnSpc>
                <a:spcPts val="1511"/>
              </a:lnSpc>
              <a:defRPr/>
            </a:pPr>
            <a:r>
              <a:rPr lang="es-MX" sz="1400" b="1" dirty="0">
                <a:solidFill>
                  <a:srgbClr val="474444"/>
                </a:solidFill>
                <a:cs typeface="Calibri"/>
              </a:rPr>
              <a:t>Productivo </a:t>
            </a:r>
            <a:r>
              <a:rPr lang="es-CL" sz="1400" dirty="0">
                <a:solidFill>
                  <a:srgbClr val="474444"/>
                </a:solidFill>
                <a:cs typeface="Calibri"/>
              </a:rPr>
              <a:t>comuna de La Higuera</a:t>
            </a: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78160E5E-F00E-D649-402F-6F35959C6428}"/>
              </a:ext>
            </a:extLst>
          </p:cNvPr>
          <p:cNvSpPr txBox="1"/>
          <p:nvPr/>
        </p:nvSpPr>
        <p:spPr>
          <a:xfrm>
            <a:off x="9486900" y="4074159"/>
            <a:ext cx="214825" cy="237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8"/>
              </a:lnSpc>
              <a:defRPr/>
            </a:pPr>
            <a:r>
              <a:rPr sz="1400" dirty="0">
                <a:solidFill>
                  <a:srgbClr val="474444"/>
                </a:solidFill>
                <a:latin typeface="Arial"/>
                <a:cs typeface="Arial"/>
              </a:rPr>
              <a:t>•</a:t>
            </a: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37F29429-309F-E93E-E272-90D42DFDE860}"/>
              </a:ext>
            </a:extLst>
          </p:cNvPr>
          <p:cNvSpPr txBox="1"/>
          <p:nvPr/>
        </p:nvSpPr>
        <p:spPr>
          <a:xfrm>
            <a:off x="9594312" y="3937835"/>
            <a:ext cx="1907414" cy="46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3"/>
              </a:lnSpc>
              <a:defRPr/>
            </a:pPr>
            <a:r>
              <a:rPr sz="1400" b="1" dirty="0">
                <a:solidFill>
                  <a:srgbClr val="474444"/>
                </a:solidFill>
                <a:cs typeface="Calibri"/>
              </a:rPr>
              <a:t>Plan</a:t>
            </a:r>
            <a:r>
              <a:rPr sz="1400" b="1" spc="-11" dirty="0">
                <a:solidFill>
                  <a:srgbClr val="474444"/>
                </a:solidFill>
                <a:cs typeface="Calibri"/>
              </a:rPr>
              <a:t> </a:t>
            </a:r>
            <a:r>
              <a:rPr sz="1400" b="1" dirty="0">
                <a:solidFill>
                  <a:srgbClr val="474444"/>
                </a:solidFill>
                <a:cs typeface="Calibri"/>
              </a:rPr>
              <a:t>de</a:t>
            </a:r>
            <a:r>
              <a:rPr sz="1400" b="1" spc="-14" dirty="0">
                <a:solidFill>
                  <a:srgbClr val="474444"/>
                </a:solidFill>
                <a:cs typeface="Calibri"/>
              </a:rPr>
              <a:t> </a:t>
            </a:r>
            <a:r>
              <a:rPr sz="1400" b="1" dirty="0">
                <a:solidFill>
                  <a:srgbClr val="474444"/>
                </a:solidFill>
                <a:cs typeface="Calibri"/>
              </a:rPr>
              <a:t>Fortalecimiento</a:t>
            </a:r>
          </a:p>
          <a:p>
            <a:pPr>
              <a:lnSpc>
                <a:spcPts val="1679"/>
              </a:lnSpc>
              <a:defRPr/>
            </a:pPr>
            <a:r>
              <a:rPr sz="1400" dirty="0">
                <a:solidFill>
                  <a:srgbClr val="474444"/>
                </a:solidFill>
                <a:cs typeface="Calibri"/>
              </a:rPr>
              <a:t>Industrial</a:t>
            </a:r>
            <a:r>
              <a:rPr sz="1400" spc="23" dirty="0">
                <a:solidFill>
                  <a:srgbClr val="474444"/>
                </a:solidFill>
                <a:cs typeface="Calibri"/>
              </a:rPr>
              <a:t> </a:t>
            </a:r>
            <a:r>
              <a:rPr sz="1400" dirty="0">
                <a:solidFill>
                  <a:srgbClr val="474444"/>
                </a:solidFill>
                <a:cs typeface="Calibri"/>
              </a:rPr>
              <a:t>de Biobío</a:t>
            </a:r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A58018A9-CECA-6F81-A493-7146DE132F3C}"/>
              </a:ext>
            </a:extLst>
          </p:cNvPr>
          <p:cNvSpPr txBox="1"/>
          <p:nvPr/>
        </p:nvSpPr>
        <p:spPr>
          <a:xfrm>
            <a:off x="9481815" y="4680872"/>
            <a:ext cx="2132407" cy="2557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3"/>
              </a:lnSpc>
              <a:defRPr/>
            </a:pPr>
            <a:r>
              <a:rPr sz="1400" dirty="0">
                <a:solidFill>
                  <a:srgbClr val="474444"/>
                </a:solidFill>
                <a:latin typeface="Arial"/>
                <a:cs typeface="Arial"/>
              </a:rPr>
              <a:t>•</a:t>
            </a:r>
            <a:r>
              <a:rPr sz="1400" spc="564" dirty="0">
                <a:solidFill>
                  <a:srgbClr val="474444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474444"/>
                </a:solidFill>
                <a:cs typeface="Calibri"/>
              </a:rPr>
              <a:t>Plan</a:t>
            </a:r>
            <a:r>
              <a:rPr sz="1400" b="1" spc="-11" dirty="0">
                <a:solidFill>
                  <a:srgbClr val="474444"/>
                </a:solidFill>
                <a:cs typeface="Calibri"/>
              </a:rPr>
              <a:t> </a:t>
            </a:r>
            <a:r>
              <a:rPr sz="1400" b="1" dirty="0">
                <a:solidFill>
                  <a:srgbClr val="474444"/>
                </a:solidFill>
                <a:cs typeface="Calibri"/>
              </a:rPr>
              <a:t>Bicentenario</a:t>
            </a:r>
            <a:r>
              <a:rPr sz="1400" b="1" spc="-35" dirty="0">
                <a:solidFill>
                  <a:srgbClr val="474444"/>
                </a:solidFill>
                <a:cs typeface="Calibri"/>
              </a:rPr>
              <a:t> </a:t>
            </a:r>
            <a:r>
              <a:rPr sz="1400" b="1" dirty="0">
                <a:solidFill>
                  <a:srgbClr val="474444"/>
                </a:solidFill>
                <a:cs typeface="Calibri"/>
              </a:rPr>
              <a:t>Chiloé</a:t>
            </a: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1543E378-799A-C08B-D84C-344DEA87E920}"/>
              </a:ext>
            </a:extLst>
          </p:cNvPr>
          <p:cNvSpPr txBox="1"/>
          <p:nvPr/>
        </p:nvSpPr>
        <p:spPr>
          <a:xfrm>
            <a:off x="7418160" y="4694977"/>
            <a:ext cx="1855830" cy="6398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3"/>
              </a:lnSpc>
              <a:defRPr/>
            </a:pPr>
            <a:r>
              <a:rPr sz="1400" dirty="0">
                <a:solidFill>
                  <a:srgbClr val="474444"/>
                </a:solidFill>
                <a:latin typeface="Arial"/>
                <a:cs typeface="Arial"/>
              </a:rPr>
              <a:t>•</a:t>
            </a:r>
            <a:r>
              <a:rPr sz="1400" spc="564" dirty="0">
                <a:solidFill>
                  <a:srgbClr val="474444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474444"/>
                </a:solidFill>
                <a:cs typeface="Calibri"/>
              </a:rPr>
              <a:t>Diversificación</a:t>
            </a:r>
            <a:r>
              <a:rPr sz="1400" b="1" spc="-35" dirty="0">
                <a:solidFill>
                  <a:srgbClr val="474444"/>
                </a:solidFill>
                <a:cs typeface="Calibri"/>
              </a:rPr>
              <a:t> </a:t>
            </a:r>
            <a:r>
              <a:rPr sz="1400" b="1" dirty="0">
                <a:solidFill>
                  <a:srgbClr val="474444"/>
                </a:solidFill>
                <a:cs typeface="Calibri"/>
              </a:rPr>
              <a:t>de</a:t>
            </a:r>
            <a:r>
              <a:rPr sz="1400" b="1" spc="-14" dirty="0">
                <a:solidFill>
                  <a:srgbClr val="474444"/>
                </a:solidFill>
                <a:cs typeface="Calibri"/>
              </a:rPr>
              <a:t> </a:t>
            </a:r>
            <a:r>
              <a:rPr sz="1400" b="1" dirty="0">
                <a:solidFill>
                  <a:srgbClr val="474444"/>
                </a:solidFill>
                <a:cs typeface="Calibri"/>
              </a:rPr>
              <a:t>la</a:t>
            </a:r>
          </a:p>
          <a:p>
            <a:pPr marL="178308">
              <a:lnSpc>
                <a:spcPts val="1511"/>
              </a:lnSpc>
              <a:defRPr/>
            </a:pPr>
            <a:r>
              <a:rPr sz="1400" b="1" dirty="0">
                <a:solidFill>
                  <a:srgbClr val="474444"/>
                </a:solidFill>
                <a:cs typeface="Calibri"/>
              </a:rPr>
              <a:t>matriz</a:t>
            </a:r>
            <a:r>
              <a:rPr sz="1400" b="1" spc="-20" dirty="0">
                <a:solidFill>
                  <a:srgbClr val="474444"/>
                </a:solidFill>
                <a:cs typeface="Calibri"/>
              </a:rPr>
              <a:t> </a:t>
            </a:r>
            <a:r>
              <a:rPr sz="1400" b="1" dirty="0">
                <a:solidFill>
                  <a:srgbClr val="474444"/>
                </a:solidFill>
                <a:cs typeface="Calibri"/>
              </a:rPr>
              <a:t>productiva</a:t>
            </a:r>
            <a:r>
              <a:rPr sz="1400" b="1" spc="-27" dirty="0">
                <a:solidFill>
                  <a:srgbClr val="474444"/>
                </a:solidFill>
                <a:cs typeface="Calibri"/>
              </a:rPr>
              <a:t> </a:t>
            </a:r>
            <a:r>
              <a:rPr sz="1400" dirty="0">
                <a:solidFill>
                  <a:srgbClr val="474444"/>
                </a:solidFill>
                <a:cs typeface="Calibri"/>
              </a:rPr>
              <a:t>en</a:t>
            </a:r>
          </a:p>
          <a:p>
            <a:pPr marL="178308">
              <a:lnSpc>
                <a:spcPts val="1511"/>
              </a:lnSpc>
              <a:defRPr/>
            </a:pPr>
            <a:r>
              <a:rPr sz="1400" dirty="0">
                <a:solidFill>
                  <a:srgbClr val="474444"/>
                </a:solidFill>
                <a:cs typeface="Calibri"/>
              </a:rPr>
              <a:t>Tierra del Fuego</a:t>
            </a:r>
          </a:p>
        </p:txBody>
      </p:sp>
      <p:sp>
        <p:nvSpPr>
          <p:cNvPr id="20" name="object 6">
            <a:extLst>
              <a:ext uri="{FF2B5EF4-FFF2-40B4-BE49-F238E27FC236}">
                <a16:creationId xmlns:a16="http://schemas.microsoft.com/office/drawing/2014/main" id="{DE59BB39-5A76-E538-0ED5-6F9C43E73416}"/>
              </a:ext>
            </a:extLst>
          </p:cNvPr>
          <p:cNvSpPr txBox="1"/>
          <p:nvPr/>
        </p:nvSpPr>
        <p:spPr>
          <a:xfrm>
            <a:off x="5919464" y="2164704"/>
            <a:ext cx="5694758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97"/>
              </a:lnSpc>
              <a:defRPr/>
            </a:pPr>
            <a:r>
              <a:rPr sz="2000" b="1" dirty="0">
                <a:solidFill>
                  <a:srgbClr val="221E7C"/>
                </a:solidFill>
                <a:cs typeface="Calibri"/>
              </a:rPr>
              <a:t>+ $13.200</a:t>
            </a:r>
            <a:r>
              <a:rPr sz="2000" b="1" spc="13" dirty="0">
                <a:solidFill>
                  <a:srgbClr val="221E7C"/>
                </a:solidFill>
                <a:cs typeface="Calibri"/>
              </a:rPr>
              <a:t> </a:t>
            </a:r>
            <a:r>
              <a:rPr sz="2000" b="1" dirty="0">
                <a:solidFill>
                  <a:srgbClr val="221E7C"/>
                </a:solidFill>
                <a:cs typeface="Calibri"/>
              </a:rPr>
              <a:t>millones</a:t>
            </a:r>
            <a:r>
              <a:rPr sz="2000" b="1" spc="-28" dirty="0">
                <a:solidFill>
                  <a:srgbClr val="221E7C"/>
                </a:solidFill>
                <a:cs typeface="Calibri"/>
              </a:rPr>
              <a:t> </a:t>
            </a:r>
            <a:r>
              <a:rPr sz="2000" dirty="0">
                <a:solidFill>
                  <a:srgbClr val="221E7C"/>
                </a:solidFill>
                <a:cs typeface="Calibri"/>
              </a:rPr>
              <a:t>ejecutados en</a:t>
            </a:r>
            <a:r>
              <a:rPr sz="2000" spc="24" dirty="0">
                <a:solidFill>
                  <a:srgbClr val="221E7C"/>
                </a:solidFill>
                <a:cs typeface="Calibri"/>
              </a:rPr>
              <a:t> </a:t>
            </a:r>
            <a:r>
              <a:rPr lang="es-MX" sz="2000" b="1" dirty="0">
                <a:solidFill>
                  <a:srgbClr val="221E7C"/>
                </a:solidFill>
                <a:cs typeface="Calibri"/>
              </a:rPr>
              <a:t>Programas </a:t>
            </a:r>
            <a:r>
              <a:rPr sz="2000" b="1" dirty="0">
                <a:solidFill>
                  <a:srgbClr val="221E7C"/>
                </a:solidFill>
                <a:cs typeface="Calibri"/>
              </a:rPr>
              <a:t>de</a:t>
            </a:r>
            <a:r>
              <a:rPr lang="es-MX" sz="2000" b="1" dirty="0">
                <a:solidFill>
                  <a:srgbClr val="221E7C"/>
                </a:solidFill>
                <a:cs typeface="Calibri"/>
              </a:rPr>
              <a:t> Emergencias</a:t>
            </a:r>
            <a:r>
              <a:rPr lang="es-MX" sz="2000" b="1" spc="-28" dirty="0">
                <a:solidFill>
                  <a:srgbClr val="221E7C"/>
                </a:solidFill>
                <a:cs typeface="Calibri"/>
              </a:rPr>
              <a:t> </a:t>
            </a:r>
            <a:r>
              <a:rPr lang="es-MX" sz="2000" b="1" dirty="0">
                <a:solidFill>
                  <a:srgbClr val="221E7C"/>
                </a:solidFill>
                <a:cs typeface="Calibri"/>
              </a:rPr>
              <a:t>2024</a:t>
            </a:r>
            <a:r>
              <a:rPr lang="es-MX" sz="2000" b="1" spc="13" dirty="0">
                <a:solidFill>
                  <a:srgbClr val="221E7C"/>
                </a:solidFill>
                <a:cs typeface="Calibri"/>
              </a:rPr>
              <a:t> </a:t>
            </a:r>
            <a:r>
              <a:rPr lang="es-MX" sz="2000" dirty="0">
                <a:solidFill>
                  <a:srgbClr val="221E7C"/>
                </a:solidFill>
                <a:cs typeface="Calibri"/>
              </a:rPr>
              <a:t>con</a:t>
            </a:r>
            <a:r>
              <a:rPr lang="es-MX" sz="2000" spc="25" dirty="0">
                <a:solidFill>
                  <a:srgbClr val="221E7C"/>
                </a:solidFill>
                <a:cs typeface="Calibri"/>
              </a:rPr>
              <a:t> </a:t>
            </a:r>
            <a:r>
              <a:rPr lang="es-MX" sz="2000" b="1" dirty="0">
                <a:solidFill>
                  <a:srgbClr val="221E7C"/>
                </a:solidFill>
                <a:cs typeface="Calibri"/>
              </a:rPr>
              <a:t>367 empresas</a:t>
            </a:r>
            <a:r>
              <a:rPr lang="es-MX" sz="2000" b="1" spc="-31" dirty="0">
                <a:solidFill>
                  <a:srgbClr val="221E7C"/>
                </a:solidFill>
                <a:cs typeface="Calibri"/>
              </a:rPr>
              <a:t> </a:t>
            </a:r>
            <a:r>
              <a:rPr lang="es-MX" sz="2000" b="1" dirty="0">
                <a:solidFill>
                  <a:srgbClr val="221E7C"/>
                </a:solidFill>
                <a:cs typeface="Calibri"/>
              </a:rPr>
              <a:t>beneficiadas.</a:t>
            </a:r>
          </a:p>
          <a:p>
            <a:pPr>
              <a:lnSpc>
                <a:spcPts val="2197"/>
              </a:lnSpc>
              <a:defRPr/>
            </a:pPr>
            <a:endParaRPr sz="2000" b="1" dirty="0">
              <a:solidFill>
                <a:srgbClr val="221E7C"/>
              </a:solidFill>
              <a:cs typeface="Calibri"/>
            </a:endParaRPr>
          </a:p>
        </p:txBody>
      </p:sp>
      <p:pic>
        <p:nvPicPr>
          <p:cNvPr id="21" name="Gráfico 20" descr="Compartir con relleno sólido">
            <a:extLst>
              <a:ext uri="{FF2B5EF4-FFF2-40B4-BE49-F238E27FC236}">
                <a16:creationId xmlns:a16="http://schemas.microsoft.com/office/drawing/2014/main" id="{3B9AA8BF-3464-1A01-CDD4-B7A1C3970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1790" y="3494895"/>
            <a:ext cx="633814" cy="633814"/>
          </a:xfrm>
          <a:prstGeom prst="rect">
            <a:avLst/>
          </a:prstGeom>
        </p:spPr>
      </p:pic>
      <p:pic>
        <p:nvPicPr>
          <p:cNvPr id="22" name="Gráfico 21" descr="Regar planta contorno">
            <a:extLst>
              <a:ext uri="{FF2B5EF4-FFF2-40B4-BE49-F238E27FC236}">
                <a16:creationId xmlns:a16="http://schemas.microsoft.com/office/drawing/2014/main" id="{5C732349-E422-A37C-00BF-100BDD0966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55375" y="2059827"/>
            <a:ext cx="722636" cy="722636"/>
          </a:xfrm>
          <a:prstGeom prst="rect">
            <a:avLst/>
          </a:prstGeom>
        </p:spPr>
      </p:pic>
      <p:pic>
        <p:nvPicPr>
          <p:cNvPr id="23" name="Gráfico 22" descr="Flujo de trabajo con relleno sólido">
            <a:extLst>
              <a:ext uri="{FF2B5EF4-FFF2-40B4-BE49-F238E27FC236}">
                <a16:creationId xmlns:a16="http://schemas.microsoft.com/office/drawing/2014/main" id="{C7EE3912-55C3-F0D3-3E4E-89BA86D67C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01725" y="3257231"/>
            <a:ext cx="543647" cy="5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44;g2080c16fbb7_0_682">
            <a:extLst>
              <a:ext uri="{FF2B5EF4-FFF2-40B4-BE49-F238E27FC236}">
                <a16:creationId xmlns:a16="http://schemas.microsoft.com/office/drawing/2014/main" id="{860197FB-A940-582D-42F0-B693AC9A54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45" name="Google Shape;745;p16"/>
          <p:cNvPicPr preferRelativeResize="0"/>
          <p:nvPr/>
        </p:nvPicPr>
        <p:blipFill rotWithShape="1">
          <a:blip r:embed="rId3">
            <a:alphaModFix/>
          </a:blip>
          <a:srcRect t="20749" b="51259"/>
          <a:stretch/>
        </p:blipFill>
        <p:spPr>
          <a:xfrm>
            <a:off x="0" y="-33576"/>
            <a:ext cx="1219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47;p42">
            <a:extLst>
              <a:ext uri="{FF2B5EF4-FFF2-40B4-BE49-F238E27FC236}">
                <a16:creationId xmlns:a16="http://schemas.microsoft.com/office/drawing/2014/main" id="{101EE7F1-E0AE-B8BE-CD4F-537637E0E82A}"/>
              </a:ext>
            </a:extLst>
          </p:cNvPr>
          <p:cNvSpPr/>
          <p:nvPr/>
        </p:nvSpPr>
        <p:spPr>
          <a:xfrm>
            <a:off x="-300249" y="2748449"/>
            <a:ext cx="3875964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nit SemiBold" panose="020B0604020202020204" charset="-34"/>
                <a:ea typeface="Kanit"/>
                <a:cs typeface="Kanit SemiBold" panose="020B0604020202020204" charset="-34"/>
                <a:sym typeface="Kanit"/>
              </a:rPr>
              <a:t>GRACIAS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04E11E6E-84C0-8A4F-42F5-F3D308329AC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065525" y="647640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CL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53CED6F8-94FD-EE50-A237-493214F5C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3743" y="322806"/>
            <a:ext cx="1117652" cy="358519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2823AC85-563E-AC21-5B91-8BDD63393B28}"/>
              </a:ext>
            </a:extLst>
          </p:cNvPr>
          <p:cNvSpPr txBox="1"/>
          <p:nvPr/>
        </p:nvSpPr>
        <p:spPr>
          <a:xfrm>
            <a:off x="1854655" y="3718230"/>
            <a:ext cx="9129252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Conoce los instrumentos de CORFO para el Desarrollo Territorial </a:t>
            </a: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Haz </a:t>
            </a: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 aquí</a:t>
            </a: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 descubre sus principales programas e iniciativas</a:t>
            </a:r>
            <a:endParaRPr kumimoji="0" sz="36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5" name="Google Shape;1116;g2080c16fbb7_0_851">
            <a:extLst>
              <a:ext uri="{FF2B5EF4-FFF2-40B4-BE49-F238E27FC236}">
                <a16:creationId xmlns:a16="http://schemas.microsoft.com/office/drawing/2014/main" id="{35DCCDE9-3F7D-84BC-FC30-76F0310B0EFE}"/>
              </a:ext>
            </a:extLst>
          </p:cNvPr>
          <p:cNvGrpSpPr/>
          <p:nvPr/>
        </p:nvGrpSpPr>
        <p:grpSpPr>
          <a:xfrm>
            <a:off x="7391756" y="5137090"/>
            <a:ext cx="4374600" cy="1161432"/>
            <a:chOff x="3158308" y="2445424"/>
            <a:chExt cx="2463608" cy="899101"/>
          </a:xfrm>
        </p:grpSpPr>
        <p:sp>
          <p:nvSpPr>
            <p:cNvPr id="16" name="Google Shape;1117;g2080c16fbb7_0_851">
              <a:extLst>
                <a:ext uri="{FF2B5EF4-FFF2-40B4-BE49-F238E27FC236}">
                  <a16:creationId xmlns:a16="http://schemas.microsoft.com/office/drawing/2014/main" id="{5F999791-4280-9863-3421-BDD12E6CA47B}"/>
                </a:ext>
              </a:extLst>
            </p:cNvPr>
            <p:cNvSpPr/>
            <p:nvPr/>
          </p:nvSpPr>
          <p:spPr>
            <a:xfrm>
              <a:off x="3158316" y="2445425"/>
              <a:ext cx="2463600" cy="899100"/>
            </a:xfrm>
            <a:prstGeom prst="roundRect">
              <a:avLst>
                <a:gd name="adj" fmla="val 599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21E8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118;g2080c16fbb7_0_851">
              <a:extLst>
                <a:ext uri="{FF2B5EF4-FFF2-40B4-BE49-F238E27FC236}">
                  <a16:creationId xmlns:a16="http://schemas.microsoft.com/office/drawing/2014/main" id="{3F77291D-18C6-CD7E-C008-B809B36A8BB8}"/>
                </a:ext>
              </a:extLst>
            </p:cNvPr>
            <p:cNvSpPr/>
            <p:nvPr/>
          </p:nvSpPr>
          <p:spPr>
            <a:xfrm>
              <a:off x="3158308" y="2445424"/>
              <a:ext cx="2463600" cy="62724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21E8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Google Shape;746;p16">
            <a:extLst>
              <a:ext uri="{FF2B5EF4-FFF2-40B4-BE49-F238E27FC236}">
                <a16:creationId xmlns:a16="http://schemas.microsoft.com/office/drawing/2014/main" id="{13D13EC8-0B44-CAA2-91A6-655E0EA40CC3}"/>
              </a:ext>
            </a:extLst>
          </p:cNvPr>
          <p:cNvSpPr txBox="1"/>
          <p:nvPr/>
        </p:nvSpPr>
        <p:spPr>
          <a:xfrm>
            <a:off x="8688411" y="5448633"/>
            <a:ext cx="2178848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Tx/>
              <a:buNone/>
              <a:tabLst/>
              <a:defRPr/>
            </a:pPr>
            <a:r>
              <a:rPr kumimoji="0" lang="es-CL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Kanit SemiBold"/>
                <a:cs typeface="Kanit SemiBold" panose="020B0604020202020204" charset="-34"/>
                <a:sym typeface="Kanit SemiBold"/>
              </a:rPr>
              <a:t>Claudio Maggi</a:t>
            </a:r>
          </a:p>
        </p:txBody>
      </p:sp>
      <p:sp>
        <p:nvSpPr>
          <p:cNvPr id="19" name="Google Shape;753;p16">
            <a:extLst>
              <a:ext uri="{FF2B5EF4-FFF2-40B4-BE49-F238E27FC236}">
                <a16:creationId xmlns:a16="http://schemas.microsoft.com/office/drawing/2014/main" id="{6C5CE32D-6A96-3314-8390-FB0E4AC2F8C8}"/>
              </a:ext>
            </a:extLst>
          </p:cNvPr>
          <p:cNvSpPr txBox="1"/>
          <p:nvPr/>
        </p:nvSpPr>
        <p:spPr>
          <a:xfrm>
            <a:off x="7436732" y="5717806"/>
            <a:ext cx="4284648" cy="46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000"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/>
                <a:cs typeface="Kanit SemiBold" panose="020B0604020202020204" charset="-34"/>
                <a:sym typeface="Calibri"/>
              </a:rPr>
              <a:t>Gerente de Desarrollo Territorial</a:t>
            </a:r>
          </a:p>
        </p:txBody>
      </p:sp>
    </p:spTree>
    <p:extLst>
      <p:ext uri="{BB962C8B-B14F-4D97-AF65-F5344CB8AC3E}">
        <p14:creationId xmlns:p14="http://schemas.microsoft.com/office/powerpoint/2010/main" val="210000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96B579E-ACBD-73A3-301B-714A0BB13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0551" y="3016026"/>
            <a:ext cx="5493962" cy="380627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064B89-610B-CE42-3BB6-8B4CD33CC2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3</a:t>
            </a:fld>
            <a:endParaRPr lang="es-CL" dirty="0"/>
          </a:p>
        </p:txBody>
      </p:sp>
      <p:sp>
        <p:nvSpPr>
          <p:cNvPr id="5" name="Texto">
            <a:extLst>
              <a:ext uri="{FF2B5EF4-FFF2-40B4-BE49-F238E27FC236}">
                <a16:creationId xmlns:a16="http://schemas.microsoft.com/office/drawing/2014/main" id="{0B292AEA-A8A6-0136-3E59-906AB2430AC9}"/>
              </a:ext>
            </a:extLst>
          </p:cNvPr>
          <p:cNvSpPr txBox="1"/>
          <p:nvPr/>
        </p:nvSpPr>
        <p:spPr>
          <a:xfrm>
            <a:off x="2278879" y="2680069"/>
            <a:ext cx="129875" cy="335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0497" tIns="40497" rIns="40497" bIns="40497">
            <a:spAutoFit/>
          </a:bodyPr>
          <a:lstStyle/>
          <a:p>
            <a:pPr defTabSz="405008">
              <a:buClr>
                <a:srgbClr val="000000"/>
              </a:buClr>
              <a:buFont typeface="Arial"/>
              <a:buNone/>
              <a:defRPr sz="1200"/>
            </a:pPr>
            <a:endParaRPr sz="826" kern="0">
              <a:solidFill>
                <a:prstClr val="black"/>
              </a:solidFill>
              <a:cs typeface="Arial"/>
              <a:sym typeface="Arial"/>
            </a:endParaRPr>
          </a:p>
          <a:p>
            <a:pPr defTabSz="405008">
              <a:buClr>
                <a:srgbClr val="000000"/>
              </a:buClr>
              <a:buFont typeface="Arial"/>
              <a:buNone/>
              <a:defRPr sz="1200"/>
            </a:pPr>
            <a:r>
              <a:rPr sz="826" kern="0">
                <a:solidFill>
                  <a:prstClr val="black"/>
                </a:solidFill>
                <a:cs typeface="Arial"/>
                <a:sym typeface="Arial"/>
              </a:rPr>
              <a:t>  </a:t>
            </a:r>
          </a:p>
        </p:txBody>
      </p:sp>
      <p:sp>
        <p:nvSpPr>
          <p:cNvPr id="6" name="Avanzar hacia un Nuevo Modelo de Desarrollo más equitativo, territorialmente equilibrado y sostenible, transitando hacia una economía basada en el conocimiento.">
            <a:extLst>
              <a:ext uri="{FF2B5EF4-FFF2-40B4-BE49-F238E27FC236}">
                <a16:creationId xmlns:a16="http://schemas.microsoft.com/office/drawing/2014/main" id="{F2EF2D12-87CD-C9B2-B421-980F340EE25C}"/>
              </a:ext>
            </a:extLst>
          </p:cNvPr>
          <p:cNvSpPr txBox="1"/>
          <p:nvPr/>
        </p:nvSpPr>
        <p:spPr>
          <a:xfrm>
            <a:off x="584269" y="1765428"/>
            <a:ext cx="10876491" cy="82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497" tIns="40497" rIns="40497" bIns="40497">
            <a:spAutoFit/>
          </a:bodyPr>
          <a:lstStyle/>
          <a:p>
            <a:pPr defTabSz="405008">
              <a:buClr>
                <a:srgbClr val="000000"/>
              </a:buClr>
              <a:buFont typeface="Arial"/>
              <a:buNone/>
            </a:pPr>
            <a:r>
              <a:rPr lang="es-MX" sz="2400" kern="0" dirty="0">
                <a:solidFill>
                  <a:srgbClr val="221E7C"/>
                </a:solidFill>
                <a:cs typeface="Arial"/>
                <a:sym typeface="Arial"/>
              </a:rPr>
              <a:t>A</a:t>
            </a:r>
            <a:r>
              <a:rPr sz="2400" kern="0" dirty="0" err="1">
                <a:solidFill>
                  <a:srgbClr val="221E7C"/>
                </a:solidFill>
                <a:cs typeface="Arial"/>
                <a:sym typeface="Arial"/>
              </a:rPr>
              <a:t>vanzar</a:t>
            </a:r>
            <a:r>
              <a:rPr sz="2400" kern="0" dirty="0">
                <a:solidFill>
                  <a:srgbClr val="221E7C"/>
                </a:solidFill>
                <a:cs typeface="Arial"/>
                <a:sym typeface="Arial"/>
              </a:rPr>
              <a:t> </a:t>
            </a:r>
            <a:r>
              <a:rPr sz="2400" kern="0" dirty="0" err="1">
                <a:solidFill>
                  <a:srgbClr val="221E7C"/>
                </a:solidFill>
                <a:cs typeface="Arial"/>
                <a:sym typeface="Arial"/>
              </a:rPr>
              <a:t>hacia</a:t>
            </a:r>
            <a:r>
              <a:rPr sz="2400" kern="0" dirty="0">
                <a:solidFill>
                  <a:srgbClr val="221E7C"/>
                </a:solidFill>
                <a:cs typeface="Arial"/>
                <a:sym typeface="Arial"/>
              </a:rPr>
              <a:t> un </a:t>
            </a:r>
            <a:r>
              <a:rPr sz="2400" b="1" kern="0" dirty="0" err="1">
                <a:solidFill>
                  <a:srgbClr val="221E7C"/>
                </a:solidFill>
                <a:cs typeface="Arial"/>
                <a:sym typeface="Arial"/>
              </a:rPr>
              <a:t>Modelo</a:t>
            </a:r>
            <a:r>
              <a:rPr sz="2400" b="1" kern="0" dirty="0">
                <a:solidFill>
                  <a:srgbClr val="221E7C"/>
                </a:solidFill>
                <a:cs typeface="Arial"/>
                <a:sym typeface="Arial"/>
              </a:rPr>
              <a:t> de Desarrollo</a:t>
            </a:r>
            <a:r>
              <a:rPr lang="es-MX" sz="2400" b="1" kern="0" dirty="0">
                <a:solidFill>
                  <a:srgbClr val="221E7C"/>
                </a:solidFill>
                <a:cs typeface="Arial"/>
                <a:sym typeface="Arial"/>
              </a:rPr>
              <a:t> Productivo Sostenible,</a:t>
            </a:r>
            <a:r>
              <a:rPr sz="2400" b="1" kern="0" dirty="0">
                <a:solidFill>
                  <a:srgbClr val="221E7C"/>
                </a:solidFill>
                <a:cs typeface="Arial"/>
                <a:sym typeface="Arial"/>
              </a:rPr>
              <a:t> </a:t>
            </a:r>
            <a:r>
              <a:rPr lang="es-MX" sz="2400" kern="0" dirty="0">
                <a:solidFill>
                  <a:srgbClr val="221E7C"/>
                </a:solidFill>
                <a:cs typeface="Arial"/>
                <a:sym typeface="Arial"/>
              </a:rPr>
              <a:t>basado en el conocimiento, </a:t>
            </a:r>
            <a:r>
              <a:rPr sz="2400" kern="0" dirty="0" err="1">
                <a:solidFill>
                  <a:srgbClr val="221E7C"/>
                </a:solidFill>
                <a:cs typeface="Arial"/>
                <a:sym typeface="Arial"/>
              </a:rPr>
              <a:t>más</a:t>
            </a:r>
            <a:r>
              <a:rPr sz="2400" kern="0" dirty="0">
                <a:solidFill>
                  <a:srgbClr val="221E7C"/>
                </a:solidFill>
                <a:cs typeface="Arial"/>
                <a:sym typeface="Arial"/>
              </a:rPr>
              <a:t> </a:t>
            </a:r>
            <a:r>
              <a:rPr lang="es-MX" sz="2400" kern="0" dirty="0">
                <a:solidFill>
                  <a:srgbClr val="221E7C"/>
                </a:solidFill>
                <a:cs typeface="Arial"/>
                <a:sym typeface="Arial"/>
              </a:rPr>
              <a:t>diversificado, </a:t>
            </a:r>
            <a:r>
              <a:rPr sz="2400" kern="0" dirty="0" err="1">
                <a:solidFill>
                  <a:srgbClr val="221E7C"/>
                </a:solidFill>
                <a:cs typeface="Arial"/>
                <a:sym typeface="Arial"/>
              </a:rPr>
              <a:t>equitativo</a:t>
            </a:r>
            <a:r>
              <a:rPr lang="es-MX" sz="2400" kern="0" dirty="0">
                <a:solidFill>
                  <a:srgbClr val="221E7C"/>
                </a:solidFill>
                <a:cs typeface="Arial"/>
                <a:sym typeface="Arial"/>
              </a:rPr>
              <a:t> y</a:t>
            </a:r>
            <a:r>
              <a:rPr sz="2400" kern="0" dirty="0">
                <a:solidFill>
                  <a:srgbClr val="221E7C"/>
                </a:solidFill>
                <a:cs typeface="Arial"/>
                <a:sym typeface="Arial"/>
              </a:rPr>
              <a:t> </a:t>
            </a:r>
            <a:r>
              <a:rPr sz="2400" b="1" kern="0" dirty="0" err="1">
                <a:solidFill>
                  <a:srgbClr val="221E7C"/>
                </a:solidFill>
                <a:cs typeface="Arial"/>
                <a:sym typeface="Arial"/>
              </a:rPr>
              <a:t>territorialmente</a:t>
            </a:r>
            <a:r>
              <a:rPr sz="2400" b="1" kern="0" dirty="0">
                <a:solidFill>
                  <a:srgbClr val="221E7C"/>
                </a:solidFill>
                <a:cs typeface="Arial"/>
                <a:sym typeface="Arial"/>
              </a:rPr>
              <a:t> </a:t>
            </a:r>
            <a:r>
              <a:rPr sz="2400" b="1" kern="0" dirty="0" err="1">
                <a:solidFill>
                  <a:srgbClr val="221E7C"/>
                </a:solidFill>
                <a:cs typeface="Arial"/>
                <a:sym typeface="Arial"/>
              </a:rPr>
              <a:t>equilibrado</a:t>
            </a:r>
            <a:endParaRPr sz="2400" b="1" kern="0" dirty="0">
              <a:solidFill>
                <a:srgbClr val="221E7C"/>
              </a:solidFill>
              <a:cs typeface="Arial"/>
              <a:sym typeface="Arial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BD39F6C-B7AC-17A1-9A6A-A676C4942D33}"/>
              </a:ext>
            </a:extLst>
          </p:cNvPr>
          <p:cNvSpPr txBox="1"/>
          <p:nvPr/>
        </p:nvSpPr>
        <p:spPr>
          <a:xfrm>
            <a:off x="627579" y="1024283"/>
            <a:ext cx="7484034" cy="562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0497" tIns="40497" rIns="40497" bIns="40497">
            <a:noAutofit/>
          </a:bodyPr>
          <a:lstStyle>
            <a:lvl1pPr>
              <a:defRPr sz="2400" b="1">
                <a:solidFill>
                  <a:srgbClr val="211D7C"/>
                </a:solidFill>
              </a:defRPr>
            </a:lvl1pPr>
          </a:lstStyle>
          <a:p>
            <a:pPr defTabSz="540010">
              <a:buClr>
                <a:srgbClr val="000000"/>
              </a:buClr>
              <a:buFont typeface="Arial"/>
              <a:buNone/>
            </a:pPr>
            <a:r>
              <a:rPr lang="es-MX" sz="2800" kern="0" dirty="0">
                <a:solidFill>
                  <a:srgbClr val="221E7C"/>
                </a:solidFill>
                <a:cs typeface="Arial"/>
                <a:sym typeface="Arial"/>
              </a:rPr>
              <a:t>Definiciones Estratégicas</a:t>
            </a:r>
            <a:r>
              <a:rPr sz="2800" kern="0" dirty="0">
                <a:solidFill>
                  <a:srgbClr val="221E7C"/>
                </a:solidFill>
                <a:cs typeface="Arial"/>
                <a:sym typeface="Arial"/>
              </a:rPr>
              <a:t> </a:t>
            </a:r>
            <a:r>
              <a:rPr lang="es-MX" sz="2800" kern="0" dirty="0">
                <a:solidFill>
                  <a:srgbClr val="221E7C"/>
                </a:solidFill>
                <a:cs typeface="Arial"/>
                <a:sym typeface="Arial"/>
              </a:rPr>
              <a:t>CORFO 2022 - 2026</a:t>
            </a:r>
            <a:endParaRPr sz="2800" kern="0" dirty="0">
              <a:solidFill>
                <a:srgbClr val="221E7C"/>
              </a:solidFill>
              <a:cs typeface="Arial"/>
              <a:sym typeface="Arial"/>
            </a:endParaRPr>
          </a:p>
        </p:txBody>
      </p:sp>
      <p:graphicFrame>
        <p:nvGraphicFramePr>
          <p:cNvPr id="8" name="Cuatro grandes desafíos:…">
            <a:extLst>
              <a:ext uri="{FF2B5EF4-FFF2-40B4-BE49-F238E27FC236}">
                <a16:creationId xmlns:a16="http://schemas.microsoft.com/office/drawing/2014/main" id="{E04E5A36-2877-2169-FB6A-B467705345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5367022"/>
              </p:ext>
            </p:extLst>
          </p:nvPr>
        </p:nvGraphicFramePr>
        <p:xfrm>
          <a:off x="584270" y="2585877"/>
          <a:ext cx="10329536" cy="3744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Gráfico 8">
            <a:extLst>
              <a:ext uri="{FF2B5EF4-FFF2-40B4-BE49-F238E27FC236}">
                <a16:creationId xmlns:a16="http://schemas.microsoft.com/office/drawing/2014/main" id="{D2D8408C-C5C4-76AF-EAF7-0EF909A76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74942" y="527157"/>
            <a:ext cx="1549844" cy="4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0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711FF6-B499-C471-14EA-7CE1A8CC10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4</a:t>
            </a:fld>
            <a:endParaRPr lang="es-CL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77730F78-FA82-6D6F-29D1-E89D7E05D874}"/>
              </a:ext>
            </a:extLst>
          </p:cNvPr>
          <p:cNvCxnSpPr>
            <a:cxnSpLocks/>
          </p:cNvCxnSpPr>
          <p:nvPr/>
        </p:nvCxnSpPr>
        <p:spPr>
          <a:xfrm>
            <a:off x="1532213" y="1750967"/>
            <a:ext cx="1961830" cy="0"/>
          </a:xfrm>
          <a:prstGeom prst="line">
            <a:avLst/>
          </a:prstGeom>
          <a:noFill/>
          <a:ln w="22225" cap="flat" cmpd="sng" algn="ctr">
            <a:solidFill>
              <a:srgbClr val="221E7C"/>
            </a:solidFill>
            <a:prstDash val="solid"/>
          </a:ln>
          <a:effectLst/>
        </p:spPr>
      </p:cxnSp>
      <p:pic>
        <p:nvPicPr>
          <p:cNvPr id="6" name="Imagen 5" descr="Imagen que contiene Forma&#10;&#10;Descripción generada automáticamente">
            <a:extLst>
              <a:ext uri="{FF2B5EF4-FFF2-40B4-BE49-F238E27FC236}">
                <a16:creationId xmlns:a16="http://schemas.microsoft.com/office/drawing/2014/main" id="{35BC2791-69DE-0DAE-2E9B-C194EE75EA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48" y="1227747"/>
            <a:ext cx="490187" cy="52322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EB53881-B52F-0DC3-92A8-C7DDB06EF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1399" y="411537"/>
            <a:ext cx="1482337" cy="47550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87B037-CBE9-E945-9C21-E7136760C9E5}"/>
              </a:ext>
            </a:extLst>
          </p:cNvPr>
          <p:cNvSpPr txBox="1"/>
          <p:nvPr/>
        </p:nvSpPr>
        <p:spPr>
          <a:xfrm>
            <a:off x="1446776" y="1227747"/>
            <a:ext cx="6352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L" sz="3200" b="1" kern="0" dirty="0">
                <a:solidFill>
                  <a:srgbClr val="221E7C"/>
                </a:solidFill>
                <a:latin typeface="Arial"/>
                <a:cs typeface="Arial"/>
                <a:sym typeface="Arial"/>
              </a:rPr>
              <a:t>Pilares Estratégicos 2022 - 2026 </a:t>
            </a:r>
            <a:endParaRPr lang="es-CL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73814C-008F-23DA-47F6-378E6D3DC006}"/>
              </a:ext>
            </a:extLst>
          </p:cNvPr>
          <p:cNvSpPr>
            <a:spLocks noGrp="1"/>
          </p:cNvSpPr>
          <p:nvPr/>
        </p:nvSpPr>
        <p:spPr>
          <a:xfrm>
            <a:off x="762435" y="169703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Financiamiento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para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el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desarrollo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Fomento al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emprendimiento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e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innovación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Desarrollo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productivo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sostenible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s-MX" sz="2800" dirty="0">
                <a:solidFill>
                  <a:srgbClr val="002060"/>
                </a:solidFill>
                <a:latin typeface="Arial"/>
                <a:sym typeface="Arial"/>
              </a:rPr>
              <a:t>E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quidad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de </a:t>
            </a:r>
            <a:r>
              <a:rPr kumimoji="0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género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Descentralización para el desarrollo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territorial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A033588-9FAE-410B-5208-A9FF9AF11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380" y="4249677"/>
            <a:ext cx="567839" cy="4958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CAC772-8C7F-FBDF-3004-F9FC8F0CE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138" y="4957848"/>
            <a:ext cx="555843" cy="4918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9EB3CA9-16A1-F7EB-9215-18B0528CD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4266" y="5009040"/>
            <a:ext cx="522985" cy="45045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742025-57D5-BAC6-7949-AC075D82A7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687" y="2874338"/>
            <a:ext cx="734373" cy="73437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25F2A5-2671-61DD-F00A-A5DADD1D38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171" y="2156613"/>
            <a:ext cx="734373" cy="73437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81A877B-6E8E-7C96-D437-049D810EE2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092" y="3491571"/>
            <a:ext cx="689532" cy="689532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64FBEBBF-5FD6-C4E3-9A4D-EB64A23A58C6}"/>
              </a:ext>
            </a:extLst>
          </p:cNvPr>
          <p:cNvSpPr/>
          <p:nvPr/>
        </p:nvSpPr>
        <p:spPr>
          <a:xfrm>
            <a:off x="8135948" y="4888764"/>
            <a:ext cx="689532" cy="689532"/>
          </a:xfrm>
          <a:prstGeom prst="ellipse">
            <a:avLst/>
          </a:prstGeom>
          <a:noFill/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E168F63-B66C-A6A0-8A06-C2CFE1254840}"/>
              </a:ext>
            </a:extLst>
          </p:cNvPr>
          <p:cNvSpPr/>
          <p:nvPr/>
        </p:nvSpPr>
        <p:spPr>
          <a:xfrm>
            <a:off x="9169104" y="4887291"/>
            <a:ext cx="734373" cy="691005"/>
          </a:xfrm>
          <a:prstGeom prst="ellipse">
            <a:avLst/>
          </a:prstGeom>
          <a:noFill/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EC97C05-705B-5CCF-059C-8769CCEDEF7D}"/>
              </a:ext>
            </a:extLst>
          </p:cNvPr>
          <p:cNvSpPr/>
          <p:nvPr/>
        </p:nvSpPr>
        <p:spPr>
          <a:xfrm>
            <a:off x="8600059" y="4181103"/>
            <a:ext cx="757425" cy="691005"/>
          </a:xfrm>
          <a:prstGeom prst="ellipse">
            <a:avLst/>
          </a:prstGeom>
          <a:noFill/>
          <a:ln w="25400" cap="flat" cmpd="sng" algn="ctr">
            <a:solidFill>
              <a:srgbClr val="4472C4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L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AE040D80-D78F-685C-693D-ACF38554F7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8619" y="1128256"/>
            <a:ext cx="1767895" cy="6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9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5D88327-56A9-D010-FCD6-60078E395A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s-CL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49F3F83C-A269-05D8-0603-FE730F186E1E}"/>
              </a:ext>
            </a:extLst>
          </p:cNvPr>
          <p:cNvSpPr txBox="1"/>
          <p:nvPr/>
        </p:nvSpPr>
        <p:spPr>
          <a:xfrm>
            <a:off x="2018906" y="2468878"/>
            <a:ext cx="10166681" cy="387927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2439035" lvl="0" indent="0" algn="l" defTabSz="914400" rtl="0" eaLnBrk="1" fontAlgn="auto" latinLnBrk="0" hangingPunct="1">
              <a:lnSpc>
                <a:spcPts val="24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71495" algn="l"/>
              </a:tabLst>
              <a:defRPr/>
            </a:pPr>
            <a:r>
              <a:rPr kumimoji="0" lang="es-CL" sz="3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Descentralización </a:t>
            </a:r>
            <a:r>
              <a:rPr lang="es-CL" sz="3200" kern="0" dirty="0">
                <a:solidFill>
                  <a:srgbClr val="FFFFFF"/>
                </a:solidFill>
                <a:latin typeface="Calibri"/>
                <a:cs typeface="Calibri"/>
              </a:rPr>
              <a:t>para el</a:t>
            </a:r>
            <a:r>
              <a:rPr kumimoji="0" lang="es-CL" sz="3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desarrollo territorial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DD1F3C1-7FC9-4AFE-E504-FB50F1B08AF6}"/>
              </a:ext>
            </a:extLst>
          </p:cNvPr>
          <p:cNvCxnSpPr>
            <a:cxnSpLocks/>
          </p:cNvCxnSpPr>
          <p:nvPr/>
        </p:nvCxnSpPr>
        <p:spPr>
          <a:xfrm>
            <a:off x="1866158" y="2931354"/>
            <a:ext cx="8942621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áfico 12">
            <a:extLst>
              <a:ext uri="{FF2B5EF4-FFF2-40B4-BE49-F238E27FC236}">
                <a16:creationId xmlns:a16="http://schemas.microsoft.com/office/drawing/2014/main" id="{4D360704-186C-4C5D-F73E-B45935EFA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5084" y="249788"/>
            <a:ext cx="1067390" cy="342396"/>
          </a:xfrm>
          <a:prstGeom prst="rect">
            <a:avLst/>
          </a:prstGeom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1B790AB6-F96A-946C-7718-4263F3A0F362}"/>
              </a:ext>
            </a:extLst>
          </p:cNvPr>
          <p:cNvSpPr txBox="1"/>
          <p:nvPr/>
        </p:nvSpPr>
        <p:spPr>
          <a:xfrm>
            <a:off x="1922612" y="3059199"/>
            <a:ext cx="10980588" cy="4285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2439035" lvl="0" indent="0" algn="l" defTabSz="914400" rtl="0" eaLnBrk="1" fontAlgn="auto" latinLnBrk="0" hangingPunct="1">
              <a:lnSpc>
                <a:spcPts val="24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71495" algn="l"/>
              </a:tabLst>
              <a:defRPr/>
            </a:pPr>
            <a:r>
              <a:rPr kumimoji="0" lang="es-CL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s-CL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Dónde estamos: avances y aprendizajes</a:t>
            </a:r>
            <a:endParaRPr kumimoji="0" sz="2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6" name="object 4">
            <a:extLst>
              <a:ext uri="{FF2B5EF4-FFF2-40B4-BE49-F238E27FC236}">
                <a16:creationId xmlns:a16="http://schemas.microsoft.com/office/drawing/2014/main" id="{BC6D6536-239C-3F25-CFAB-2BAFF8588CD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0213" y="2127301"/>
            <a:ext cx="797718" cy="16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14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Dibujo de la tierra desde el espacio&#10;&#10;Descripción generada automáticamente con confianza baja">
            <a:extLst>
              <a:ext uri="{FF2B5EF4-FFF2-40B4-BE49-F238E27FC236}">
                <a16:creationId xmlns:a16="http://schemas.microsoft.com/office/drawing/2014/main" id="{90E68B06-B284-4319-A414-40D525A3A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9355" y="4082096"/>
            <a:ext cx="595284" cy="636954"/>
          </a:xfrm>
          <a:prstGeom prst="rect">
            <a:avLst/>
          </a:prstGeom>
        </p:spPr>
      </p:pic>
      <p:pic>
        <p:nvPicPr>
          <p:cNvPr id="16" name="Imagen 15" descr="Dibujo de la tierra desde el espacio&#10;&#10;Descripción generada automáticamente con confianza baja">
            <a:extLst>
              <a:ext uri="{FF2B5EF4-FFF2-40B4-BE49-F238E27FC236}">
                <a16:creationId xmlns:a16="http://schemas.microsoft.com/office/drawing/2014/main" id="{CD6F5A0C-EC18-44CF-8A88-2923A6BE8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3750" y="1302946"/>
            <a:ext cx="595284" cy="6369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0EC932F-02E7-D130-9C04-2FEED71177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78" y="-14771"/>
            <a:ext cx="5161066" cy="6872771"/>
          </a:xfrm>
          <a:prstGeom prst="flowChartInputOutpu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771534-7C81-3D7A-CC4C-6C61F04CD2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DF0E8520-BC5D-7A2E-A746-ADA83676C95A}"/>
              </a:ext>
            </a:extLst>
          </p:cNvPr>
          <p:cNvSpPr txBox="1"/>
          <p:nvPr/>
        </p:nvSpPr>
        <p:spPr>
          <a:xfrm>
            <a:off x="1027490" y="1488381"/>
            <a:ext cx="73653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Comité Innova Biobío (2001-2015).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C62076FE-6419-2AD8-5E13-5768319B360D}"/>
              </a:ext>
            </a:extLst>
          </p:cNvPr>
          <p:cNvSpPr txBox="1"/>
          <p:nvPr/>
        </p:nvSpPr>
        <p:spPr>
          <a:xfrm>
            <a:off x="1096435" y="2466596"/>
            <a:ext cx="67254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ARDP - Agencias Regionales de desarrollo productivo</a:t>
            </a:r>
            <a:r>
              <a:rPr lang="es-419" sz="2000" dirty="0">
                <a:solidFill>
                  <a:prstClr val="black"/>
                </a:solidFill>
                <a:latin typeface="Calibri" panose="020F0502020204030204"/>
              </a:rPr>
              <a:t> (2006-2010)</a:t>
            </a: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Comité Corfo: algunas hoy son Corporaciones de derecho privado al alero de la Ley de Gobiernos Regionales. 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5CB603FA-4FE8-808B-E921-3ED35D9687F2}"/>
              </a:ext>
            </a:extLst>
          </p:cNvPr>
          <p:cNvSpPr txBox="1"/>
          <p:nvPr/>
        </p:nvSpPr>
        <p:spPr>
          <a:xfrm>
            <a:off x="1092040" y="5284703"/>
            <a:ext cx="64757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onsejo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CORFO, da inicio al proceso gradual de implementación de los CDPR.   Avanzando hacia la meta presidencial de instalar de 16 CDPR al final del periodo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23A0D7E8-CDF5-4BC1-3F02-F02DF53BB7C1}"/>
              </a:ext>
            </a:extLst>
          </p:cNvPr>
          <p:cNvSpPr txBox="1"/>
          <p:nvPr/>
        </p:nvSpPr>
        <p:spPr>
          <a:xfrm>
            <a:off x="1065986" y="3956267"/>
            <a:ext cx="67254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CDPR - Comités de Desarrollo Productivo Regionales</a:t>
            </a:r>
            <a:r>
              <a:rPr lang="es-419" sz="2000" dirty="0">
                <a:solidFill>
                  <a:prstClr val="black"/>
                </a:solidFill>
                <a:latin typeface="Calibri" panose="020F0502020204030204"/>
              </a:rPr>
              <a:t> “1.0”:</a:t>
            </a: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Antofagasta, Biobío</a:t>
            </a:r>
            <a:r>
              <a:rPr lang="es-419" sz="2000" dirty="0">
                <a:solidFill>
                  <a:prstClr val="black"/>
                </a:solidFill>
                <a:latin typeface="Calibri" panose="020F0502020204030204"/>
              </a:rPr>
              <a:t> y</a:t>
            </a: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Los Ríos y Antofagasta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Imagen 64" descr="Icono&#10;&#10;Descripción generada automáticamente con confianza media">
            <a:extLst>
              <a:ext uri="{FF2B5EF4-FFF2-40B4-BE49-F238E27FC236}">
                <a16:creationId xmlns:a16="http://schemas.microsoft.com/office/drawing/2014/main" id="{168EFE0E-EF0A-9BAD-52F2-0F88AD8FC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5515" y="2541131"/>
            <a:ext cx="593519" cy="63506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375259D-9E15-4123-9F90-B4F37C0FA78F}"/>
              </a:ext>
            </a:extLst>
          </p:cNvPr>
          <p:cNvSpPr/>
          <p:nvPr/>
        </p:nvSpPr>
        <p:spPr>
          <a:xfrm>
            <a:off x="263750" y="1439278"/>
            <a:ext cx="806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2001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E3DA8B9-C92E-46A1-B87D-5AD8BF9C827E}"/>
              </a:ext>
            </a:extLst>
          </p:cNvPr>
          <p:cNvSpPr/>
          <p:nvPr/>
        </p:nvSpPr>
        <p:spPr>
          <a:xfrm>
            <a:off x="186070" y="2697429"/>
            <a:ext cx="806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2006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C9ED000-A295-416C-A404-6F0378935583}"/>
              </a:ext>
            </a:extLst>
          </p:cNvPr>
          <p:cNvSpPr/>
          <p:nvPr/>
        </p:nvSpPr>
        <p:spPr>
          <a:xfrm>
            <a:off x="220858" y="4257385"/>
            <a:ext cx="806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</a:p>
        </p:txBody>
      </p:sp>
      <p:pic>
        <p:nvPicPr>
          <p:cNvPr id="18" name="Imagen 17" descr="Icono&#10;&#10;Descripción generada automáticamente con confianza media">
            <a:extLst>
              <a:ext uri="{FF2B5EF4-FFF2-40B4-BE49-F238E27FC236}">
                <a16:creationId xmlns:a16="http://schemas.microsoft.com/office/drawing/2014/main" id="{A81DAAAA-C014-4830-BA78-5E24B7A9A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120" y="5361161"/>
            <a:ext cx="593519" cy="635065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3ABE3167-C230-4835-A12B-4066C2E32AFB}"/>
              </a:ext>
            </a:extLst>
          </p:cNvPr>
          <p:cNvSpPr/>
          <p:nvPr/>
        </p:nvSpPr>
        <p:spPr>
          <a:xfrm>
            <a:off x="334794" y="5515536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548CA386-595A-4805-8232-6B5682EBE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64324" y="257765"/>
            <a:ext cx="1117651" cy="35851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ADDD8AE-5E93-AFCA-D21B-51DD866C430D}"/>
              </a:ext>
            </a:extLst>
          </p:cNvPr>
          <p:cNvSpPr txBox="1"/>
          <p:nvPr/>
        </p:nvSpPr>
        <p:spPr>
          <a:xfrm>
            <a:off x="334794" y="171470"/>
            <a:ext cx="8058034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500"/>
              <a:buFontTx/>
              <a:buNone/>
              <a:tabLst/>
              <a:defRPr/>
            </a:pPr>
            <a:r>
              <a:rPr kumimoji="0" lang="en-US" sz="32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/>
                <a:cs typeface="Calibri"/>
                <a:sym typeface="Calibri"/>
              </a:rPr>
              <a:t>CORFO y  </a:t>
            </a:r>
            <a:r>
              <a:rPr kumimoji="0" lang="en-US" sz="3200" b="1" i="0" u="none" strike="noStrike" kern="1200" cap="none" spc="-10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/>
                <a:cs typeface="Calibri"/>
                <a:sym typeface="Calibri"/>
              </a:rPr>
              <a:t>el</a:t>
            </a:r>
            <a:r>
              <a:rPr kumimoji="0" lang="en-US" sz="32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1200" cap="none" spc="-10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/>
                <a:cs typeface="Calibri"/>
                <a:sym typeface="Calibri"/>
              </a:rPr>
              <a:t>proceso</a:t>
            </a:r>
            <a:r>
              <a:rPr kumimoji="0" lang="en-US" sz="32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/>
                <a:cs typeface="Calibri"/>
                <a:sym typeface="Calibri"/>
              </a:rPr>
              <a:t> de </a:t>
            </a:r>
            <a:r>
              <a:rPr kumimoji="0" lang="en-US" sz="3200" b="1" i="0" u="none" strike="noStrike" kern="1200" cap="none" spc="-10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/>
                <a:cs typeface="Calibri"/>
                <a:sym typeface="Calibri"/>
              </a:rPr>
              <a:t>descentralización</a:t>
            </a:r>
            <a:r>
              <a:rPr kumimoji="0" lang="en-US" sz="32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1200" cap="none" spc="-10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/>
                <a:cs typeface="Calibri"/>
                <a:sym typeface="Calibri"/>
              </a:rPr>
              <a:t>en</a:t>
            </a:r>
            <a:r>
              <a:rPr kumimoji="0" lang="en-US" sz="32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1200" cap="none" spc="-10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/>
                <a:cs typeface="Calibri"/>
                <a:sym typeface="Calibri"/>
              </a:rPr>
              <a:t>retrospectiva</a:t>
            </a:r>
            <a:endParaRPr kumimoji="0" lang="en-US" sz="3200" b="1" i="0" u="none" strike="noStrike" kern="1200" cap="none" spc="-10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924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53F99C-51B9-8277-98B4-78D93F29E1FB}"/>
              </a:ext>
            </a:extLst>
          </p:cNvPr>
          <p:cNvSpPr txBox="1"/>
          <p:nvPr/>
        </p:nvSpPr>
        <p:spPr>
          <a:xfrm>
            <a:off x="9883878" y="1135483"/>
            <a:ext cx="2217174" cy="3108543"/>
          </a:xfrm>
          <a:prstGeom prst="rect">
            <a:avLst/>
          </a:prstGeom>
          <a:noFill/>
          <a:ln w="19050">
            <a:solidFill>
              <a:srgbClr val="CFCFE5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Transformación territorial y productiva a través de la existencia de una glosa presupuestaria propia, instrumentos delegados, espacios de coordinación y de toma de decisiones entre instituciones y actores regionales relevantes en desarrollo productivo.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Desde Abril 2025 están constituidos y operando  los16 CDPR.  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90EA78C-56B5-A198-76A7-EAF19B4B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A2886-3DAA-43ED-AC4F-06131D4C273F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A255388-DA29-0CCF-078B-D52EAC0EA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63" y="341880"/>
            <a:ext cx="9913375" cy="4695751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73AE165B-7C11-1D55-EFE7-0CB4958A5464}"/>
              </a:ext>
            </a:extLst>
          </p:cNvPr>
          <p:cNvSpPr txBox="1">
            <a:spLocks noChangeArrowheads="1"/>
          </p:cNvSpPr>
          <p:nvPr/>
        </p:nvSpPr>
        <p:spPr>
          <a:xfrm>
            <a:off x="1538845" y="5250773"/>
            <a:ext cx="10294374" cy="12653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MX" sz="1800" i="1" dirty="0">
                <a:solidFill>
                  <a:schemeClr val="bg2">
                    <a:lumMod val="25000"/>
                  </a:schemeClr>
                </a:solidFill>
              </a:rPr>
              <a:t>“Los comités son una manifestación de la política de descentralización (…) en la cual las decisiones respecto a los esfuerzos en innovación, emprendimiento y desarrollo productivo se tomarán en las regiones, por las regiones y para las regiones (…) son un reflejo de la voluntad que tenemos para empoderar a los territorios”. </a:t>
            </a:r>
            <a:r>
              <a:rPr lang="es-CL" sz="1800" b="1" i="1" dirty="0">
                <a:solidFill>
                  <a:srgbClr val="221E7C"/>
                </a:solidFill>
                <a:cs typeface="Calibri"/>
              </a:rPr>
              <a:t>José Miguel Benavente,  VPE Corfo, 2023 </a:t>
            </a:r>
            <a:endParaRPr lang="es-CL" sz="1800" i="1" dirty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es-CL" sz="1800" b="1" i="1" dirty="0">
              <a:solidFill>
                <a:srgbClr val="221E7C"/>
              </a:solidFill>
              <a:ea typeface="Calibri"/>
              <a:cs typeface="Calibri"/>
            </a:endParaRPr>
          </a:p>
        </p:txBody>
      </p:sp>
      <p:pic>
        <p:nvPicPr>
          <p:cNvPr id="19" name="Imagen 18" descr="Persona con traje y corbata sonriendo&#10;&#10;Descripción generada automáticamente">
            <a:extLst>
              <a:ext uri="{FF2B5EF4-FFF2-40B4-BE49-F238E27FC236}">
                <a16:creationId xmlns:a16="http://schemas.microsoft.com/office/drawing/2014/main" id="{585704C6-724B-0EAE-F46D-0D3AA6BEC0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81" y="5242181"/>
            <a:ext cx="958838" cy="11141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5408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246876D-756D-DC28-A76F-2834DBCD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793" y="114276"/>
            <a:ext cx="2062791" cy="1110843"/>
          </a:xfrm>
          <a:prstGeom prst="rect">
            <a:avLst/>
          </a:prstGeom>
        </p:spPr>
      </p:pic>
      <p:sp>
        <p:nvSpPr>
          <p:cNvPr id="50" name="Marcador de número de diapositiva 3">
            <a:extLst>
              <a:ext uri="{FF2B5EF4-FFF2-40B4-BE49-F238E27FC236}">
                <a16:creationId xmlns:a16="http://schemas.microsoft.com/office/drawing/2014/main" id="{F65BBF8F-2755-7552-231A-EED630EFD5E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945558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AA317C6-C4B2-3946-9B4C-759264DFD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00"/>
            <a:ext cx="1765096" cy="6855737"/>
          </a:xfrm>
          <a:prstGeom prst="rect">
            <a:avLst/>
          </a:prstGeom>
        </p:spPr>
      </p:pic>
      <p:sp>
        <p:nvSpPr>
          <p:cNvPr id="28" name="objeto 3" descr="Rectángulo beige">
            <a:extLst>
              <a:ext uri="{FF2B5EF4-FFF2-40B4-BE49-F238E27FC236}">
                <a16:creationId xmlns:a16="http://schemas.microsoft.com/office/drawing/2014/main" id="{63294A32-4B3E-9ACF-1AF1-C3F915D14AF7}"/>
              </a:ext>
            </a:extLst>
          </p:cNvPr>
          <p:cNvSpPr/>
          <p:nvPr/>
        </p:nvSpPr>
        <p:spPr>
          <a:xfrm>
            <a:off x="3679551" y="1446367"/>
            <a:ext cx="8494481" cy="4999840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rgbClr val="201D77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29" name="objeto 6" descr="Rectángulo azul">
            <a:extLst>
              <a:ext uri="{FF2B5EF4-FFF2-40B4-BE49-F238E27FC236}">
                <a16:creationId xmlns:a16="http://schemas.microsoft.com/office/drawing/2014/main" id="{31B497ED-E5B2-5D58-7DBC-7C2CCA93FF70}"/>
              </a:ext>
            </a:extLst>
          </p:cNvPr>
          <p:cNvSpPr/>
          <p:nvPr/>
        </p:nvSpPr>
        <p:spPr>
          <a:xfrm>
            <a:off x="1765096" y="1746553"/>
            <a:ext cx="10408936" cy="4192235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2CCD7F7B-C1E0-5321-9D57-9DE2458A8F4F}"/>
              </a:ext>
            </a:extLst>
          </p:cNvPr>
          <p:cNvSpPr txBox="1">
            <a:spLocks/>
          </p:cNvSpPr>
          <p:nvPr/>
        </p:nvSpPr>
        <p:spPr bwMode="white">
          <a:xfrm>
            <a:off x="1422120" y="715644"/>
            <a:ext cx="10266638" cy="507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500"/>
              <a:buFont typeface="Calibri"/>
              <a:buNone/>
              <a:tabLst/>
              <a:defRPr/>
            </a:pPr>
            <a:r>
              <a:rPr kumimoji="0" lang="es-MX" sz="3200" b="1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Calibri"/>
                <a:cs typeface="Calibri"/>
                <a:sym typeface="Calibri"/>
              </a:rPr>
              <a:t> Premisas del modelo descentralizado </a:t>
            </a:r>
          </a:p>
        </p:txBody>
      </p:sp>
      <p:sp>
        <p:nvSpPr>
          <p:cNvPr id="32" name="Marcador de contenido 3">
            <a:extLst>
              <a:ext uri="{FF2B5EF4-FFF2-40B4-BE49-F238E27FC236}">
                <a16:creationId xmlns:a16="http://schemas.microsoft.com/office/drawing/2014/main" id="{2DC4381E-5261-3EF1-A741-157FE1D809BC}"/>
              </a:ext>
            </a:extLst>
          </p:cNvPr>
          <p:cNvSpPr txBox="1">
            <a:spLocks/>
          </p:cNvSpPr>
          <p:nvPr/>
        </p:nvSpPr>
        <p:spPr bwMode="white">
          <a:xfrm>
            <a:off x="2015745" y="1967798"/>
            <a:ext cx="9907637" cy="3749743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800" b="0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Visión compartida: </a:t>
            </a:r>
            <a:r>
              <a:rPr kumimoji="0" lang="es-MX" sz="2800" b="1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desarrollo territorial descentralizado</a:t>
            </a:r>
            <a:r>
              <a:rPr kumimoji="0" lang="es-MX" sz="2800" b="0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, </a:t>
            </a:r>
            <a:r>
              <a:rPr kumimoji="0" lang="es-MX" sz="2800" b="1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inclusivo e innovador</a:t>
            </a:r>
            <a:r>
              <a:rPr kumimoji="0" lang="es-MX" sz="2800" b="0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, que se </a:t>
            </a:r>
            <a:r>
              <a:rPr kumimoji="0" lang="es-MX" sz="2800" b="0" i="1" u="none" strike="noStrike" kern="1200" cap="none" spc="-33" normalizeH="0" baseline="0" noProof="0" dirty="0" err="1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co-construye</a:t>
            </a:r>
            <a:r>
              <a:rPr kumimoji="0" lang="es-MX" sz="2800" b="0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desde las ERD, capacidades y ventajas endógenas de cada región del país, </a:t>
            </a:r>
            <a:r>
              <a:rPr lang="es-MX" sz="2800" i="1" spc="-33" dirty="0">
                <a:solidFill>
                  <a:srgbClr val="64B2C1">
                    <a:lumMod val="20000"/>
                    <a:lumOff val="80000"/>
                  </a:srgbClr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promoviendo su </a:t>
            </a:r>
            <a:r>
              <a:rPr kumimoji="0" lang="es-MX" sz="2800" b="0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transformación en </a:t>
            </a:r>
            <a:r>
              <a:rPr kumimoji="0" lang="es-MX" sz="2800" b="1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ventajas competitivas sostenibles</a:t>
            </a:r>
            <a:r>
              <a:rPr kumimoji="0" lang="es-MX" sz="2800" b="0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2800" b="0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Este </a:t>
            </a:r>
            <a:r>
              <a:rPr kumimoji="0" lang="es-MX" sz="2800" b="1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nuevo modelo territorial </a:t>
            </a:r>
            <a:r>
              <a:rPr kumimoji="0" lang="es-MX" sz="2800" b="0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promueve </a:t>
            </a:r>
            <a:r>
              <a:rPr kumimoji="0" lang="es-MX" sz="2800" b="1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ecosistemas  productivos regionales diversificados, innovadores y sostenibles</a:t>
            </a:r>
            <a:r>
              <a:rPr kumimoji="0" lang="es-MX" sz="2800" b="0" i="1" u="none" strike="noStrike" kern="1200" cap="none" spc="-33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, integrando conocimiento, tecnología y articulación entre el sector productivo, instituciones públicas y académicas (triple hélice)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MX" sz="2800" b="0" i="1" u="none" strike="noStrike" kern="1200" cap="none" spc="-33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EFE7310-5A71-967D-803E-E03700ABF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9424" y="126007"/>
            <a:ext cx="1275892" cy="409279"/>
          </a:xfrm>
          <a:prstGeom prst="rect">
            <a:avLst/>
          </a:prstGeom>
        </p:spPr>
      </p:pic>
      <p:pic>
        <p:nvPicPr>
          <p:cNvPr id="1026" name="Picture 2" descr="Sercotec, Servicio de Cooperación Técnica - YouTube">
            <a:extLst>
              <a:ext uri="{FF2B5EF4-FFF2-40B4-BE49-F238E27FC236}">
                <a16:creationId xmlns:a16="http://schemas.microsoft.com/office/drawing/2014/main" id="{295D0CD5-3814-66BD-76E8-58F85515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851" y="578464"/>
            <a:ext cx="833419" cy="83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8548DDD-C457-62AF-438F-5B91C8C41F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173" t="19554" r="29832" b="16630"/>
          <a:stretch>
            <a:fillRect/>
          </a:stretch>
        </p:blipFill>
        <p:spPr>
          <a:xfrm>
            <a:off x="11038293" y="251875"/>
            <a:ext cx="833419" cy="7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84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Forma&#10;&#10;Descripción generada automáticamente">
            <a:extLst>
              <a:ext uri="{FF2B5EF4-FFF2-40B4-BE49-F238E27FC236}">
                <a16:creationId xmlns:a16="http://schemas.microsoft.com/office/drawing/2014/main" id="{D1C8316C-1051-5378-29BD-F25AB7254E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21" y="295954"/>
            <a:ext cx="634179" cy="676918"/>
          </a:xfrm>
          <a:prstGeom prst="rect">
            <a:avLst/>
          </a:prstGeom>
        </p:spPr>
      </p:pic>
      <p:sp>
        <p:nvSpPr>
          <p:cNvPr id="20" name="Subtítulo 2">
            <a:extLst>
              <a:ext uri="{FF2B5EF4-FFF2-40B4-BE49-F238E27FC236}">
                <a16:creationId xmlns:a16="http://schemas.microsoft.com/office/drawing/2014/main" id="{C6F27F7A-78CC-AEAD-0F80-862297E58AF6}"/>
              </a:ext>
            </a:extLst>
          </p:cNvPr>
          <p:cNvSpPr txBox="1">
            <a:spLocks noChangeArrowheads="1"/>
          </p:cNvSpPr>
          <p:nvPr/>
        </p:nvSpPr>
        <p:spPr>
          <a:xfrm>
            <a:off x="1196843" y="476624"/>
            <a:ext cx="8458707" cy="6730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221E7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ASPECTOS MEDULARES DEL MODELO DE CDPR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A168C842-4B12-67E2-E9E1-963BD6AA64CA}"/>
              </a:ext>
            </a:extLst>
          </p:cNvPr>
          <p:cNvCxnSpPr>
            <a:cxnSpLocks/>
          </p:cNvCxnSpPr>
          <p:nvPr/>
        </p:nvCxnSpPr>
        <p:spPr>
          <a:xfrm flipV="1">
            <a:off x="1039527" y="835218"/>
            <a:ext cx="5432557" cy="6652"/>
          </a:xfrm>
          <a:prstGeom prst="line">
            <a:avLst/>
          </a:prstGeom>
          <a:ln w="31750">
            <a:solidFill>
              <a:srgbClr val="221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áfico 18">
            <a:extLst>
              <a:ext uri="{FF2B5EF4-FFF2-40B4-BE49-F238E27FC236}">
                <a16:creationId xmlns:a16="http://schemas.microsoft.com/office/drawing/2014/main" id="{83FA7203-D66C-4E41-B160-67141D3F0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94974" y="454644"/>
            <a:ext cx="1117651" cy="35851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A85BC37-9917-C86B-8407-BD8834E5A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617" y="201443"/>
            <a:ext cx="948304" cy="106425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68D4AFE-F901-BE67-BF34-337399108000}"/>
              </a:ext>
            </a:extLst>
          </p:cNvPr>
          <p:cNvSpPr/>
          <p:nvPr/>
        </p:nvSpPr>
        <p:spPr>
          <a:xfrm>
            <a:off x="239005" y="1287228"/>
            <a:ext cx="2813116" cy="2286000"/>
          </a:xfrm>
          <a:prstGeom prst="ellipse">
            <a:avLst/>
          </a:prstGeom>
          <a:solidFill>
            <a:srgbClr val="C00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lang="es-CL" sz="1600" b="1" dirty="0">
                <a:solidFill>
                  <a:srgbClr val="FFFFFF"/>
                </a:solidFill>
                <a:latin typeface="Calibri" panose="020F0502020204030204"/>
              </a:rPr>
              <a:t>C</a:t>
            </a:r>
            <a:r>
              <a:rPr kumimoji="0" lang="es-C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onsejo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colegiado y representativo para cada CDPR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Tiene facultades para tomar decisiones regionales conforme al presupuesto  asignado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061F3B4-4064-86BA-041A-FD97D97D57D9}"/>
              </a:ext>
            </a:extLst>
          </p:cNvPr>
          <p:cNvSpPr/>
          <p:nvPr/>
        </p:nvSpPr>
        <p:spPr>
          <a:xfrm>
            <a:off x="3125568" y="1287228"/>
            <a:ext cx="2813116" cy="2286000"/>
          </a:xfrm>
          <a:prstGeom prst="ellipse">
            <a:avLst/>
          </a:prstGeom>
          <a:solidFill>
            <a:srgbClr val="00B05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Definición de Ejes y Objetivos Estratégicos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Cada CDPR  define sus focos con desafíos para la transformación productiva regional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5E91CE9-2C6F-6F85-54C0-6953104585FD}"/>
              </a:ext>
            </a:extLst>
          </p:cNvPr>
          <p:cNvSpPr/>
          <p:nvPr/>
        </p:nvSpPr>
        <p:spPr>
          <a:xfrm>
            <a:off x="6059660" y="1287228"/>
            <a:ext cx="2914694" cy="2286000"/>
          </a:xfrm>
          <a:prstGeom prst="ellipse">
            <a:avLst/>
          </a:prstGeom>
          <a:solidFill>
            <a:srgbClr val="00808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Toma de decisiones en Subcomités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lang="es-CL" sz="1200" b="1" dirty="0">
                <a:solidFill>
                  <a:srgbClr val="FFFFFF"/>
                </a:solidFill>
                <a:latin typeface="Calibri" panose="020F0502020204030204"/>
              </a:rPr>
              <a:t>Agencias</a:t>
            </a: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t> presentan proyectos y evaluaciones  para la  toma de decisiones  de  consejeros  que no son CORFO y que cumplen roles relevantes  en la región.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5D6C7B9-C79A-B1F2-8166-DFFA6014DC86}"/>
              </a:ext>
            </a:extLst>
          </p:cNvPr>
          <p:cNvSpPr/>
          <p:nvPr/>
        </p:nvSpPr>
        <p:spPr>
          <a:xfrm>
            <a:off x="8993752" y="1269809"/>
            <a:ext cx="2813116" cy="2286000"/>
          </a:xfrm>
          <a:prstGeom prst="ellipse">
            <a:avLst/>
          </a:prstGeom>
          <a:solidFill>
            <a:srgbClr val="FFFF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Nuevas competencias para equipos regionales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endParaRPr kumimoji="0" lang="es-CL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Funcionamiento de los CDPR requiere  mayores competencias en articulación y redefinir funciones técnicas y administrativas.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0264C3-2B96-AECA-D915-54F80E2F8024}"/>
              </a:ext>
            </a:extLst>
          </p:cNvPr>
          <p:cNvSpPr/>
          <p:nvPr/>
        </p:nvSpPr>
        <p:spPr>
          <a:xfrm>
            <a:off x="292525" y="3783986"/>
            <a:ext cx="2813116" cy="2286000"/>
          </a:xfrm>
          <a:prstGeom prst="ellipse">
            <a:avLst/>
          </a:prstGeom>
          <a:solidFill>
            <a:srgbClr val="FFC0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Evolución del rol del Director y Subdirector CDPR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endParaRPr kumimoji="0" lang="es-CL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ser ejecutores operativos a coordinadores estratégicos y articuladores institucionales.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CE02CE-A266-C5B5-6077-2CC159C8A95F}"/>
              </a:ext>
            </a:extLst>
          </p:cNvPr>
          <p:cNvSpPr/>
          <p:nvPr/>
        </p:nvSpPr>
        <p:spPr>
          <a:xfrm>
            <a:off x="3246544" y="3783986"/>
            <a:ext cx="2813116" cy="2286000"/>
          </a:xfrm>
          <a:prstGeom prst="ellipse">
            <a:avLst/>
          </a:prstGeom>
          <a:solidFill>
            <a:srgbClr val="336699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Coordinación multinivel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Clarificación gradual de roles institucionales (nivel central vs. regional) hacia un modelo de corresponsabilidad.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594A96-F72E-AA8C-75EC-7DFEADA3C080}"/>
              </a:ext>
            </a:extLst>
          </p:cNvPr>
          <p:cNvSpPr/>
          <p:nvPr/>
        </p:nvSpPr>
        <p:spPr>
          <a:xfrm>
            <a:off x="6161239" y="3783986"/>
            <a:ext cx="2813116" cy="2286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Transición cultural interna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una lógica de cumplimiento y control a una lógica de planificación, asistencia técnica y gestión estratégica.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EFA46500-B75F-5728-70E9-56F8253B1138}"/>
              </a:ext>
            </a:extLst>
          </p:cNvPr>
          <p:cNvSpPr/>
          <p:nvPr/>
        </p:nvSpPr>
        <p:spPr>
          <a:xfrm>
            <a:off x="8974354" y="3783986"/>
            <a:ext cx="3060329" cy="2286000"/>
          </a:xfrm>
          <a:prstGeom prst="ellipse">
            <a:avLst/>
          </a:prstGeom>
          <a:solidFill>
            <a:srgbClr val="FFCC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Trabajo colaborativo gerencial con foco territorial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endParaRPr kumimoji="0" lang="es-CL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rgbClr val="FFFFFF"/>
                </a:solidFill>
              </a:defRPr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Análisis integrado y propuesta de las gerencias de negocios  contribuyendo a la pertinencia  en la toma decisiones regional.</a:t>
            </a:r>
          </a:p>
        </p:txBody>
      </p:sp>
    </p:spTree>
    <p:extLst>
      <p:ext uri="{BB962C8B-B14F-4D97-AF65-F5344CB8AC3E}">
        <p14:creationId xmlns:p14="http://schemas.microsoft.com/office/powerpoint/2010/main" val="42185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predeterminado">
  <a:themeElements>
    <a:clrScheme name="TRANSFORMA 2">
      <a:dk1>
        <a:sysClr val="windowText" lastClr="000000"/>
      </a:dk1>
      <a:lt1>
        <a:sysClr val="window" lastClr="FFFFFF"/>
      </a:lt1>
      <a:dk2>
        <a:srgbClr val="008C91"/>
      </a:dk2>
      <a:lt2>
        <a:srgbClr val="FFFFFF"/>
      </a:lt2>
      <a:accent1>
        <a:srgbClr val="EB0128"/>
      </a:accent1>
      <a:accent2>
        <a:srgbClr val="0095C8"/>
      </a:accent2>
      <a:accent3>
        <a:srgbClr val="FF7400"/>
      </a:accent3>
      <a:accent4>
        <a:srgbClr val="555559"/>
      </a:accent4>
      <a:accent5>
        <a:srgbClr val="50AB27"/>
      </a:accent5>
      <a:accent6>
        <a:srgbClr val="FFB600"/>
      </a:accent6>
      <a:hlink>
        <a:srgbClr val="E35206"/>
      </a:hlink>
      <a:folHlink>
        <a:srgbClr val="563D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2711</Words>
  <Application>Microsoft Office PowerPoint</Application>
  <PresentationFormat>Panorámica</PresentationFormat>
  <Paragraphs>271</Paragraphs>
  <Slides>21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3_Tema de Office</vt:lpstr>
      <vt:lpstr>Office Theme</vt:lpstr>
      <vt:lpstr>1_Tema de Office</vt:lpstr>
      <vt:lpstr>4_Tema de Office</vt:lpstr>
      <vt:lpstr>Tema predeterminado</vt:lpstr>
      <vt:lpstr>Presentación de PowerPoint</vt:lpstr>
      <vt:lpstr>Nuestra Misión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Francisca Martínez F.</dc:creator>
  <cp:lastModifiedBy>Claudio Maggi Campos</cp:lastModifiedBy>
  <cp:revision>6</cp:revision>
  <dcterms:created xsi:type="dcterms:W3CDTF">2025-10-10T19:31:58Z</dcterms:created>
  <dcterms:modified xsi:type="dcterms:W3CDTF">2025-10-22T12:08:24Z</dcterms:modified>
</cp:coreProperties>
</file>