
<file path=[Content_Types].xml><?xml version="1.0" encoding="utf-8"?>
<Types xmlns="http://schemas.openxmlformats.org/package/2006/content-types">
  <Default Extension="fntdata" ContentType="application/x-fontdata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60" r:id="rId1"/>
  </p:sldMasterIdLst>
  <p:notesMasterIdLst>
    <p:notesMasterId r:id="rId14"/>
  </p:notesMasterIdLst>
  <p:sldIdLst>
    <p:sldId id="290" r:id="rId2"/>
    <p:sldId id="537" r:id="rId3"/>
    <p:sldId id="330" r:id="rId4"/>
    <p:sldId id="543" r:id="rId5"/>
    <p:sldId id="540" r:id="rId6"/>
    <p:sldId id="539" r:id="rId7"/>
    <p:sldId id="542" r:id="rId8"/>
    <p:sldId id="283" r:id="rId9"/>
    <p:sldId id="287" r:id="rId10"/>
    <p:sldId id="407" r:id="rId11"/>
    <p:sldId id="538" r:id="rId12"/>
    <p:sldId id="282" r:id="rId13"/>
  </p:sldIdLst>
  <p:sldSz cx="9144000" cy="6858000" type="screen4x3"/>
  <p:notesSz cx="7010400" cy="9236075"/>
  <p:embeddedFontLst>
    <p:embeddedFont>
      <p:font typeface="Gill Sans MT" panose="020B0502020104020203" pitchFamily="34" charset="0"/>
      <p:regular r:id="rId15"/>
      <p:bold r:id="rId16"/>
      <p:italic r:id="rId17"/>
      <p:boldItalic r:id="rId18"/>
    </p:embeddedFont>
  </p:embeddedFontLst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254A2"/>
    <a:srgbClr val="BB0F79"/>
    <a:srgbClr val="E94252"/>
    <a:srgbClr val="B8A12F"/>
    <a:srgbClr val="B9CE00"/>
    <a:srgbClr val="F6A11C"/>
    <a:srgbClr val="4E3B88"/>
    <a:srgbClr val="00AAB2"/>
    <a:srgbClr val="009FE3"/>
    <a:srgbClr val="085A9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3C2FFA5D-87B4-456A-9821-1D502468CF0F}" styleName="Estilo temático 1 - Énfasis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D5ABB26-0587-4C30-8999-92F81FD0307C}" styleName="Sin estilo ni cuadrícula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C22544A-7EE6-4342-B048-85BDC9FD1C3A}" styleName="Estilo medio 2 - Énfasis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Estilo medio 2 - Énfasis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DF18680-E054-41AD-8BC1-D1AEF772440D}" styleName="Estilo medio 2 - Énfasis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  <a:tblStyle styleId="{6E25E649-3F16-4E02-A733-19D2CDBF48F0}" styleName="Estilo medio 3 - Énfasis 1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87" autoAdjust="0"/>
    <p:restoredTop sz="94660"/>
  </p:normalViewPr>
  <p:slideViewPr>
    <p:cSldViewPr snapToGrid="0">
      <p:cViewPr varScale="1">
        <p:scale>
          <a:sx n="111" d="100"/>
          <a:sy n="111" d="100"/>
        </p:scale>
        <p:origin x="1512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font" Target="fonts/font4.fntdata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font" Target="fonts/font3.fntdata"/><Relationship Id="rId2" Type="http://schemas.openxmlformats.org/officeDocument/2006/relationships/slide" Target="slides/slide1.xml"/><Relationship Id="rId16" Type="http://schemas.openxmlformats.org/officeDocument/2006/relationships/font" Target="fonts/font2.fntdata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font" Target="fonts/font1.fntdata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notesMaster" Target="notesMasters/notesMaster1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3407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3407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C0B2931-6E1D-4CB1-95B5-A762B67D9BFF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1427163" y="1154113"/>
            <a:ext cx="4156075" cy="311626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s-CL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701040" y="4444861"/>
            <a:ext cx="5608320" cy="363670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s-ES"/>
              <a:t>Haga clic para modificar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s-CL"/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8772669"/>
            <a:ext cx="3037840" cy="46340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s-C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970938" y="8772669"/>
            <a:ext cx="3037840" cy="463406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C6A3FE1-E825-4CC9-8469-6F77C62AAF79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87239601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1122363"/>
            <a:ext cx="77724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s-ES"/>
              <a:t>Haga clic para modificar el estilo de subtítulo del patrón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3169797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424587212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Encabezado de sec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709739"/>
            <a:ext cx="78867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4589464"/>
            <a:ext cx="78867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/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913121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825625"/>
            <a:ext cx="3886200" cy="435133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825625"/>
            <a:ext cx="3886200" cy="435133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8211739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ció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65126"/>
            <a:ext cx="7886700" cy="1325563"/>
          </a:xfrm>
        </p:spPr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681163"/>
            <a:ext cx="3868340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2505075"/>
            <a:ext cx="3868340" cy="368458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681163"/>
            <a:ext cx="3887391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2505075"/>
            <a:ext cx="3887391" cy="3684588"/>
          </a:xfrm>
        </p:spPr>
        <p:txBody>
          <a:bodyPr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7951906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el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40609886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2640724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987426"/>
            <a:ext cx="462915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132010655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n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457200"/>
            <a:ext cx="2949178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3887391" y="987426"/>
            <a:ext cx="462915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s-ES"/>
              <a:t>Haga clic en el icono para agregar una imagen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2057400"/>
            <a:ext cx="2949178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s-ES"/>
              <a:t>Editar los estilos de texto del patrón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80375057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ítulo y texto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395126825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ítulo vertical y tex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365125"/>
            <a:ext cx="1971675" cy="5811838"/>
          </a:xfrm>
        </p:spPr>
        <p:txBody>
          <a:bodyPr vert="eaVert"/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365125"/>
            <a:ext cx="5800725" cy="5811838"/>
          </a:xfrm>
        </p:spPr>
        <p:txBody>
          <a:bodyPr vert="eaVert"/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409082316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365126"/>
            <a:ext cx="78867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s-ES"/>
              <a:t>Haga clic para modificar el estilo de título del patrón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825625"/>
            <a:ext cx="78867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s-ES"/>
              <a:t>Editar los estilos de texto del patrón</a:t>
            </a:r>
          </a:p>
          <a:p>
            <a:pPr lvl="1"/>
            <a:r>
              <a:rPr lang="es-ES"/>
              <a:t>Segundo nivel</a:t>
            </a:r>
          </a:p>
          <a:p>
            <a:pPr lvl="2"/>
            <a:r>
              <a:rPr lang="es-ES"/>
              <a:t>Tercer nivel</a:t>
            </a:r>
          </a:p>
          <a:p>
            <a:pPr lvl="3"/>
            <a:r>
              <a:rPr lang="es-ES"/>
              <a:t>Cuarto nivel</a:t>
            </a:r>
          </a:p>
          <a:p>
            <a:pPr lvl="4"/>
            <a:r>
              <a:rPr lang="es-ES"/>
              <a:t>Quinto nivel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DC5F592-00EF-49A3-B868-119E57F547ED}" type="datetimeFigureOut">
              <a:rPr lang="es-CL" smtClean="0"/>
              <a:t>22-05-2024</a:t>
            </a:fld>
            <a:endParaRPr lang="es-C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6356351"/>
            <a:ext cx="30861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s-C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6356351"/>
            <a:ext cx="2057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DDFE9C0-4BEA-446E-88C3-9CE01022D00A}" type="slidenum">
              <a:rPr lang="es-CL" smtClean="0"/>
              <a:t>‹Nº›</a:t>
            </a:fld>
            <a:endParaRPr lang="es-CL"/>
          </a:p>
        </p:txBody>
      </p:sp>
    </p:spTree>
    <p:extLst>
      <p:ext uri="{BB962C8B-B14F-4D97-AF65-F5344CB8AC3E}">
        <p14:creationId xmlns:p14="http://schemas.microsoft.com/office/powerpoint/2010/main" val="210851066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png"/><Relationship Id="rId4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9.png"/><Relationship Id="rId4" Type="http://schemas.openxmlformats.org/officeDocument/2006/relationships/image" Target="../media/image8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5.png"/><Relationship Id="rId5" Type="http://schemas.openxmlformats.org/officeDocument/2006/relationships/image" Target="../media/image14.png"/><Relationship Id="rId4" Type="http://schemas.openxmlformats.org/officeDocument/2006/relationships/image" Target="../media/image13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7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19.png"/><Relationship Id="rId4" Type="http://schemas.openxmlformats.org/officeDocument/2006/relationships/image" Target="../media/image18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2.png"/><Relationship Id="rId5" Type="http://schemas.openxmlformats.org/officeDocument/2006/relationships/image" Target="../media/image21.png"/><Relationship Id="rId4" Type="http://schemas.openxmlformats.org/officeDocument/2006/relationships/image" Target="../media/image20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png"/><Relationship Id="rId3" Type="http://schemas.openxmlformats.org/officeDocument/2006/relationships/image" Target="../media/image3.png"/><Relationship Id="rId7" Type="http://schemas.openxmlformats.org/officeDocument/2006/relationships/image" Target="../media/image26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5.png"/><Relationship Id="rId11" Type="http://schemas.openxmlformats.org/officeDocument/2006/relationships/image" Target="../media/image30.png"/><Relationship Id="rId5" Type="http://schemas.openxmlformats.org/officeDocument/2006/relationships/image" Target="../media/image24.png"/><Relationship Id="rId10" Type="http://schemas.openxmlformats.org/officeDocument/2006/relationships/image" Target="../media/image29.png"/><Relationship Id="rId4" Type="http://schemas.openxmlformats.org/officeDocument/2006/relationships/image" Target="../media/image23.png"/><Relationship Id="rId9" Type="http://schemas.openxmlformats.org/officeDocument/2006/relationships/image" Target="../media/image28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.png"/><Relationship Id="rId5" Type="http://schemas.openxmlformats.org/officeDocument/2006/relationships/image" Target="../media/image34.png"/><Relationship Id="rId4" Type="http://schemas.openxmlformats.org/officeDocument/2006/relationships/image" Target="../media/image33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2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6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Rectángulo 21">
            <a:extLst>
              <a:ext uri="{FF2B5EF4-FFF2-40B4-BE49-F238E27FC236}">
                <a16:creationId xmlns:a16="http://schemas.microsoft.com/office/drawing/2014/main" id="{65BD057C-D163-4A31-9F1C-056236C9CAA7}"/>
              </a:ext>
            </a:extLst>
          </p:cNvPr>
          <p:cNvSpPr/>
          <p:nvPr/>
        </p:nvSpPr>
        <p:spPr>
          <a:xfrm>
            <a:off x="0" y="-11275"/>
            <a:ext cx="1887523" cy="4323216"/>
          </a:xfrm>
          <a:custGeom>
            <a:avLst/>
            <a:gdLst>
              <a:gd name="connsiteX0" fmla="*/ 0 w 1887523"/>
              <a:gd name="connsiteY0" fmla="*/ 0 h 4323216"/>
              <a:gd name="connsiteX1" fmla="*/ 1887523 w 1887523"/>
              <a:gd name="connsiteY1" fmla="*/ 0 h 4323216"/>
              <a:gd name="connsiteX2" fmla="*/ 1887523 w 1887523"/>
              <a:gd name="connsiteY2" fmla="*/ 4323216 h 4323216"/>
              <a:gd name="connsiteX3" fmla="*/ 0 w 1887523"/>
              <a:gd name="connsiteY3" fmla="*/ 4323216 h 4323216"/>
              <a:gd name="connsiteX4" fmla="*/ 0 w 1887523"/>
              <a:gd name="connsiteY4" fmla="*/ 0 h 4323216"/>
              <a:gd name="connsiteX0" fmla="*/ 0 w 1887523"/>
              <a:gd name="connsiteY0" fmla="*/ 0 h 4323216"/>
              <a:gd name="connsiteX1" fmla="*/ 1887523 w 1887523"/>
              <a:gd name="connsiteY1" fmla="*/ 0 h 4323216"/>
              <a:gd name="connsiteX2" fmla="*/ 1887523 w 1887523"/>
              <a:gd name="connsiteY2" fmla="*/ 2309859 h 4323216"/>
              <a:gd name="connsiteX3" fmla="*/ 0 w 1887523"/>
              <a:gd name="connsiteY3" fmla="*/ 4323216 h 4323216"/>
              <a:gd name="connsiteX4" fmla="*/ 0 w 1887523"/>
              <a:gd name="connsiteY4" fmla="*/ 0 h 4323216"/>
              <a:gd name="connsiteX0" fmla="*/ 0 w 1887523"/>
              <a:gd name="connsiteY0" fmla="*/ 0 h 4323216"/>
              <a:gd name="connsiteX1" fmla="*/ 1887523 w 1887523"/>
              <a:gd name="connsiteY1" fmla="*/ 0 h 4323216"/>
              <a:gd name="connsiteX2" fmla="*/ 1879134 w 1887523"/>
              <a:gd name="connsiteY2" fmla="*/ 2897088 h 4323216"/>
              <a:gd name="connsiteX3" fmla="*/ 0 w 1887523"/>
              <a:gd name="connsiteY3" fmla="*/ 4323216 h 4323216"/>
              <a:gd name="connsiteX4" fmla="*/ 0 w 1887523"/>
              <a:gd name="connsiteY4" fmla="*/ 0 h 4323216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887523" h="4323216">
                <a:moveTo>
                  <a:pt x="0" y="0"/>
                </a:moveTo>
                <a:lnTo>
                  <a:pt x="1887523" y="0"/>
                </a:lnTo>
                <a:cubicBezTo>
                  <a:pt x="1884727" y="965696"/>
                  <a:pt x="1881930" y="1931392"/>
                  <a:pt x="1879134" y="2897088"/>
                </a:cubicBezTo>
                <a:lnTo>
                  <a:pt x="0" y="4323216"/>
                </a:lnTo>
                <a:lnTo>
                  <a:pt x="0" y="0"/>
                </a:lnTo>
                <a:close/>
              </a:path>
            </a:pathLst>
          </a:cu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 dirty="0"/>
          </a:p>
        </p:txBody>
      </p:sp>
      <p:sp>
        <p:nvSpPr>
          <p:cNvPr id="24" name="CuadroTexto 23">
            <a:extLst>
              <a:ext uri="{FF2B5EF4-FFF2-40B4-BE49-F238E27FC236}">
                <a16:creationId xmlns:a16="http://schemas.microsoft.com/office/drawing/2014/main" id="{4B73466D-F75B-4D4C-AE05-0D0F87AF387F}"/>
              </a:ext>
            </a:extLst>
          </p:cNvPr>
          <p:cNvSpPr txBox="1"/>
          <p:nvPr/>
        </p:nvSpPr>
        <p:spPr>
          <a:xfrm>
            <a:off x="2043075" y="2573414"/>
            <a:ext cx="6842133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s-ES" sz="3600" dirty="0"/>
              <a:t>Seguridad alimentaria y su relación con la pesca y acuicultura</a:t>
            </a:r>
          </a:p>
          <a:p>
            <a:pPr algn="ctr"/>
            <a:endParaRPr lang="es-ES" b="1" dirty="0">
              <a:solidFill>
                <a:srgbClr val="002060"/>
              </a:solidFill>
              <a:latin typeface="+mj-lt"/>
            </a:endParaRPr>
          </a:p>
          <a:p>
            <a:pPr algn="ctr"/>
            <a:endParaRPr lang="es-ES" b="1" dirty="0">
              <a:solidFill>
                <a:srgbClr val="002060"/>
              </a:solidFill>
              <a:latin typeface="+mj-lt"/>
            </a:endParaRPr>
          </a:p>
          <a:p>
            <a:pPr algn="ctr"/>
            <a:endParaRPr lang="es-ES" b="1" dirty="0">
              <a:solidFill>
                <a:srgbClr val="002060"/>
              </a:solidFill>
              <a:latin typeface="+mj-lt"/>
            </a:endParaRPr>
          </a:p>
          <a:p>
            <a:pPr algn="ctr"/>
            <a:endParaRPr lang="es-ES" b="1" dirty="0">
              <a:solidFill>
                <a:srgbClr val="002060"/>
              </a:solidFill>
              <a:latin typeface="+mj-lt"/>
            </a:endParaRPr>
          </a:p>
          <a:p>
            <a:pPr algn="ctr"/>
            <a:r>
              <a:rPr lang="es-ES" b="1" dirty="0">
                <a:solidFill>
                  <a:srgbClr val="002060"/>
                </a:solidFill>
                <a:latin typeface="+mj-lt"/>
              </a:rPr>
              <a:t>Dr. Gastón Vidal Santana</a:t>
            </a:r>
          </a:p>
          <a:p>
            <a:pPr algn="ctr"/>
            <a:r>
              <a:rPr lang="es-ES" b="1" dirty="0">
                <a:solidFill>
                  <a:srgbClr val="002060"/>
                </a:solidFill>
                <a:latin typeface="+mj-lt"/>
              </a:rPr>
              <a:t>División de Investigación en Acuicultura</a:t>
            </a:r>
          </a:p>
          <a:p>
            <a:pPr algn="ctr"/>
            <a:r>
              <a:rPr lang="es-ES" b="1" dirty="0">
                <a:solidFill>
                  <a:srgbClr val="002060"/>
                </a:solidFill>
                <a:latin typeface="+mj-lt"/>
              </a:rPr>
              <a:t>Instituto de Fomento Pesquero</a:t>
            </a:r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7477F325-F776-7A54-544C-BED31FB0EDF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141814" y="644812"/>
            <a:ext cx="1887523" cy="1249620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C08B6269-6AC3-DF19-1F66-8CAE8A95C19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114664" y="0"/>
            <a:ext cx="3992544" cy="26449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6784375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ángulo 8">
            <a:extLst>
              <a:ext uri="{FF2B5EF4-FFF2-40B4-BE49-F238E27FC236}">
                <a16:creationId xmlns:a16="http://schemas.microsoft.com/office/drawing/2014/main" id="{FB9C34F7-E1EB-4BDE-B03D-098362FCF42C}"/>
              </a:ext>
            </a:extLst>
          </p:cNvPr>
          <p:cNvSpPr/>
          <p:nvPr/>
        </p:nvSpPr>
        <p:spPr>
          <a:xfrm>
            <a:off x="0" y="10802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0" name="Rectángulo 8">
            <a:extLst>
              <a:ext uri="{FF2B5EF4-FFF2-40B4-BE49-F238E27FC236}">
                <a16:creationId xmlns:a16="http://schemas.microsoft.com/office/drawing/2014/main" id="{64D68749-A3EB-43E7-953D-A1E415E7FCD0}"/>
              </a:ext>
            </a:extLst>
          </p:cNvPr>
          <p:cNvSpPr/>
          <p:nvPr/>
        </p:nvSpPr>
        <p:spPr>
          <a:xfrm>
            <a:off x="1" y="79967"/>
            <a:ext cx="4140678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b="1" dirty="0">
                <a:solidFill>
                  <a:schemeClr val="bg1"/>
                </a:solidFill>
              </a:rPr>
              <a:t>Poner fin al hambre</a:t>
            </a:r>
            <a:endParaRPr lang="es-CL" dirty="0">
              <a:solidFill>
                <a:schemeClr val="bg1"/>
              </a:solidFill>
            </a:endParaRPr>
          </a:p>
        </p:txBody>
      </p:sp>
      <p:pic>
        <p:nvPicPr>
          <p:cNvPr id="14" name="Imagen 13">
            <a:extLst>
              <a:ext uri="{FF2B5EF4-FFF2-40B4-BE49-F238E27FC236}">
                <a16:creationId xmlns:a16="http://schemas.microsoft.com/office/drawing/2014/main" id="{76A0C695-EBE4-4F9E-BE5F-2397ED1515E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7" name="Imagen 6">
            <a:extLst>
              <a:ext uri="{FF2B5EF4-FFF2-40B4-BE49-F238E27FC236}">
                <a16:creationId xmlns:a16="http://schemas.microsoft.com/office/drawing/2014/main" id="{7585DE42-C176-6DE6-DB92-9D8CD986F9E5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6509" t="36913" r="-1592" b="13795"/>
          <a:stretch/>
        </p:blipFill>
        <p:spPr>
          <a:xfrm>
            <a:off x="59094" y="1166392"/>
            <a:ext cx="6015124" cy="4122530"/>
          </a:xfrm>
          <a:prstGeom prst="rect">
            <a:avLst/>
          </a:prstGeom>
        </p:spPr>
      </p:pic>
      <p:sp>
        <p:nvSpPr>
          <p:cNvPr id="8" name="Rectángulo 7">
            <a:extLst>
              <a:ext uri="{FF2B5EF4-FFF2-40B4-BE49-F238E27FC236}">
                <a16:creationId xmlns:a16="http://schemas.microsoft.com/office/drawing/2014/main" id="{8DDB6A3D-2287-A3FE-0234-4B80BCE511F8}"/>
              </a:ext>
            </a:extLst>
          </p:cNvPr>
          <p:cNvSpPr/>
          <p:nvPr/>
        </p:nvSpPr>
        <p:spPr>
          <a:xfrm>
            <a:off x="6204494" y="1157406"/>
            <a:ext cx="2713382" cy="96752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b="1" dirty="0">
                <a:solidFill>
                  <a:schemeClr val="tx1"/>
                </a:solidFill>
              </a:rPr>
              <a:t>Enfrentan el hambre:</a:t>
            </a:r>
          </a:p>
          <a:p>
            <a:r>
              <a:rPr lang="es-CL" dirty="0">
                <a:solidFill>
                  <a:schemeClr val="tx1"/>
                </a:solidFill>
              </a:rPr>
              <a:t>750 millones durante 2022</a:t>
            </a:r>
          </a:p>
          <a:p>
            <a:r>
              <a:rPr lang="es-CL" dirty="0">
                <a:solidFill>
                  <a:schemeClr val="tx1"/>
                </a:solidFill>
              </a:rPr>
              <a:t>(África, Asia occidental y el Caribe)</a:t>
            </a: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00F77F81-4015-5445-F578-756D76FF886D}"/>
              </a:ext>
            </a:extLst>
          </p:cNvPr>
          <p:cNvSpPr/>
          <p:nvPr/>
        </p:nvSpPr>
        <p:spPr>
          <a:xfrm>
            <a:off x="6238428" y="2743897"/>
            <a:ext cx="2815369" cy="96752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b="1" dirty="0">
                <a:solidFill>
                  <a:schemeClr val="tx1"/>
                </a:solidFill>
              </a:rPr>
              <a:t>Dieta saludable:</a:t>
            </a:r>
          </a:p>
          <a:p>
            <a:r>
              <a:rPr lang="es-CL" dirty="0">
                <a:solidFill>
                  <a:schemeClr val="tx1"/>
                </a:solidFill>
              </a:rPr>
              <a:t>3.000 millones no tienen acceso -  mayoritariamente en África</a:t>
            </a:r>
          </a:p>
        </p:txBody>
      </p:sp>
      <p:pic>
        <p:nvPicPr>
          <p:cNvPr id="16" name="Imagen 15">
            <a:extLst>
              <a:ext uri="{FF2B5EF4-FFF2-40B4-BE49-F238E27FC236}">
                <a16:creationId xmlns:a16="http://schemas.microsoft.com/office/drawing/2014/main" id="{522DE89C-F2F2-4E0D-43CC-B1082D85CEA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9094" y="5383135"/>
            <a:ext cx="1266838" cy="1266838"/>
          </a:xfrm>
          <a:prstGeom prst="rect">
            <a:avLst/>
          </a:prstGeom>
        </p:spPr>
      </p:pic>
      <p:sp>
        <p:nvSpPr>
          <p:cNvPr id="17" name="Rectángulo 16">
            <a:extLst>
              <a:ext uri="{FF2B5EF4-FFF2-40B4-BE49-F238E27FC236}">
                <a16:creationId xmlns:a16="http://schemas.microsoft.com/office/drawing/2014/main" id="{F0758989-80E9-EEF7-AA21-872D04245DC0}"/>
              </a:ext>
            </a:extLst>
          </p:cNvPr>
          <p:cNvSpPr/>
          <p:nvPr/>
        </p:nvSpPr>
        <p:spPr>
          <a:xfrm>
            <a:off x="1325932" y="5383135"/>
            <a:ext cx="5690866" cy="825323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 dirty="0">
              <a:solidFill>
                <a:schemeClr val="tx1"/>
              </a:solidFill>
            </a:endParaRPr>
          </a:p>
          <a:p>
            <a:pPr algn="ctr"/>
            <a:r>
              <a:rPr lang="es-CL" b="1" dirty="0">
                <a:solidFill>
                  <a:schemeClr val="tx1"/>
                </a:solidFill>
              </a:rPr>
              <a:t>Objetivos de Desarrollo Sostenible (ODS</a:t>
            </a:r>
            <a:r>
              <a:rPr lang="es-CL" dirty="0">
                <a:solidFill>
                  <a:schemeClr val="tx1"/>
                </a:solidFill>
              </a:rPr>
              <a:t>) – Agenda 2030 </a:t>
            </a:r>
          </a:p>
          <a:p>
            <a:pPr algn="ctr"/>
            <a:endParaRPr lang="es-CL" dirty="0">
              <a:solidFill>
                <a:schemeClr val="tx1"/>
              </a:solidFill>
            </a:endParaRPr>
          </a:p>
          <a:p>
            <a:pPr algn="ctr"/>
            <a:r>
              <a:rPr lang="es-CL" dirty="0">
                <a:solidFill>
                  <a:schemeClr val="tx1"/>
                </a:solidFill>
              </a:rPr>
              <a:t> Compromiso adoptado el 2015 por todos los Estados miembros  de las Naciones Unidas.</a:t>
            </a:r>
          </a:p>
        </p:txBody>
      </p:sp>
      <p:pic>
        <p:nvPicPr>
          <p:cNvPr id="18" name="Imagen 17">
            <a:extLst>
              <a:ext uri="{FF2B5EF4-FFF2-40B4-BE49-F238E27FC236}">
                <a16:creationId xmlns:a16="http://schemas.microsoft.com/office/drawing/2014/main" id="{EFFAD88E-D6A7-7A3C-75E6-A9B83317E24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50000"/>
          <a:stretch/>
        </p:blipFill>
        <p:spPr>
          <a:xfrm>
            <a:off x="7341056" y="4910644"/>
            <a:ext cx="1617965" cy="18142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52330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upo 1">
            <a:extLst>
              <a:ext uri="{FF2B5EF4-FFF2-40B4-BE49-F238E27FC236}">
                <a16:creationId xmlns:a16="http://schemas.microsoft.com/office/drawing/2014/main" id="{542786F2-FD25-08AA-EA34-B67E2AD53610}"/>
              </a:ext>
            </a:extLst>
          </p:cNvPr>
          <p:cNvGrpSpPr/>
          <p:nvPr/>
        </p:nvGrpSpPr>
        <p:grpSpPr>
          <a:xfrm>
            <a:off x="0" y="1705210"/>
            <a:ext cx="8712522" cy="4507543"/>
            <a:chOff x="714222" y="3028419"/>
            <a:chExt cx="7312441" cy="2235435"/>
          </a:xfrm>
        </p:grpSpPr>
        <p:sp>
          <p:nvSpPr>
            <p:cNvPr id="42" name="object 47">
              <a:extLst>
                <a:ext uri="{FF2B5EF4-FFF2-40B4-BE49-F238E27FC236}">
                  <a16:creationId xmlns:a16="http://schemas.microsoft.com/office/drawing/2014/main" id="{E6F20C13-F07C-3960-D01F-09D721538C9C}"/>
                </a:ext>
              </a:extLst>
            </p:cNvPr>
            <p:cNvSpPr/>
            <p:nvPr/>
          </p:nvSpPr>
          <p:spPr>
            <a:xfrm>
              <a:off x="714222" y="3601561"/>
              <a:ext cx="44387" cy="1662293"/>
            </a:xfrm>
            <a:custGeom>
              <a:avLst/>
              <a:gdLst/>
              <a:ahLst/>
              <a:cxnLst/>
              <a:rect l="l" t="t" r="r" b="b"/>
              <a:pathLst>
                <a:path h="1069975">
                  <a:moveTo>
                    <a:pt x="0" y="0"/>
                  </a:moveTo>
                  <a:lnTo>
                    <a:pt x="0" y="1069479"/>
                  </a:lnTo>
                </a:path>
              </a:pathLst>
            </a:custGeom>
            <a:ln w="12700">
              <a:solidFill>
                <a:srgbClr val="B1B3B6"/>
              </a:solidFill>
            </a:ln>
          </p:spPr>
          <p:txBody>
            <a:bodyPr wrap="square" lIns="0" tIns="0" rIns="0" bIns="0" rtlCol="0"/>
            <a:lstStyle/>
            <a:p>
              <a:endParaRPr sz="1758" dirty="0"/>
            </a:p>
          </p:txBody>
        </p:sp>
        <p:sp>
          <p:nvSpPr>
            <p:cNvPr id="47" name="object 52">
              <a:extLst>
                <a:ext uri="{FF2B5EF4-FFF2-40B4-BE49-F238E27FC236}">
                  <a16:creationId xmlns:a16="http://schemas.microsoft.com/office/drawing/2014/main" id="{8419BB11-EF02-1D39-A466-844179D4C5EF}"/>
                </a:ext>
              </a:extLst>
            </p:cNvPr>
            <p:cNvSpPr/>
            <p:nvPr/>
          </p:nvSpPr>
          <p:spPr>
            <a:xfrm>
              <a:off x="878567" y="3028419"/>
              <a:ext cx="740986" cy="0"/>
            </a:xfrm>
            <a:custGeom>
              <a:avLst/>
              <a:gdLst/>
              <a:ahLst/>
              <a:cxnLst/>
              <a:rect l="l" t="t" r="r" b="b"/>
              <a:pathLst>
                <a:path w="758825">
                  <a:moveTo>
                    <a:pt x="758558" y="0"/>
                  </a:moveTo>
                  <a:lnTo>
                    <a:pt x="0" y="0"/>
                  </a:lnTo>
                </a:path>
              </a:pathLst>
            </a:custGeom>
            <a:ln w="15557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>
              <a:endParaRPr sz="1758" dirty="0"/>
            </a:p>
          </p:txBody>
        </p:sp>
        <p:sp>
          <p:nvSpPr>
            <p:cNvPr id="76" name="object 11">
              <a:extLst>
                <a:ext uri="{FF2B5EF4-FFF2-40B4-BE49-F238E27FC236}">
                  <a16:creationId xmlns:a16="http://schemas.microsoft.com/office/drawing/2014/main" id="{6CD174EA-28C2-4BCC-9F27-1158AF259B3B}"/>
                </a:ext>
              </a:extLst>
            </p:cNvPr>
            <p:cNvSpPr txBox="1"/>
            <p:nvPr/>
          </p:nvSpPr>
          <p:spPr>
            <a:xfrm>
              <a:off x="6960963" y="3201969"/>
              <a:ext cx="1065700" cy="203374"/>
            </a:xfrm>
            <a:prstGeom prst="rect">
              <a:avLst/>
            </a:prstGeom>
          </p:spPr>
          <p:txBody>
            <a:bodyPr vert="horz" wrap="square" lIns="0" tIns="12401" rIns="0" bIns="0" rtlCol="0">
              <a:spAutoFit/>
            </a:bodyPr>
            <a:lstStyle/>
            <a:p>
              <a:pPr marL="12402">
                <a:spcBef>
                  <a:spcPts val="98"/>
                </a:spcBef>
              </a:pPr>
              <a:endParaRPr lang="es-CL" sz="1400" spc="-20" dirty="0">
                <a:solidFill>
                  <a:srgbClr val="231F20"/>
                </a:solidFill>
                <a:latin typeface="Gill Sans MT"/>
                <a:cs typeface="Gill Sans MT"/>
              </a:endParaRPr>
            </a:p>
          </p:txBody>
        </p:sp>
      </p:grpSp>
      <p:sp>
        <p:nvSpPr>
          <p:cNvPr id="72" name="Rectángulo 8">
            <a:extLst>
              <a:ext uri="{FF2B5EF4-FFF2-40B4-BE49-F238E27FC236}">
                <a16:creationId xmlns:a16="http://schemas.microsoft.com/office/drawing/2014/main" id="{4CB2A9BD-962D-46C0-97DF-33328D5FD4D2}"/>
              </a:ext>
            </a:extLst>
          </p:cNvPr>
          <p:cNvSpPr/>
          <p:nvPr/>
        </p:nvSpPr>
        <p:spPr>
          <a:xfrm>
            <a:off x="0" y="43652"/>
            <a:ext cx="5331125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dirty="0"/>
              <a:t>Proyecciones de crecimiento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FBC27225-EA80-43AE-9F06-F85477364EC1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BB7B34FE-E680-4E8C-A2D9-99A15BE525C9}"/>
              </a:ext>
            </a:extLst>
          </p:cNvPr>
          <p:cNvSpPr/>
          <p:nvPr/>
        </p:nvSpPr>
        <p:spPr>
          <a:xfrm>
            <a:off x="1" y="6726379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79" name="Rectángulo 9">
            <a:extLst>
              <a:ext uri="{FF2B5EF4-FFF2-40B4-BE49-F238E27FC236}">
                <a16:creationId xmlns:a16="http://schemas.microsoft.com/office/drawing/2014/main" id="{2DDF9027-C4FE-41FB-AF72-1D1155866D4E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80" name="CuadroTexto 79">
            <a:extLst>
              <a:ext uri="{FF2B5EF4-FFF2-40B4-BE49-F238E27FC236}">
                <a16:creationId xmlns:a16="http://schemas.microsoft.com/office/drawing/2014/main" id="{7503DA0C-552E-4A70-B784-B58CFEA911BA}"/>
              </a:ext>
            </a:extLst>
          </p:cNvPr>
          <p:cNvSpPr txBox="1"/>
          <p:nvPr/>
        </p:nvSpPr>
        <p:spPr>
          <a:xfrm>
            <a:off x="6602491" y="6644868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81" name="Imagen 80">
            <a:extLst>
              <a:ext uri="{FF2B5EF4-FFF2-40B4-BE49-F238E27FC236}">
                <a16:creationId xmlns:a16="http://schemas.microsoft.com/office/drawing/2014/main" id="{B5E03DB5-A785-4A73-9E0A-ACB9B27A9C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83AC06E1-C788-6E0F-4B48-01D26348FA6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6443" y="1137193"/>
            <a:ext cx="3673687" cy="2622530"/>
          </a:xfrm>
          <a:prstGeom prst="rect">
            <a:avLst/>
          </a:prstGeom>
        </p:spPr>
      </p:pic>
      <p:pic>
        <p:nvPicPr>
          <p:cNvPr id="8" name="Imagen 7">
            <a:extLst>
              <a:ext uri="{FF2B5EF4-FFF2-40B4-BE49-F238E27FC236}">
                <a16:creationId xmlns:a16="http://schemas.microsoft.com/office/drawing/2014/main" id="{622A422F-13C8-B186-1471-A3D9C0138185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966086" y="1145779"/>
            <a:ext cx="3595474" cy="2613944"/>
          </a:xfrm>
          <a:prstGeom prst="rect">
            <a:avLst/>
          </a:prstGeom>
        </p:spPr>
      </p:pic>
      <p:pic>
        <p:nvPicPr>
          <p:cNvPr id="14" name="Imagen 13">
            <a:extLst>
              <a:ext uri="{FF2B5EF4-FFF2-40B4-BE49-F238E27FC236}">
                <a16:creationId xmlns:a16="http://schemas.microsoft.com/office/drawing/2014/main" id="{B2EE8D52-0A75-397B-2665-0E51CFA7B3A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3271160" y="3767164"/>
            <a:ext cx="5872840" cy="2828727"/>
          </a:xfrm>
          <a:prstGeom prst="rect">
            <a:avLst/>
          </a:prstGeom>
        </p:spPr>
      </p:pic>
      <p:sp>
        <p:nvSpPr>
          <p:cNvPr id="15" name="Rectángulo 14">
            <a:extLst>
              <a:ext uri="{FF2B5EF4-FFF2-40B4-BE49-F238E27FC236}">
                <a16:creationId xmlns:a16="http://schemas.microsoft.com/office/drawing/2014/main" id="{44A266DF-DD35-7FAE-6C22-793131115528}"/>
              </a:ext>
            </a:extLst>
          </p:cNvPr>
          <p:cNvSpPr/>
          <p:nvPr/>
        </p:nvSpPr>
        <p:spPr>
          <a:xfrm>
            <a:off x="195811" y="4536825"/>
            <a:ext cx="2713382" cy="615965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b="1" dirty="0">
                <a:solidFill>
                  <a:schemeClr val="tx1"/>
                </a:solidFill>
              </a:rPr>
              <a:t>Población:</a:t>
            </a:r>
          </a:p>
          <a:p>
            <a:r>
              <a:rPr lang="es-CL" dirty="0">
                <a:solidFill>
                  <a:schemeClr val="tx1"/>
                </a:solidFill>
              </a:rPr>
              <a:t>~ 8 mil </a:t>
            </a:r>
            <a:r>
              <a:rPr lang="es-CL" dirty="0" err="1">
                <a:solidFill>
                  <a:schemeClr val="tx1"/>
                </a:solidFill>
              </a:rPr>
              <a:t>mil</a:t>
            </a:r>
            <a:r>
              <a:rPr lang="es-CL" dirty="0">
                <a:solidFill>
                  <a:schemeClr val="tx1"/>
                </a:solidFill>
              </a:rPr>
              <a:t> - 2022</a:t>
            </a:r>
          </a:p>
        </p:txBody>
      </p:sp>
    </p:spTree>
    <p:extLst>
      <p:ext uri="{BB962C8B-B14F-4D97-AF65-F5344CB8AC3E}">
        <p14:creationId xmlns:p14="http://schemas.microsoft.com/office/powerpoint/2010/main" val="98766212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Grupo 1">
            <a:extLst>
              <a:ext uri="{FF2B5EF4-FFF2-40B4-BE49-F238E27FC236}">
                <a16:creationId xmlns:a16="http://schemas.microsoft.com/office/drawing/2014/main" id="{542786F2-FD25-08AA-EA34-B67E2AD53610}"/>
              </a:ext>
            </a:extLst>
          </p:cNvPr>
          <p:cNvGrpSpPr/>
          <p:nvPr/>
        </p:nvGrpSpPr>
        <p:grpSpPr>
          <a:xfrm>
            <a:off x="0" y="1705210"/>
            <a:ext cx="8712522" cy="4507543"/>
            <a:chOff x="714222" y="3028419"/>
            <a:chExt cx="7312441" cy="2235435"/>
          </a:xfrm>
        </p:grpSpPr>
        <p:sp>
          <p:nvSpPr>
            <p:cNvPr id="42" name="object 47">
              <a:extLst>
                <a:ext uri="{FF2B5EF4-FFF2-40B4-BE49-F238E27FC236}">
                  <a16:creationId xmlns:a16="http://schemas.microsoft.com/office/drawing/2014/main" id="{E6F20C13-F07C-3960-D01F-09D721538C9C}"/>
                </a:ext>
              </a:extLst>
            </p:cNvPr>
            <p:cNvSpPr/>
            <p:nvPr/>
          </p:nvSpPr>
          <p:spPr>
            <a:xfrm>
              <a:off x="714222" y="3601561"/>
              <a:ext cx="44387" cy="1662293"/>
            </a:xfrm>
            <a:custGeom>
              <a:avLst/>
              <a:gdLst/>
              <a:ahLst/>
              <a:cxnLst/>
              <a:rect l="l" t="t" r="r" b="b"/>
              <a:pathLst>
                <a:path h="1069975">
                  <a:moveTo>
                    <a:pt x="0" y="0"/>
                  </a:moveTo>
                  <a:lnTo>
                    <a:pt x="0" y="1069479"/>
                  </a:lnTo>
                </a:path>
              </a:pathLst>
            </a:custGeom>
            <a:ln w="12700">
              <a:solidFill>
                <a:srgbClr val="B1B3B6"/>
              </a:solidFill>
            </a:ln>
          </p:spPr>
          <p:txBody>
            <a:bodyPr wrap="square" lIns="0" tIns="0" rIns="0" bIns="0" rtlCol="0"/>
            <a:lstStyle/>
            <a:p>
              <a:endParaRPr sz="1758" dirty="0"/>
            </a:p>
          </p:txBody>
        </p:sp>
        <p:sp>
          <p:nvSpPr>
            <p:cNvPr id="47" name="object 52">
              <a:extLst>
                <a:ext uri="{FF2B5EF4-FFF2-40B4-BE49-F238E27FC236}">
                  <a16:creationId xmlns:a16="http://schemas.microsoft.com/office/drawing/2014/main" id="{8419BB11-EF02-1D39-A466-844179D4C5EF}"/>
                </a:ext>
              </a:extLst>
            </p:cNvPr>
            <p:cNvSpPr/>
            <p:nvPr/>
          </p:nvSpPr>
          <p:spPr>
            <a:xfrm>
              <a:off x="878567" y="3028419"/>
              <a:ext cx="740986" cy="0"/>
            </a:xfrm>
            <a:custGeom>
              <a:avLst/>
              <a:gdLst/>
              <a:ahLst/>
              <a:cxnLst/>
              <a:rect l="l" t="t" r="r" b="b"/>
              <a:pathLst>
                <a:path w="758825">
                  <a:moveTo>
                    <a:pt x="758558" y="0"/>
                  </a:moveTo>
                  <a:lnTo>
                    <a:pt x="0" y="0"/>
                  </a:lnTo>
                </a:path>
              </a:pathLst>
            </a:custGeom>
            <a:ln w="15557">
              <a:solidFill>
                <a:srgbClr val="FFFFFF"/>
              </a:solidFill>
            </a:ln>
          </p:spPr>
          <p:txBody>
            <a:bodyPr wrap="square" lIns="0" tIns="0" rIns="0" bIns="0" rtlCol="0"/>
            <a:lstStyle/>
            <a:p>
              <a:endParaRPr sz="1758" dirty="0"/>
            </a:p>
          </p:txBody>
        </p:sp>
        <p:sp>
          <p:nvSpPr>
            <p:cNvPr id="76" name="object 11">
              <a:extLst>
                <a:ext uri="{FF2B5EF4-FFF2-40B4-BE49-F238E27FC236}">
                  <a16:creationId xmlns:a16="http://schemas.microsoft.com/office/drawing/2014/main" id="{6CD174EA-28C2-4BCC-9F27-1158AF259B3B}"/>
                </a:ext>
              </a:extLst>
            </p:cNvPr>
            <p:cNvSpPr txBox="1"/>
            <p:nvPr/>
          </p:nvSpPr>
          <p:spPr>
            <a:xfrm>
              <a:off x="6960963" y="3201969"/>
              <a:ext cx="1065700" cy="203374"/>
            </a:xfrm>
            <a:prstGeom prst="rect">
              <a:avLst/>
            </a:prstGeom>
          </p:spPr>
          <p:txBody>
            <a:bodyPr vert="horz" wrap="square" lIns="0" tIns="12401" rIns="0" bIns="0" rtlCol="0">
              <a:spAutoFit/>
            </a:bodyPr>
            <a:lstStyle/>
            <a:p>
              <a:pPr marL="12402">
                <a:spcBef>
                  <a:spcPts val="98"/>
                </a:spcBef>
              </a:pPr>
              <a:endParaRPr lang="es-CL" sz="1400" spc="-20" dirty="0">
                <a:solidFill>
                  <a:srgbClr val="231F20"/>
                </a:solidFill>
                <a:latin typeface="Gill Sans MT"/>
                <a:cs typeface="Gill Sans MT"/>
              </a:endParaRPr>
            </a:p>
          </p:txBody>
        </p:sp>
      </p:grpSp>
      <p:sp>
        <p:nvSpPr>
          <p:cNvPr id="72" name="Rectángulo 8">
            <a:extLst>
              <a:ext uri="{FF2B5EF4-FFF2-40B4-BE49-F238E27FC236}">
                <a16:creationId xmlns:a16="http://schemas.microsoft.com/office/drawing/2014/main" id="{4CB2A9BD-962D-46C0-97DF-33328D5FD4D2}"/>
              </a:ext>
            </a:extLst>
          </p:cNvPr>
          <p:cNvSpPr/>
          <p:nvPr/>
        </p:nvSpPr>
        <p:spPr>
          <a:xfrm>
            <a:off x="0" y="43652"/>
            <a:ext cx="4337959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s-CL" dirty="0"/>
              <a:t>Eficiencia</a:t>
            </a:r>
          </a:p>
        </p:txBody>
      </p:sp>
      <p:sp>
        <p:nvSpPr>
          <p:cNvPr id="73" name="Rectángulo 72">
            <a:extLst>
              <a:ext uri="{FF2B5EF4-FFF2-40B4-BE49-F238E27FC236}">
                <a16:creationId xmlns:a16="http://schemas.microsoft.com/office/drawing/2014/main" id="{FBC27225-EA80-43AE-9F06-F85477364EC1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71" name="Rectángulo 70">
            <a:extLst>
              <a:ext uri="{FF2B5EF4-FFF2-40B4-BE49-F238E27FC236}">
                <a16:creationId xmlns:a16="http://schemas.microsoft.com/office/drawing/2014/main" id="{BB7B34FE-E680-4E8C-A2D9-99A15BE525C9}"/>
              </a:ext>
            </a:extLst>
          </p:cNvPr>
          <p:cNvSpPr/>
          <p:nvPr/>
        </p:nvSpPr>
        <p:spPr>
          <a:xfrm>
            <a:off x="1" y="6726379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79" name="Rectángulo 9">
            <a:extLst>
              <a:ext uri="{FF2B5EF4-FFF2-40B4-BE49-F238E27FC236}">
                <a16:creationId xmlns:a16="http://schemas.microsoft.com/office/drawing/2014/main" id="{2DDF9027-C4FE-41FB-AF72-1D1155866D4E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80" name="CuadroTexto 79">
            <a:extLst>
              <a:ext uri="{FF2B5EF4-FFF2-40B4-BE49-F238E27FC236}">
                <a16:creationId xmlns:a16="http://schemas.microsoft.com/office/drawing/2014/main" id="{7503DA0C-552E-4A70-B784-B58CFEA911BA}"/>
              </a:ext>
            </a:extLst>
          </p:cNvPr>
          <p:cNvSpPr txBox="1"/>
          <p:nvPr/>
        </p:nvSpPr>
        <p:spPr>
          <a:xfrm>
            <a:off x="6602491" y="6644868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81" name="Imagen 80">
            <a:extLst>
              <a:ext uri="{FF2B5EF4-FFF2-40B4-BE49-F238E27FC236}">
                <a16:creationId xmlns:a16="http://schemas.microsoft.com/office/drawing/2014/main" id="{B5E03DB5-A785-4A73-9E0A-ACB9B27A9CD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4E945BD6-F7F5-25E0-0753-F6F3D60E68E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3625" t="18557" r="22525" b="15076"/>
          <a:stretch/>
        </p:blipFill>
        <p:spPr>
          <a:xfrm>
            <a:off x="4070831" y="677925"/>
            <a:ext cx="5063319" cy="4680160"/>
          </a:xfrm>
          <a:prstGeom prst="rect">
            <a:avLst/>
          </a:prstGeom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F13AC715-B549-CD44-B710-34115E00F68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5772" y="1769208"/>
            <a:ext cx="1091689" cy="1091689"/>
          </a:xfrm>
          <a:prstGeom prst="rect">
            <a:avLst/>
          </a:prstGeom>
        </p:spPr>
      </p:pic>
      <p:sp>
        <p:nvSpPr>
          <p:cNvPr id="13" name="Rectángulo 12">
            <a:extLst>
              <a:ext uri="{FF2B5EF4-FFF2-40B4-BE49-F238E27FC236}">
                <a16:creationId xmlns:a16="http://schemas.microsoft.com/office/drawing/2014/main" id="{E96AFE97-289A-AFC4-F9E0-E285672501EC}"/>
              </a:ext>
            </a:extLst>
          </p:cNvPr>
          <p:cNvSpPr/>
          <p:nvPr/>
        </p:nvSpPr>
        <p:spPr>
          <a:xfrm>
            <a:off x="0" y="2983944"/>
            <a:ext cx="4046654" cy="1582806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s-CL" dirty="0">
                <a:solidFill>
                  <a:schemeClr val="tx1"/>
                </a:solidFill>
              </a:rPr>
              <a:t>Objetivos de Desarrollo Sostenible (ODS): </a:t>
            </a:r>
          </a:p>
          <a:p>
            <a:endParaRPr lang="es-CL" dirty="0">
              <a:solidFill>
                <a:schemeClr val="tx1"/>
              </a:solidFill>
            </a:endParaRPr>
          </a:p>
          <a:p>
            <a:r>
              <a:rPr lang="es-CL" dirty="0">
                <a:solidFill>
                  <a:schemeClr val="tx1"/>
                </a:solidFill>
              </a:rPr>
              <a:t>Adoptar medidas para combatir el cambio climático y sus efectos</a:t>
            </a:r>
          </a:p>
        </p:txBody>
      </p:sp>
      <p:sp>
        <p:nvSpPr>
          <p:cNvPr id="3" name="Rectángulo 2">
            <a:extLst>
              <a:ext uri="{FF2B5EF4-FFF2-40B4-BE49-F238E27FC236}">
                <a16:creationId xmlns:a16="http://schemas.microsoft.com/office/drawing/2014/main" id="{53D1BA88-D2AC-E64F-750C-15A2D0C918C4}"/>
              </a:ext>
            </a:extLst>
          </p:cNvPr>
          <p:cNvSpPr/>
          <p:nvPr/>
        </p:nvSpPr>
        <p:spPr>
          <a:xfrm>
            <a:off x="4070831" y="5823947"/>
            <a:ext cx="4718737" cy="608911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l"/>
            <a:r>
              <a:rPr lang="es-CL" dirty="0">
                <a:solidFill>
                  <a:schemeClr val="tx1"/>
                </a:solidFill>
              </a:rPr>
              <a:t>* Acuicultura y Pesquería corren con ventaja</a:t>
            </a:r>
          </a:p>
          <a:p>
            <a:pPr algn="l"/>
            <a:r>
              <a:rPr lang="es-CL" dirty="0">
                <a:solidFill>
                  <a:schemeClr val="tx1"/>
                </a:solidFill>
              </a:rPr>
              <a:t>* Ambiente: no controlamos y está cambiando.</a:t>
            </a:r>
          </a:p>
        </p:txBody>
      </p:sp>
    </p:spTree>
    <p:extLst>
      <p:ext uri="{BB962C8B-B14F-4D97-AF65-F5344CB8AC3E}">
        <p14:creationId xmlns:p14="http://schemas.microsoft.com/office/powerpoint/2010/main" val="143582835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1" y="43652"/>
            <a:ext cx="5037826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pic>
        <p:nvPicPr>
          <p:cNvPr id="23" name="Imagen 22">
            <a:extLst>
              <a:ext uri="{FF2B5EF4-FFF2-40B4-BE49-F238E27FC236}">
                <a16:creationId xmlns:a16="http://schemas.microsoft.com/office/drawing/2014/main" id="{8E21109F-F988-40C6-8F78-06C3F1701F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865" y="2410718"/>
            <a:ext cx="645442" cy="910355"/>
          </a:xfrm>
          <a:prstGeom prst="rect">
            <a:avLst/>
          </a:prstGeom>
        </p:spPr>
      </p:pic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1138718" y="395127"/>
            <a:ext cx="343328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Cambio </a:t>
            </a:r>
            <a:r>
              <a:rPr lang="en-US" sz="2400" dirty="0" err="1">
                <a:solidFill>
                  <a:schemeClr val="bg1"/>
                </a:solidFill>
              </a:rPr>
              <a:t>climático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04F99DF3-5048-CC38-9828-9A890BA8D3D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7787" y="1137193"/>
            <a:ext cx="6083859" cy="3374381"/>
          </a:xfrm>
          <a:prstGeom prst="rect">
            <a:avLst/>
          </a:prstGeom>
        </p:spPr>
      </p:pic>
      <p:pic>
        <p:nvPicPr>
          <p:cNvPr id="4" name="Imagen 3">
            <a:extLst>
              <a:ext uri="{FF2B5EF4-FFF2-40B4-BE49-F238E27FC236}">
                <a16:creationId xmlns:a16="http://schemas.microsoft.com/office/drawing/2014/main" id="{A278E4B2-CB5D-6194-46EE-93B0C2AD28E8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296231" y="120101"/>
            <a:ext cx="2847762" cy="3200972"/>
          </a:xfrm>
          <a:prstGeom prst="rect">
            <a:avLst/>
          </a:prstGeom>
        </p:spPr>
      </p:pic>
      <p:pic>
        <p:nvPicPr>
          <p:cNvPr id="5" name="Imagen 4">
            <a:extLst>
              <a:ext uri="{FF2B5EF4-FFF2-40B4-BE49-F238E27FC236}">
                <a16:creationId xmlns:a16="http://schemas.microsoft.com/office/drawing/2014/main" id="{6D54BB1C-9B5E-204B-D4A2-DF5DF728D6A2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6537960" y="3242047"/>
            <a:ext cx="2284002" cy="3233084"/>
          </a:xfrm>
          <a:prstGeom prst="rect">
            <a:avLst/>
          </a:prstGeom>
        </p:spPr>
      </p:pic>
      <p:sp>
        <p:nvSpPr>
          <p:cNvPr id="3" name="Rectángulo 2">
            <a:extLst>
              <a:ext uri="{FF2B5EF4-FFF2-40B4-BE49-F238E27FC236}">
                <a16:creationId xmlns:a16="http://schemas.microsoft.com/office/drawing/2014/main" id="{DBDECEE8-A4B6-2F52-AB1C-0B86ABFED204}"/>
              </a:ext>
            </a:extLst>
          </p:cNvPr>
          <p:cNvSpPr/>
          <p:nvPr/>
        </p:nvSpPr>
        <p:spPr>
          <a:xfrm>
            <a:off x="160929" y="4922592"/>
            <a:ext cx="3714031" cy="137501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dirty="0">
                <a:solidFill>
                  <a:schemeClr val="tx1"/>
                </a:solidFill>
              </a:rPr>
              <a:t>Océano:</a:t>
            </a:r>
          </a:p>
          <a:p>
            <a:r>
              <a:rPr lang="es-CL" dirty="0">
                <a:solidFill>
                  <a:schemeClr val="tx1"/>
                </a:solidFill>
              </a:rPr>
              <a:t>Aumenta acidificación</a:t>
            </a:r>
          </a:p>
          <a:p>
            <a:r>
              <a:rPr lang="es-CL" dirty="0">
                <a:solidFill>
                  <a:schemeClr val="tx1"/>
                </a:solidFill>
              </a:rPr>
              <a:t>Incrementa la temperatura</a:t>
            </a:r>
          </a:p>
          <a:p>
            <a:r>
              <a:rPr lang="es-CL" dirty="0">
                <a:solidFill>
                  <a:schemeClr val="tx1"/>
                </a:solidFill>
              </a:rPr>
              <a:t>Decrece oxígeno</a:t>
            </a:r>
          </a:p>
          <a:p>
            <a:r>
              <a:rPr lang="es-CL" dirty="0">
                <a:solidFill>
                  <a:schemeClr val="tx1"/>
                </a:solidFill>
              </a:rPr>
              <a:t>Aumenta nivel del mar</a:t>
            </a:r>
          </a:p>
          <a:p>
            <a:r>
              <a:rPr lang="es-CL" dirty="0">
                <a:solidFill>
                  <a:schemeClr val="tx1"/>
                </a:solidFill>
              </a:rPr>
              <a:t>Aumenta ondas de calor</a:t>
            </a:r>
          </a:p>
          <a:p>
            <a:endParaRPr lang="es-CL" dirty="0">
              <a:solidFill>
                <a:schemeClr val="tx1"/>
              </a:solidFill>
            </a:endParaRPr>
          </a:p>
        </p:txBody>
      </p:sp>
      <p:sp>
        <p:nvSpPr>
          <p:cNvPr id="7" name="Rectángulo 6">
            <a:extLst>
              <a:ext uri="{FF2B5EF4-FFF2-40B4-BE49-F238E27FC236}">
                <a16:creationId xmlns:a16="http://schemas.microsoft.com/office/drawing/2014/main" id="{4A815EE8-FB0C-7246-CAC5-FFF940D4A6E7}"/>
              </a:ext>
            </a:extLst>
          </p:cNvPr>
          <p:cNvSpPr/>
          <p:nvPr/>
        </p:nvSpPr>
        <p:spPr>
          <a:xfrm>
            <a:off x="3251201" y="5229450"/>
            <a:ext cx="3158225" cy="577345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dirty="0">
                <a:solidFill>
                  <a:schemeClr val="tx1"/>
                </a:solidFill>
              </a:rPr>
              <a:t>Proyecciones:</a:t>
            </a:r>
          </a:p>
          <a:p>
            <a:endParaRPr lang="es-CL" dirty="0">
              <a:solidFill>
                <a:schemeClr val="tx1"/>
              </a:solidFill>
            </a:endParaRPr>
          </a:p>
          <a:p>
            <a:r>
              <a:rPr lang="es-CL" dirty="0">
                <a:solidFill>
                  <a:schemeClr val="tx1"/>
                </a:solidFill>
              </a:rPr>
              <a:t>* Modelos Globales</a:t>
            </a:r>
          </a:p>
          <a:p>
            <a:r>
              <a:rPr lang="es-CL" dirty="0">
                <a:solidFill>
                  <a:schemeClr val="tx1"/>
                </a:solidFill>
              </a:rPr>
              <a:t>* Que sucederá en nuestra región? </a:t>
            </a:r>
          </a:p>
          <a:p>
            <a:endParaRPr lang="es-CL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682023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1" y="43652"/>
            <a:ext cx="5262112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1138717" y="395127"/>
            <a:ext cx="4123395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Cambio </a:t>
            </a:r>
            <a:r>
              <a:rPr lang="en-US" sz="2400" dirty="0" err="1">
                <a:solidFill>
                  <a:schemeClr val="bg1"/>
                </a:solidFill>
              </a:rPr>
              <a:t>climático</a:t>
            </a:r>
            <a:r>
              <a:rPr lang="en-US" sz="2400" dirty="0">
                <a:solidFill>
                  <a:schemeClr val="bg1"/>
                </a:solidFill>
              </a:rPr>
              <a:t> y </a:t>
            </a:r>
            <a:r>
              <a:rPr lang="en-US" sz="2400" dirty="0" err="1">
                <a:solidFill>
                  <a:schemeClr val="bg1"/>
                </a:solidFill>
              </a:rPr>
              <a:t>pesquería</a:t>
            </a:r>
            <a:endParaRPr lang="en-US" sz="2400" dirty="0">
              <a:solidFill>
                <a:schemeClr val="bg1"/>
              </a:solidFill>
            </a:endParaRP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9" name="Imagen 8">
            <a:extLst>
              <a:ext uri="{FF2B5EF4-FFF2-40B4-BE49-F238E27FC236}">
                <a16:creationId xmlns:a16="http://schemas.microsoft.com/office/drawing/2014/main" id="{1AB7C404-FC03-32B3-CE97-F4294DA74D2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161514" y="482115"/>
            <a:ext cx="2690893" cy="6094232"/>
          </a:xfrm>
          <a:prstGeom prst="rect">
            <a:avLst/>
          </a:prstGeom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id="{4E6C9B27-46AE-1B1E-CF6D-6CDC0FCD41F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40718" y="1120861"/>
            <a:ext cx="3137319" cy="2221345"/>
          </a:xfrm>
          <a:prstGeom prst="rect">
            <a:avLst/>
          </a:prstGeom>
        </p:spPr>
      </p:pic>
      <p:sp>
        <p:nvSpPr>
          <p:cNvPr id="4" name="Rectángulo 3">
            <a:extLst>
              <a:ext uri="{FF2B5EF4-FFF2-40B4-BE49-F238E27FC236}">
                <a16:creationId xmlns:a16="http://schemas.microsoft.com/office/drawing/2014/main" id="{1FA08C4C-E662-89B3-D80D-8A1EBB7101E3}"/>
              </a:ext>
            </a:extLst>
          </p:cNvPr>
          <p:cNvSpPr/>
          <p:nvPr/>
        </p:nvSpPr>
        <p:spPr>
          <a:xfrm>
            <a:off x="291593" y="3688242"/>
            <a:ext cx="3011616" cy="1832664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dirty="0">
                <a:solidFill>
                  <a:schemeClr val="tx1"/>
                </a:solidFill>
              </a:rPr>
              <a:t>* Cambios en tamaño</a:t>
            </a:r>
          </a:p>
          <a:p>
            <a:r>
              <a:rPr lang="es-CL" dirty="0">
                <a:solidFill>
                  <a:schemeClr val="tx1"/>
                </a:solidFill>
              </a:rPr>
              <a:t>* Cambios en biomasa </a:t>
            </a:r>
          </a:p>
          <a:p>
            <a:r>
              <a:rPr lang="es-CL" dirty="0">
                <a:solidFill>
                  <a:schemeClr val="tx1"/>
                </a:solidFill>
              </a:rPr>
              <a:t>*Cambia distribución de las especies</a:t>
            </a:r>
          </a:p>
          <a:p>
            <a:r>
              <a:rPr lang="es-CL" dirty="0">
                <a:solidFill>
                  <a:schemeClr val="tx1"/>
                </a:solidFill>
              </a:rPr>
              <a:t>* Biología – Alcanzan la madurez a edad temprana</a:t>
            </a: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EBD5E78C-3CC1-9F56-EEB1-3EA447924078}"/>
              </a:ext>
            </a:extLst>
          </p:cNvPr>
          <p:cNvSpPr/>
          <p:nvPr/>
        </p:nvSpPr>
        <p:spPr>
          <a:xfrm>
            <a:off x="4992835" y="3635016"/>
            <a:ext cx="1045656" cy="494273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dirty="0">
                <a:solidFill>
                  <a:schemeClr val="tx1"/>
                </a:solidFill>
              </a:rPr>
              <a:t>Biomasa</a:t>
            </a:r>
          </a:p>
        </p:txBody>
      </p:sp>
    </p:spTree>
    <p:extLst>
      <p:ext uri="{BB962C8B-B14F-4D97-AF65-F5344CB8AC3E}">
        <p14:creationId xmlns:p14="http://schemas.microsoft.com/office/powerpoint/2010/main" val="133551460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0" y="43652"/>
            <a:ext cx="6239435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pic>
        <p:nvPicPr>
          <p:cNvPr id="23" name="Imagen 22">
            <a:extLst>
              <a:ext uri="{FF2B5EF4-FFF2-40B4-BE49-F238E27FC236}">
                <a16:creationId xmlns:a16="http://schemas.microsoft.com/office/drawing/2014/main" id="{8E21109F-F988-40C6-8F78-06C3F1701F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865" y="2410718"/>
            <a:ext cx="645442" cy="910355"/>
          </a:xfrm>
          <a:prstGeom prst="rect">
            <a:avLst/>
          </a:prstGeom>
        </p:spPr>
      </p:pic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196703" y="95520"/>
            <a:ext cx="6448479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>
                <a:solidFill>
                  <a:schemeClr val="bg1"/>
                </a:solidFill>
              </a:rPr>
              <a:t>Cambio </a:t>
            </a:r>
            <a:r>
              <a:rPr lang="en-US" sz="2400" dirty="0" err="1">
                <a:solidFill>
                  <a:schemeClr val="bg1"/>
                </a:solidFill>
              </a:rPr>
              <a:t>climático</a:t>
            </a:r>
            <a:r>
              <a:rPr lang="en-US" sz="2400" dirty="0">
                <a:solidFill>
                  <a:schemeClr val="bg1"/>
                </a:solidFill>
              </a:rPr>
              <a:t> – </a:t>
            </a:r>
            <a:r>
              <a:rPr lang="en-US" sz="2400" dirty="0" err="1">
                <a:solidFill>
                  <a:schemeClr val="bg1"/>
                </a:solidFill>
              </a:rPr>
              <a:t>Pesquería</a:t>
            </a:r>
            <a:r>
              <a:rPr lang="en-US" sz="2400" dirty="0">
                <a:solidFill>
                  <a:schemeClr val="bg1"/>
                </a:solidFill>
              </a:rPr>
              <a:t>/</a:t>
            </a:r>
            <a:r>
              <a:rPr lang="en-US" sz="2400" dirty="0" err="1">
                <a:solidFill>
                  <a:schemeClr val="bg1"/>
                </a:solidFill>
              </a:rPr>
              <a:t>acuicultura</a:t>
            </a:r>
            <a:endParaRPr lang="en-US" sz="2400" dirty="0">
              <a:solidFill>
                <a:schemeClr val="bg1"/>
              </a:solidFill>
            </a:endParaRPr>
          </a:p>
          <a:p>
            <a:r>
              <a:rPr lang="en-US" sz="2400" dirty="0" err="1">
                <a:solidFill>
                  <a:schemeClr val="bg1"/>
                </a:solidFill>
              </a:rPr>
              <a:t>Enfermedades</a:t>
            </a:r>
            <a:r>
              <a:rPr lang="en-US" sz="2400" dirty="0">
                <a:solidFill>
                  <a:schemeClr val="bg1"/>
                </a:solidFill>
              </a:rPr>
              <a:t> y FAN</a:t>
            </a: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B78898D6-8872-48C7-3A41-762625CF707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96703" y="1208267"/>
            <a:ext cx="4081999" cy="2073396"/>
          </a:xfrm>
          <a:prstGeom prst="rect">
            <a:avLst/>
          </a:prstGeom>
        </p:spPr>
      </p:pic>
      <p:sp>
        <p:nvSpPr>
          <p:cNvPr id="3" name="Rectángulo 2">
            <a:extLst>
              <a:ext uri="{FF2B5EF4-FFF2-40B4-BE49-F238E27FC236}">
                <a16:creationId xmlns:a16="http://schemas.microsoft.com/office/drawing/2014/main" id="{0B195F89-45AD-9C7A-749E-FCE55EC8029A}"/>
              </a:ext>
            </a:extLst>
          </p:cNvPr>
          <p:cNvSpPr/>
          <p:nvPr/>
        </p:nvSpPr>
        <p:spPr>
          <a:xfrm>
            <a:off x="48943" y="3342054"/>
            <a:ext cx="1052230" cy="15162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100" b="1" dirty="0">
                <a:solidFill>
                  <a:schemeClr val="tx1"/>
                </a:solidFill>
              </a:rPr>
              <a:t>Fuente: INCAR</a:t>
            </a:r>
          </a:p>
        </p:txBody>
      </p:sp>
      <p:sp>
        <p:nvSpPr>
          <p:cNvPr id="4" name="Rectángulo 3">
            <a:extLst>
              <a:ext uri="{FF2B5EF4-FFF2-40B4-BE49-F238E27FC236}">
                <a16:creationId xmlns:a16="http://schemas.microsoft.com/office/drawing/2014/main" id="{D76D8837-2BCD-599E-B738-40E1744C7ABF}"/>
              </a:ext>
            </a:extLst>
          </p:cNvPr>
          <p:cNvSpPr/>
          <p:nvPr/>
        </p:nvSpPr>
        <p:spPr>
          <a:xfrm>
            <a:off x="1694523" y="3418146"/>
            <a:ext cx="1479998" cy="41838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200" b="1" dirty="0">
                <a:solidFill>
                  <a:schemeClr val="tx1"/>
                </a:solidFill>
              </a:rPr>
              <a:t>ISA – 2009-11</a:t>
            </a:r>
            <a:endParaRPr lang="es-CL" sz="1200" dirty="0">
              <a:solidFill>
                <a:schemeClr val="tx1"/>
              </a:solidFill>
            </a:endParaRPr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9EABD079-7F8E-5AF2-CBA7-022C821A909A}"/>
              </a:ext>
            </a:extLst>
          </p:cNvPr>
          <p:cNvSpPr/>
          <p:nvPr/>
        </p:nvSpPr>
        <p:spPr>
          <a:xfrm>
            <a:off x="3119717" y="3429000"/>
            <a:ext cx="1633438" cy="41838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200" b="1" dirty="0">
                <a:solidFill>
                  <a:schemeClr val="tx1"/>
                </a:solidFill>
              </a:rPr>
              <a:t>FAN – 2016-17</a:t>
            </a:r>
            <a:endParaRPr lang="es-CL" sz="1200" dirty="0">
              <a:solidFill>
                <a:schemeClr val="tx1"/>
              </a:solidFill>
            </a:endParaRPr>
          </a:p>
        </p:txBody>
      </p:sp>
      <p:sp>
        <p:nvSpPr>
          <p:cNvPr id="7" name="Flecha: hacia arriba 6">
            <a:extLst>
              <a:ext uri="{FF2B5EF4-FFF2-40B4-BE49-F238E27FC236}">
                <a16:creationId xmlns:a16="http://schemas.microsoft.com/office/drawing/2014/main" id="{1F7D5198-9F7D-FD40-9B05-EA1685614615}"/>
              </a:ext>
            </a:extLst>
          </p:cNvPr>
          <p:cNvSpPr/>
          <p:nvPr/>
        </p:nvSpPr>
        <p:spPr>
          <a:xfrm>
            <a:off x="2398143" y="3321073"/>
            <a:ext cx="146649" cy="189878"/>
          </a:xfrm>
          <a:prstGeom prst="up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8" name="Flecha: hacia arriba 7">
            <a:extLst>
              <a:ext uri="{FF2B5EF4-FFF2-40B4-BE49-F238E27FC236}">
                <a16:creationId xmlns:a16="http://schemas.microsoft.com/office/drawing/2014/main" id="{B731E3D1-9C73-6192-D612-4C6021CCED44}"/>
              </a:ext>
            </a:extLst>
          </p:cNvPr>
          <p:cNvSpPr/>
          <p:nvPr/>
        </p:nvSpPr>
        <p:spPr>
          <a:xfrm>
            <a:off x="3731492" y="3319339"/>
            <a:ext cx="146649" cy="189878"/>
          </a:xfrm>
          <a:prstGeom prst="upArrow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graphicFrame>
        <p:nvGraphicFramePr>
          <p:cNvPr id="9" name="Tabla 8">
            <a:extLst>
              <a:ext uri="{FF2B5EF4-FFF2-40B4-BE49-F238E27FC236}">
                <a16:creationId xmlns:a16="http://schemas.microsoft.com/office/drawing/2014/main" id="{5762D988-C67B-F951-BA14-8F7F87D223C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7872874"/>
              </p:ext>
            </p:extLst>
          </p:nvPr>
        </p:nvGraphicFramePr>
        <p:xfrm>
          <a:off x="4835673" y="5087159"/>
          <a:ext cx="3657600" cy="37084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609600">
                  <a:extLst>
                    <a:ext uri="{9D8B030D-6E8A-4147-A177-3AD203B41FA5}">
                      <a16:colId xmlns:a16="http://schemas.microsoft.com/office/drawing/2014/main" val="3709707713"/>
                    </a:ext>
                  </a:extLst>
                </a:gridCol>
                <a:gridCol w="609600">
                  <a:extLst>
                    <a:ext uri="{9D8B030D-6E8A-4147-A177-3AD203B41FA5}">
                      <a16:colId xmlns:a16="http://schemas.microsoft.com/office/drawing/2014/main" val="243851514"/>
                    </a:ext>
                  </a:extLst>
                </a:gridCol>
                <a:gridCol w="609600">
                  <a:extLst>
                    <a:ext uri="{9D8B030D-6E8A-4147-A177-3AD203B41FA5}">
                      <a16:colId xmlns:a16="http://schemas.microsoft.com/office/drawing/2014/main" val="2222963243"/>
                    </a:ext>
                  </a:extLst>
                </a:gridCol>
                <a:gridCol w="208280">
                  <a:extLst>
                    <a:ext uri="{9D8B030D-6E8A-4147-A177-3AD203B41FA5}">
                      <a16:colId xmlns:a16="http://schemas.microsoft.com/office/drawing/2014/main" val="3206824857"/>
                    </a:ext>
                  </a:extLst>
                </a:gridCol>
                <a:gridCol w="1010920">
                  <a:extLst>
                    <a:ext uri="{9D8B030D-6E8A-4147-A177-3AD203B41FA5}">
                      <a16:colId xmlns:a16="http://schemas.microsoft.com/office/drawing/2014/main" val="3761175911"/>
                    </a:ext>
                  </a:extLst>
                </a:gridCol>
                <a:gridCol w="609600">
                  <a:extLst>
                    <a:ext uri="{9D8B030D-6E8A-4147-A177-3AD203B41FA5}">
                      <a16:colId xmlns:a16="http://schemas.microsoft.com/office/drawing/2014/main" val="1150876630"/>
                    </a:ext>
                  </a:extLst>
                </a:gridCol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s-CL" sz="1600" dirty="0">
                          <a:solidFill>
                            <a:srgbClr val="FF0000"/>
                          </a:solidFill>
                        </a:rPr>
                        <a:t>2002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CL" sz="1600" dirty="0"/>
                        <a:t>2006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CL" sz="1600" dirty="0"/>
                        <a:t>2009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s-CL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CL" sz="1600" dirty="0">
                          <a:solidFill>
                            <a:srgbClr val="FF0000"/>
                          </a:solidFill>
                        </a:rPr>
                        <a:t>2016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s-CL" sz="1600" dirty="0"/>
                        <a:t>2018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799627101"/>
                  </a:ext>
                </a:extLst>
              </a:tr>
            </a:tbl>
          </a:graphicData>
        </a:graphic>
      </p:graphicFrame>
      <p:pic>
        <p:nvPicPr>
          <p:cNvPr id="10" name="Imagen 9">
            <a:extLst>
              <a:ext uri="{FF2B5EF4-FFF2-40B4-BE49-F238E27FC236}">
                <a16:creationId xmlns:a16="http://schemas.microsoft.com/office/drawing/2014/main" id="{364DFA7A-7551-6D47-0EEB-602D3184DD73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835673" y="1177494"/>
            <a:ext cx="4239534" cy="2793036"/>
          </a:xfrm>
          <a:prstGeom prst="rect">
            <a:avLst/>
          </a:prstGeom>
        </p:spPr>
      </p:pic>
      <p:sp>
        <p:nvSpPr>
          <p:cNvPr id="11" name="Rectángulo 10">
            <a:extLst>
              <a:ext uri="{FF2B5EF4-FFF2-40B4-BE49-F238E27FC236}">
                <a16:creationId xmlns:a16="http://schemas.microsoft.com/office/drawing/2014/main" id="{94E6F271-44C1-41AD-D4D2-5E6821F7F76D}"/>
              </a:ext>
            </a:extLst>
          </p:cNvPr>
          <p:cNvSpPr/>
          <p:nvPr/>
        </p:nvSpPr>
        <p:spPr>
          <a:xfrm>
            <a:off x="4835673" y="4113119"/>
            <a:ext cx="1865378" cy="41838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200" b="1" dirty="0">
                <a:solidFill>
                  <a:schemeClr val="tx1"/>
                </a:solidFill>
              </a:rPr>
              <a:t>Machas – </a:t>
            </a:r>
            <a:r>
              <a:rPr lang="es-CL" sz="1200" b="1" dirty="0" err="1">
                <a:solidFill>
                  <a:schemeClr val="tx1"/>
                </a:solidFill>
              </a:rPr>
              <a:t>Cucao</a:t>
            </a:r>
            <a:r>
              <a:rPr lang="es-CL" sz="1200" b="1" dirty="0">
                <a:solidFill>
                  <a:schemeClr val="tx1"/>
                </a:solidFill>
              </a:rPr>
              <a:t> 2016</a:t>
            </a:r>
            <a:endParaRPr lang="es-CL" sz="1200" dirty="0">
              <a:solidFill>
                <a:schemeClr val="tx1"/>
              </a:solidFill>
            </a:endParaRPr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9C14B295-C29A-CB98-C02E-88F5C01819CA}"/>
              </a:ext>
            </a:extLst>
          </p:cNvPr>
          <p:cNvSpPr/>
          <p:nvPr/>
        </p:nvSpPr>
        <p:spPr>
          <a:xfrm>
            <a:off x="6004581" y="5612278"/>
            <a:ext cx="1066758" cy="418387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200" b="1" dirty="0">
                <a:solidFill>
                  <a:schemeClr val="tx1"/>
                </a:solidFill>
              </a:rPr>
              <a:t>FAN - Chiloé</a:t>
            </a:r>
            <a:endParaRPr lang="es-CL" sz="1200" dirty="0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210943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0" y="193145"/>
            <a:ext cx="6239435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CuadroTexto 4">
            <a:extLst>
              <a:ext uri="{FF2B5EF4-FFF2-40B4-BE49-F238E27FC236}">
                <a16:creationId xmlns:a16="http://schemas.microsoft.com/office/drawing/2014/main" id="{EE218CB9-C3D3-4917-B077-9ACE2BE60D6C}"/>
              </a:ext>
            </a:extLst>
          </p:cNvPr>
          <p:cNvSpPr txBox="1"/>
          <p:nvPr/>
        </p:nvSpPr>
        <p:spPr>
          <a:xfrm>
            <a:off x="1564706" y="2304954"/>
            <a:ext cx="554847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endParaRPr lang="es-CL" sz="1600" dirty="0"/>
          </a:p>
          <a:p>
            <a:pPr algn="just"/>
            <a:endParaRPr lang="es-CL" sz="1600" dirty="0"/>
          </a:p>
        </p:txBody>
      </p:sp>
      <p:pic>
        <p:nvPicPr>
          <p:cNvPr id="23" name="Imagen 22">
            <a:extLst>
              <a:ext uri="{FF2B5EF4-FFF2-40B4-BE49-F238E27FC236}">
                <a16:creationId xmlns:a16="http://schemas.microsoft.com/office/drawing/2014/main" id="{8E21109F-F988-40C6-8F78-06C3F1701F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523" y="2304954"/>
            <a:ext cx="645442" cy="910355"/>
          </a:xfrm>
          <a:prstGeom prst="rect">
            <a:avLst/>
          </a:prstGeom>
        </p:spPr>
      </p:pic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55830" y="548650"/>
            <a:ext cx="4526634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 err="1">
                <a:solidFill>
                  <a:schemeClr val="bg1"/>
                </a:solidFill>
              </a:rPr>
              <a:t>Digitalizando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  <a:r>
              <a:rPr lang="en-US" sz="1600" dirty="0" err="1">
                <a:solidFill>
                  <a:schemeClr val="bg1"/>
                </a:solidFill>
              </a:rPr>
              <a:t>el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  <a:r>
              <a:rPr lang="en-US" sz="1600" dirty="0" err="1">
                <a:solidFill>
                  <a:schemeClr val="bg1"/>
                </a:solidFill>
              </a:rPr>
              <a:t>océano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7" name="Imagen 6">
            <a:extLst>
              <a:ext uri="{FF2B5EF4-FFF2-40B4-BE49-F238E27FC236}">
                <a16:creationId xmlns:a16="http://schemas.microsoft.com/office/drawing/2014/main" id="{F5D5194B-9FB3-1833-54FA-5C31CEE58695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16812" y="1270265"/>
            <a:ext cx="4971358" cy="2689367"/>
          </a:xfrm>
          <a:prstGeom prst="rect">
            <a:avLst/>
          </a:prstGeom>
        </p:spPr>
      </p:pic>
      <p:pic>
        <p:nvPicPr>
          <p:cNvPr id="8" name="Imagen 7">
            <a:extLst>
              <a:ext uri="{FF2B5EF4-FFF2-40B4-BE49-F238E27FC236}">
                <a16:creationId xmlns:a16="http://schemas.microsoft.com/office/drawing/2014/main" id="{BD0796D1-F159-8D68-2374-3DE95D3BA7D6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320856" y="4438488"/>
            <a:ext cx="2927037" cy="1762875"/>
          </a:xfrm>
          <a:prstGeom prst="rect">
            <a:avLst/>
          </a:prstGeom>
        </p:spPr>
      </p:pic>
      <p:pic>
        <p:nvPicPr>
          <p:cNvPr id="9" name="Google Shape;105;p2">
            <a:extLst>
              <a:ext uri="{FF2B5EF4-FFF2-40B4-BE49-F238E27FC236}">
                <a16:creationId xmlns:a16="http://schemas.microsoft.com/office/drawing/2014/main" id="{CD22B2CA-2636-018A-8849-815CFABB3E50}"/>
              </a:ext>
            </a:extLst>
          </p:cNvPr>
          <p:cNvPicPr/>
          <p:nvPr/>
        </p:nvPicPr>
        <p:blipFill>
          <a:blip r:embed="rId6"/>
          <a:stretch/>
        </p:blipFill>
        <p:spPr>
          <a:xfrm>
            <a:off x="55830" y="1444603"/>
            <a:ext cx="4116600" cy="4143132"/>
          </a:xfrm>
          <a:prstGeom prst="rect">
            <a:avLst/>
          </a:prstGeom>
          <a:ln>
            <a:noFill/>
          </a:ln>
        </p:spPr>
      </p:pic>
      <p:sp>
        <p:nvSpPr>
          <p:cNvPr id="10" name="Rectángulo 9">
            <a:extLst>
              <a:ext uri="{FF2B5EF4-FFF2-40B4-BE49-F238E27FC236}">
                <a16:creationId xmlns:a16="http://schemas.microsoft.com/office/drawing/2014/main" id="{F8DDC883-115D-E10D-76CC-9EE53ECAB55B}"/>
              </a:ext>
            </a:extLst>
          </p:cNvPr>
          <p:cNvSpPr/>
          <p:nvPr/>
        </p:nvSpPr>
        <p:spPr>
          <a:xfrm>
            <a:off x="291593" y="5769974"/>
            <a:ext cx="2432648" cy="692899"/>
          </a:xfrm>
          <a:prstGeom prst="rect">
            <a:avLst/>
          </a:prstGeom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s-CL" sz="1000" dirty="0"/>
              <a:t>Proceso acreditación en la COI</a:t>
            </a:r>
          </a:p>
          <a:p>
            <a:r>
              <a:rPr lang="es-CL" sz="1000" dirty="0"/>
              <a:t>DOF2014 </a:t>
            </a:r>
            <a:r>
              <a:rPr lang="es-CL" sz="1000" dirty="0" err="1"/>
              <a:t>Scientific</a:t>
            </a:r>
            <a:r>
              <a:rPr lang="es-CL" sz="1000" dirty="0"/>
              <a:t> &amp; </a:t>
            </a:r>
            <a:r>
              <a:rPr lang="es-CL" sz="1000" dirty="0" err="1"/>
              <a:t>Technical</a:t>
            </a:r>
            <a:r>
              <a:rPr lang="es-CL" sz="1000" dirty="0"/>
              <a:t> Workshop</a:t>
            </a:r>
          </a:p>
          <a:p>
            <a:endParaRPr lang="es-CL" sz="1000" dirty="0"/>
          </a:p>
          <a:p>
            <a:r>
              <a:rPr lang="es-CL" sz="1000" dirty="0"/>
              <a:t>Boyas oceanográficas</a:t>
            </a:r>
          </a:p>
        </p:txBody>
      </p:sp>
      <p:sp>
        <p:nvSpPr>
          <p:cNvPr id="2" name="Rectángulo 1">
            <a:extLst>
              <a:ext uri="{FF2B5EF4-FFF2-40B4-BE49-F238E27FC236}">
                <a16:creationId xmlns:a16="http://schemas.microsoft.com/office/drawing/2014/main" id="{7C690D9A-0BB7-A412-FE18-8E5D8AEF8034}"/>
              </a:ext>
            </a:extLst>
          </p:cNvPr>
          <p:cNvSpPr/>
          <p:nvPr/>
        </p:nvSpPr>
        <p:spPr>
          <a:xfrm>
            <a:off x="55830" y="15818"/>
            <a:ext cx="6090219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</a:rPr>
              <a:t>Cambio </a:t>
            </a:r>
            <a:r>
              <a:rPr lang="en-US" sz="1600" dirty="0" err="1">
                <a:solidFill>
                  <a:schemeClr val="bg1"/>
                </a:solidFill>
              </a:rPr>
              <a:t>climático</a:t>
            </a:r>
            <a:r>
              <a:rPr lang="en-US" sz="1600" dirty="0">
                <a:solidFill>
                  <a:schemeClr val="bg1"/>
                </a:solidFill>
              </a:rPr>
              <a:t> – </a:t>
            </a:r>
            <a:r>
              <a:rPr lang="en-US" sz="1600" dirty="0" err="1">
                <a:solidFill>
                  <a:schemeClr val="bg1"/>
                </a:solidFill>
              </a:rPr>
              <a:t>Oceanografía</a:t>
            </a:r>
            <a:r>
              <a:rPr lang="en-US" sz="1600" dirty="0">
                <a:solidFill>
                  <a:schemeClr val="bg1"/>
                </a:solidFill>
              </a:rPr>
              <a:t>/</a:t>
            </a:r>
            <a:r>
              <a:rPr lang="en-US" sz="1600" dirty="0" err="1">
                <a:solidFill>
                  <a:schemeClr val="bg1"/>
                </a:solidFill>
              </a:rPr>
              <a:t>Ecosistema</a:t>
            </a:r>
            <a:r>
              <a:rPr lang="en-US" sz="1600" dirty="0">
                <a:solidFill>
                  <a:schemeClr val="bg1"/>
                </a:solidFill>
              </a:rPr>
              <a:t> - (</a:t>
            </a:r>
            <a:r>
              <a:rPr lang="en-US" sz="1600" dirty="0" err="1">
                <a:solidFill>
                  <a:schemeClr val="bg1"/>
                </a:solidFill>
              </a:rPr>
              <a:t>Pesca</a:t>
            </a:r>
            <a:r>
              <a:rPr lang="en-US" sz="1600" dirty="0">
                <a:solidFill>
                  <a:schemeClr val="bg1"/>
                </a:solidFill>
              </a:rPr>
              <a:t> y </a:t>
            </a:r>
            <a:r>
              <a:rPr lang="en-US" sz="1600" dirty="0" err="1">
                <a:solidFill>
                  <a:schemeClr val="bg1"/>
                </a:solidFill>
              </a:rPr>
              <a:t>Acuicultura</a:t>
            </a:r>
            <a:r>
              <a:rPr lang="en-US" sz="1600" dirty="0">
                <a:solidFill>
                  <a:schemeClr val="bg1"/>
                </a:solidFill>
              </a:rPr>
              <a:t>)</a:t>
            </a:r>
          </a:p>
        </p:txBody>
      </p:sp>
    </p:spTree>
    <p:extLst>
      <p:ext uri="{BB962C8B-B14F-4D97-AF65-F5344CB8AC3E}">
        <p14:creationId xmlns:p14="http://schemas.microsoft.com/office/powerpoint/2010/main" val="337705215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0" y="-11275"/>
            <a:ext cx="6239435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CuadroTexto 4">
            <a:extLst>
              <a:ext uri="{FF2B5EF4-FFF2-40B4-BE49-F238E27FC236}">
                <a16:creationId xmlns:a16="http://schemas.microsoft.com/office/drawing/2014/main" id="{EE218CB9-C3D3-4917-B077-9ACE2BE60D6C}"/>
              </a:ext>
            </a:extLst>
          </p:cNvPr>
          <p:cNvSpPr txBox="1"/>
          <p:nvPr/>
        </p:nvSpPr>
        <p:spPr>
          <a:xfrm>
            <a:off x="1564706" y="2304954"/>
            <a:ext cx="5548475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endParaRPr lang="es-CL" sz="1600" dirty="0"/>
          </a:p>
          <a:p>
            <a:pPr algn="just"/>
            <a:endParaRPr lang="es-CL" sz="1600" dirty="0"/>
          </a:p>
        </p:txBody>
      </p:sp>
      <p:pic>
        <p:nvPicPr>
          <p:cNvPr id="23" name="Imagen 22">
            <a:extLst>
              <a:ext uri="{FF2B5EF4-FFF2-40B4-BE49-F238E27FC236}">
                <a16:creationId xmlns:a16="http://schemas.microsoft.com/office/drawing/2014/main" id="{8E21109F-F988-40C6-8F78-06C3F1701F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0523" y="2304954"/>
            <a:ext cx="645442" cy="910355"/>
          </a:xfrm>
          <a:prstGeom prst="rect">
            <a:avLst/>
          </a:prstGeom>
        </p:spPr>
      </p:pic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74607" y="43040"/>
            <a:ext cx="609021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</a:rPr>
              <a:t>Cambio </a:t>
            </a:r>
            <a:r>
              <a:rPr lang="en-US" sz="1600" dirty="0" err="1">
                <a:solidFill>
                  <a:schemeClr val="bg1"/>
                </a:solidFill>
              </a:rPr>
              <a:t>climático</a:t>
            </a:r>
            <a:r>
              <a:rPr lang="en-US" sz="1600" dirty="0">
                <a:solidFill>
                  <a:schemeClr val="bg1"/>
                </a:solidFill>
              </a:rPr>
              <a:t> - </a:t>
            </a:r>
            <a:r>
              <a:rPr lang="en-US" sz="1600" dirty="0" err="1">
                <a:solidFill>
                  <a:schemeClr val="bg1"/>
                </a:solidFill>
              </a:rPr>
              <a:t>Floraciones</a:t>
            </a:r>
            <a:r>
              <a:rPr lang="en-US" sz="1600" dirty="0">
                <a:solidFill>
                  <a:schemeClr val="bg1"/>
                </a:solidFill>
              </a:rPr>
              <a:t> de algas </a:t>
            </a:r>
            <a:r>
              <a:rPr lang="en-US" sz="1600" dirty="0" err="1">
                <a:solidFill>
                  <a:schemeClr val="bg1"/>
                </a:solidFill>
              </a:rPr>
              <a:t>nocivas</a:t>
            </a:r>
            <a:r>
              <a:rPr lang="en-US" sz="1600" dirty="0">
                <a:solidFill>
                  <a:schemeClr val="bg1"/>
                </a:solidFill>
              </a:rPr>
              <a:t> y </a:t>
            </a:r>
            <a:r>
              <a:rPr lang="en-US" sz="1600" dirty="0" err="1">
                <a:solidFill>
                  <a:schemeClr val="bg1"/>
                </a:solidFill>
              </a:rPr>
              <a:t>toxinas</a:t>
            </a:r>
            <a:r>
              <a:rPr lang="en-US" sz="1600" dirty="0">
                <a:solidFill>
                  <a:schemeClr val="bg1"/>
                </a:solidFill>
              </a:rPr>
              <a:t> marinas  </a:t>
            </a:r>
            <a:r>
              <a:rPr lang="en-US" sz="1600" dirty="0" err="1">
                <a:solidFill>
                  <a:schemeClr val="bg1"/>
                </a:solidFill>
              </a:rPr>
              <a:t>Seguridad</a:t>
            </a:r>
            <a:r>
              <a:rPr lang="en-US" sz="1600" dirty="0">
                <a:solidFill>
                  <a:schemeClr val="bg1"/>
                </a:solidFill>
              </a:rPr>
              <a:t> alimentaria (</a:t>
            </a:r>
            <a:r>
              <a:rPr lang="en-US" sz="1600" dirty="0" err="1">
                <a:solidFill>
                  <a:schemeClr val="bg1"/>
                </a:solidFill>
              </a:rPr>
              <a:t>Pesca</a:t>
            </a:r>
            <a:r>
              <a:rPr lang="en-US" sz="1600" dirty="0">
                <a:solidFill>
                  <a:schemeClr val="bg1"/>
                </a:solidFill>
              </a:rPr>
              <a:t> y </a:t>
            </a:r>
            <a:r>
              <a:rPr lang="en-US" sz="1600" dirty="0" err="1">
                <a:solidFill>
                  <a:schemeClr val="bg1"/>
                </a:solidFill>
              </a:rPr>
              <a:t>Acuicultura</a:t>
            </a:r>
            <a:r>
              <a:rPr lang="en-US" sz="1600" dirty="0">
                <a:solidFill>
                  <a:schemeClr val="bg1"/>
                </a:solidFill>
              </a:rPr>
              <a:t>)</a:t>
            </a: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pic>
        <p:nvPicPr>
          <p:cNvPr id="2" name="Imagen 1">
            <a:extLst>
              <a:ext uri="{FF2B5EF4-FFF2-40B4-BE49-F238E27FC236}">
                <a16:creationId xmlns:a16="http://schemas.microsoft.com/office/drawing/2014/main" id="{72D7629E-CA38-DFC4-0E55-782B8C9644A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4663" y="1682765"/>
            <a:ext cx="2780017" cy="3731075"/>
          </a:xfrm>
          <a:prstGeom prst="rect">
            <a:avLst/>
          </a:prstGeom>
        </p:spPr>
      </p:pic>
      <p:pic>
        <p:nvPicPr>
          <p:cNvPr id="8" name="Google Shape;118;p4">
            <a:extLst>
              <a:ext uri="{FF2B5EF4-FFF2-40B4-BE49-F238E27FC236}">
                <a16:creationId xmlns:a16="http://schemas.microsoft.com/office/drawing/2014/main" id="{18FCEA31-FD0E-E803-2BE7-347D7BA51F11}"/>
              </a:ext>
            </a:extLst>
          </p:cNvPr>
          <p:cNvPicPr preferRelativeResize="0"/>
          <p:nvPr/>
        </p:nvPicPr>
        <p:blipFill>
          <a:blip r:embed="rId5">
            <a:alphaModFix/>
          </a:blip>
          <a:stretch>
            <a:fillRect/>
          </a:stretch>
        </p:blipFill>
        <p:spPr>
          <a:xfrm>
            <a:off x="3046630" y="1573958"/>
            <a:ext cx="4649399" cy="3864826"/>
          </a:xfrm>
          <a:prstGeom prst="rect">
            <a:avLst/>
          </a:prstGeom>
          <a:noFill/>
          <a:ln>
            <a:noFill/>
          </a:ln>
        </p:spPr>
      </p:pic>
      <p:pic>
        <p:nvPicPr>
          <p:cNvPr id="9" name="Google Shape;123;p4">
            <a:extLst>
              <a:ext uri="{FF2B5EF4-FFF2-40B4-BE49-F238E27FC236}">
                <a16:creationId xmlns:a16="http://schemas.microsoft.com/office/drawing/2014/main" id="{C90309DE-1AAD-2CD5-CF27-DCBA523565EB}"/>
              </a:ext>
            </a:extLst>
          </p:cNvPr>
          <p:cNvPicPr preferRelativeResize="0"/>
          <p:nvPr/>
        </p:nvPicPr>
        <p:blipFill>
          <a:blip r:embed="rId6">
            <a:alphaModFix/>
          </a:blip>
          <a:stretch>
            <a:fillRect/>
          </a:stretch>
        </p:blipFill>
        <p:spPr>
          <a:xfrm>
            <a:off x="7944229" y="1867623"/>
            <a:ext cx="1105078" cy="807225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Google Shape;124;p4">
            <a:extLst>
              <a:ext uri="{FF2B5EF4-FFF2-40B4-BE49-F238E27FC236}">
                <a16:creationId xmlns:a16="http://schemas.microsoft.com/office/drawing/2014/main" id="{69A1F2F0-3BA7-E4DA-B41C-130A62B2265A}"/>
              </a:ext>
            </a:extLst>
          </p:cNvPr>
          <p:cNvPicPr preferRelativeResize="0"/>
          <p:nvPr/>
        </p:nvPicPr>
        <p:blipFill>
          <a:blip r:embed="rId7">
            <a:alphaModFix/>
          </a:blip>
          <a:stretch>
            <a:fillRect/>
          </a:stretch>
        </p:blipFill>
        <p:spPr>
          <a:xfrm>
            <a:off x="7944229" y="2764080"/>
            <a:ext cx="1105108" cy="807247"/>
          </a:xfrm>
          <a:prstGeom prst="rect">
            <a:avLst/>
          </a:prstGeom>
          <a:noFill/>
          <a:ln>
            <a:noFill/>
          </a:ln>
        </p:spPr>
      </p:pic>
      <p:pic>
        <p:nvPicPr>
          <p:cNvPr id="11" name="Imagen 10">
            <a:extLst>
              <a:ext uri="{FF2B5EF4-FFF2-40B4-BE49-F238E27FC236}">
                <a16:creationId xmlns:a16="http://schemas.microsoft.com/office/drawing/2014/main" id="{BFCAD494-6BA5-873F-C265-14B37DE2B5CC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944229" y="3661552"/>
            <a:ext cx="1109568" cy="810838"/>
          </a:xfrm>
          <a:prstGeom prst="rect">
            <a:avLst/>
          </a:prstGeom>
        </p:spPr>
      </p:pic>
      <p:pic>
        <p:nvPicPr>
          <p:cNvPr id="15" name="Imagen 14">
            <a:extLst>
              <a:ext uri="{FF2B5EF4-FFF2-40B4-BE49-F238E27FC236}">
                <a16:creationId xmlns:a16="http://schemas.microsoft.com/office/drawing/2014/main" id="{61424E2C-1B66-03CD-8BE8-87CF9F3DF864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7947230" y="4562615"/>
            <a:ext cx="1109568" cy="810838"/>
          </a:xfrm>
          <a:prstGeom prst="rect">
            <a:avLst/>
          </a:prstGeom>
        </p:spPr>
      </p:pic>
      <p:pic>
        <p:nvPicPr>
          <p:cNvPr id="16" name="Imagen 15">
            <a:extLst>
              <a:ext uri="{FF2B5EF4-FFF2-40B4-BE49-F238E27FC236}">
                <a16:creationId xmlns:a16="http://schemas.microsoft.com/office/drawing/2014/main" id="{B06B3F61-4458-69EC-6231-AF3D12FE0DA2}"/>
              </a:ext>
            </a:extLst>
          </p:cNvPr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7946225" y="5453367"/>
            <a:ext cx="1109568" cy="804742"/>
          </a:xfrm>
          <a:prstGeom prst="rect">
            <a:avLst/>
          </a:prstGeom>
        </p:spPr>
      </p:pic>
      <p:pic>
        <p:nvPicPr>
          <p:cNvPr id="17" name="Imagen 16">
            <a:extLst>
              <a:ext uri="{FF2B5EF4-FFF2-40B4-BE49-F238E27FC236}">
                <a16:creationId xmlns:a16="http://schemas.microsoft.com/office/drawing/2014/main" id="{4932A35B-A56B-9EEB-8A3E-9BB0E1328877}"/>
              </a:ext>
            </a:extLst>
          </p:cNvPr>
          <p:cNvPicPr>
            <a:picLocks noChangeAspect="1"/>
          </p:cNvPicPr>
          <p:nvPr/>
        </p:nvPicPr>
        <p:blipFill>
          <a:blip r:embed="rId11"/>
          <a:stretch>
            <a:fillRect/>
          </a:stretch>
        </p:blipFill>
        <p:spPr>
          <a:xfrm>
            <a:off x="198415" y="5659233"/>
            <a:ext cx="4206605" cy="73158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5726322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2" name="Picture 71">
            <a:extLst>
              <a:ext uri="{FF2B5EF4-FFF2-40B4-BE49-F238E27FC236}">
                <a16:creationId xmlns:a16="http://schemas.microsoft.com/office/drawing/2014/main" id="{1939B5E8-B212-885A-A245-9D5C51D7BF6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50237" y="5497212"/>
            <a:ext cx="1632678" cy="997748"/>
          </a:xfrm>
          <a:prstGeom prst="rect">
            <a:avLst/>
          </a:prstGeom>
        </p:spPr>
      </p:pic>
      <p:grpSp>
        <p:nvGrpSpPr>
          <p:cNvPr id="57" name="Group 56">
            <a:extLst>
              <a:ext uri="{FF2B5EF4-FFF2-40B4-BE49-F238E27FC236}">
                <a16:creationId xmlns:a16="http://schemas.microsoft.com/office/drawing/2014/main" id="{D3A40C17-CA4D-33D3-59F7-859ACB9711E6}"/>
              </a:ext>
            </a:extLst>
          </p:cNvPr>
          <p:cNvGrpSpPr/>
          <p:nvPr/>
        </p:nvGrpSpPr>
        <p:grpSpPr>
          <a:xfrm>
            <a:off x="1203578" y="1018228"/>
            <a:ext cx="6383387" cy="5320226"/>
            <a:chOff x="1436910" y="462252"/>
            <a:chExt cx="6383387" cy="5320226"/>
          </a:xfrm>
        </p:grpSpPr>
        <p:grpSp>
          <p:nvGrpSpPr>
            <p:cNvPr id="22" name="Group 21">
              <a:extLst>
                <a:ext uri="{FF2B5EF4-FFF2-40B4-BE49-F238E27FC236}">
                  <a16:creationId xmlns:a16="http://schemas.microsoft.com/office/drawing/2014/main" id="{1037CE35-0C6D-44F2-1D41-CF66F7090082}"/>
                </a:ext>
              </a:extLst>
            </p:cNvPr>
            <p:cNvGrpSpPr/>
            <p:nvPr/>
          </p:nvGrpSpPr>
          <p:grpSpPr>
            <a:xfrm>
              <a:off x="1436910" y="1454332"/>
              <a:ext cx="6383387" cy="3949336"/>
              <a:chOff x="1219192" y="1584961"/>
              <a:chExt cx="6383387" cy="3949336"/>
            </a:xfrm>
          </p:grpSpPr>
          <p:sp>
            <p:nvSpPr>
              <p:cNvPr id="2" name="Rectangle 1">
                <a:extLst>
                  <a:ext uri="{FF2B5EF4-FFF2-40B4-BE49-F238E27FC236}">
                    <a16:creationId xmlns:a16="http://schemas.microsoft.com/office/drawing/2014/main" id="{79D0E638-84AA-FB12-2D68-E87829CBBCC9}"/>
                  </a:ext>
                </a:extLst>
              </p:cNvPr>
              <p:cNvSpPr/>
              <p:nvPr/>
            </p:nvSpPr>
            <p:spPr>
              <a:xfrm>
                <a:off x="3230879" y="1584961"/>
                <a:ext cx="1968137" cy="818605"/>
              </a:xfrm>
              <a:prstGeom prst="rect">
                <a:avLst/>
              </a:prstGeom>
              <a:ln>
                <a:noFill/>
              </a:ln>
            </p:spPr>
            <p:style>
              <a:lnRef idx="2">
                <a:schemeClr val="accent4">
                  <a:shade val="15000"/>
                </a:schemeClr>
              </a:lnRef>
              <a:fillRef idx="1">
                <a:schemeClr val="accent4"/>
              </a:fillRef>
              <a:effectRef idx="0">
                <a:schemeClr val="accent4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n-US" sz="1600" dirty="0"/>
                  <a:t>ACUICULTURA DE PEQUEÑA ESCALA (APE)</a:t>
                </a:r>
              </a:p>
            </p:txBody>
          </p:sp>
          <p:sp>
            <p:nvSpPr>
              <p:cNvPr id="3" name="Arrow: Down 2">
                <a:extLst>
                  <a:ext uri="{FF2B5EF4-FFF2-40B4-BE49-F238E27FC236}">
                    <a16:creationId xmlns:a16="http://schemas.microsoft.com/office/drawing/2014/main" id="{6A88EB15-1DF6-565C-0375-F2FE9980374B}"/>
                  </a:ext>
                </a:extLst>
              </p:cNvPr>
              <p:cNvSpPr/>
              <p:nvPr/>
            </p:nvSpPr>
            <p:spPr>
              <a:xfrm>
                <a:off x="4075610" y="2403566"/>
                <a:ext cx="278674" cy="3130731"/>
              </a:xfrm>
              <a:prstGeom prst="downArrow">
                <a:avLst>
                  <a:gd name="adj1" fmla="val 50000"/>
                  <a:gd name="adj2" fmla="val 107692"/>
                </a:avLst>
              </a:prstGeom>
              <a:solidFill>
                <a:schemeClr val="accent6">
                  <a:lumMod val="75000"/>
                </a:schemeClr>
              </a:solidFill>
              <a:ln>
                <a:noFill/>
              </a:ln>
            </p:spPr>
            <p:style>
              <a:lnRef idx="2">
                <a:schemeClr val="accent6">
                  <a:shade val="15000"/>
                </a:schemeClr>
              </a:lnRef>
              <a:fillRef idx="1">
                <a:schemeClr val="accent6"/>
              </a:fillRef>
              <a:effectRef idx="0">
                <a:schemeClr val="accent6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grpSp>
            <p:nvGrpSpPr>
              <p:cNvPr id="16" name="Group 15">
                <a:extLst>
                  <a:ext uri="{FF2B5EF4-FFF2-40B4-BE49-F238E27FC236}">
                    <a16:creationId xmlns:a16="http://schemas.microsoft.com/office/drawing/2014/main" id="{311D6C42-065F-194C-5587-48A39FD2A70A}"/>
                  </a:ext>
                </a:extLst>
              </p:cNvPr>
              <p:cNvGrpSpPr/>
              <p:nvPr/>
            </p:nvGrpSpPr>
            <p:grpSpPr>
              <a:xfrm>
                <a:off x="1219192" y="2529840"/>
                <a:ext cx="2037807" cy="1563190"/>
                <a:chOff x="1480456" y="2529840"/>
                <a:chExt cx="2037807" cy="1563190"/>
              </a:xfrm>
            </p:grpSpPr>
            <p:sp>
              <p:nvSpPr>
                <p:cNvPr id="7" name="Rectangle 6">
                  <a:extLst>
                    <a:ext uri="{FF2B5EF4-FFF2-40B4-BE49-F238E27FC236}">
                      <a16:creationId xmlns:a16="http://schemas.microsoft.com/office/drawing/2014/main" id="{736C8B80-9B63-2EF8-0D1A-312317007296}"/>
                    </a:ext>
                  </a:extLst>
                </p:cNvPr>
                <p:cNvSpPr/>
                <p:nvPr/>
              </p:nvSpPr>
              <p:spPr>
                <a:xfrm>
                  <a:off x="1480456" y="2529840"/>
                  <a:ext cx="2037807" cy="235131"/>
                </a:xfrm>
                <a:prstGeom prst="rect">
                  <a:avLst/>
                </a:prstGeom>
                <a:ln>
                  <a:solidFill>
                    <a:schemeClr val="accent6">
                      <a:lumMod val="75000"/>
                    </a:schemeClr>
                  </a:solidFill>
                </a:ln>
              </p:spPr>
              <p:style>
                <a:lnRef idx="2">
                  <a:schemeClr val="accent5">
                    <a:shade val="15000"/>
                  </a:schemeClr>
                </a:lnRef>
                <a:fillRef idx="1">
                  <a:schemeClr val="accent5"/>
                </a:fillRef>
                <a:effectRef idx="0">
                  <a:schemeClr val="accent5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1100" dirty="0"/>
                    <a:t>ACCIONES OPERACIONALES</a:t>
                  </a:r>
                </a:p>
              </p:txBody>
            </p:sp>
            <p:sp>
              <p:nvSpPr>
                <p:cNvPr id="8" name="Rectangle 7">
                  <a:extLst>
                    <a:ext uri="{FF2B5EF4-FFF2-40B4-BE49-F238E27FC236}">
                      <a16:creationId xmlns:a16="http://schemas.microsoft.com/office/drawing/2014/main" id="{CAF5B420-2CE6-358E-BA95-7D8509D0F449}"/>
                    </a:ext>
                  </a:extLst>
                </p:cNvPr>
                <p:cNvSpPr/>
                <p:nvPr/>
              </p:nvSpPr>
              <p:spPr>
                <a:xfrm>
                  <a:off x="1480456" y="2795450"/>
                  <a:ext cx="2037807" cy="1297580"/>
                </a:xfrm>
                <a:prstGeom prst="rect">
                  <a:avLst/>
                </a:prstGeom>
                <a:ln>
                  <a:solidFill>
                    <a:schemeClr val="accent6">
                      <a:lumMod val="75000"/>
                    </a:schemeClr>
                  </a:solidFill>
                </a:ln>
              </p:spPr>
              <p:style>
                <a:lnRef idx="2">
                  <a:schemeClr val="accent5">
                    <a:shade val="15000"/>
                  </a:schemeClr>
                </a:lnRef>
                <a:fillRef idx="1">
                  <a:schemeClr val="accent5"/>
                </a:fillRef>
                <a:effectRef idx="0">
                  <a:schemeClr val="accent5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Evaluación cultivos sitios piloto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Trabajo colaborativo pescadores y acuicultores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Monitoreo impacto  ecológico APE 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Transferencia, difusión y educación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Producción semillas</a:t>
                  </a:r>
                </a:p>
              </p:txBody>
            </p:sp>
          </p:grpSp>
          <p:grpSp>
            <p:nvGrpSpPr>
              <p:cNvPr id="17" name="Group 16">
                <a:extLst>
                  <a:ext uri="{FF2B5EF4-FFF2-40B4-BE49-F238E27FC236}">
                    <a16:creationId xmlns:a16="http://schemas.microsoft.com/office/drawing/2014/main" id="{81C0A1AA-3E57-453E-BFBE-3E4B1EA62F84}"/>
                  </a:ext>
                </a:extLst>
              </p:cNvPr>
              <p:cNvGrpSpPr/>
              <p:nvPr/>
            </p:nvGrpSpPr>
            <p:grpSpPr>
              <a:xfrm>
                <a:off x="5199016" y="2529840"/>
                <a:ext cx="2403563" cy="2743199"/>
                <a:chOff x="5199016" y="2529840"/>
                <a:chExt cx="2403563" cy="2743199"/>
              </a:xfrm>
            </p:grpSpPr>
            <p:sp>
              <p:nvSpPr>
                <p:cNvPr id="9" name="Rectangle 8">
                  <a:extLst>
                    <a:ext uri="{FF2B5EF4-FFF2-40B4-BE49-F238E27FC236}">
                      <a16:creationId xmlns:a16="http://schemas.microsoft.com/office/drawing/2014/main" id="{39A1D39F-346E-20D8-FD10-B3852ABD26ED}"/>
                    </a:ext>
                  </a:extLst>
                </p:cNvPr>
                <p:cNvSpPr/>
                <p:nvPr/>
              </p:nvSpPr>
              <p:spPr>
                <a:xfrm>
                  <a:off x="5199016" y="2529840"/>
                  <a:ext cx="2403563" cy="235131"/>
                </a:xfrm>
                <a:prstGeom prst="rect">
                  <a:avLst/>
                </a:prstGeom>
                <a:ln>
                  <a:solidFill>
                    <a:schemeClr val="accent6">
                      <a:lumMod val="75000"/>
                    </a:schemeClr>
                  </a:solidFill>
                </a:ln>
              </p:spPr>
              <p:style>
                <a:lnRef idx="2">
                  <a:schemeClr val="accent5">
                    <a:shade val="15000"/>
                  </a:schemeClr>
                </a:lnRef>
                <a:fillRef idx="1">
                  <a:schemeClr val="accent5"/>
                </a:fillRef>
                <a:effectRef idx="0">
                  <a:schemeClr val="accent5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n-US" sz="1100" dirty="0"/>
                    <a:t>LINEAS INVESTIGACIÓN</a:t>
                  </a:r>
                </a:p>
              </p:txBody>
            </p:sp>
            <p:sp>
              <p:nvSpPr>
                <p:cNvPr id="10" name="Rectangle 9">
                  <a:extLst>
                    <a:ext uri="{FF2B5EF4-FFF2-40B4-BE49-F238E27FC236}">
                      <a16:creationId xmlns:a16="http://schemas.microsoft.com/office/drawing/2014/main" id="{12A7FCCA-BD8E-6E5D-0423-C822A933B8B3}"/>
                    </a:ext>
                  </a:extLst>
                </p:cNvPr>
                <p:cNvSpPr/>
                <p:nvPr/>
              </p:nvSpPr>
              <p:spPr>
                <a:xfrm>
                  <a:off x="5199016" y="2795450"/>
                  <a:ext cx="2403563" cy="2477589"/>
                </a:xfrm>
                <a:prstGeom prst="rect">
                  <a:avLst/>
                </a:prstGeom>
                <a:ln>
                  <a:solidFill>
                    <a:schemeClr val="accent6">
                      <a:lumMod val="75000"/>
                    </a:schemeClr>
                  </a:solidFill>
                </a:ln>
              </p:spPr>
              <p:style>
                <a:lnRef idx="2">
                  <a:schemeClr val="accent5">
                    <a:shade val="15000"/>
                  </a:schemeClr>
                </a:lnRef>
                <a:fillRef idx="1">
                  <a:schemeClr val="accent5"/>
                </a:fillRef>
                <a:effectRef idx="0">
                  <a:schemeClr val="accent5"/>
                </a:effectRef>
                <a:fontRef idx="minor">
                  <a:schemeClr val="lt1"/>
                </a:fontRef>
              </p:style>
              <p:txBody>
                <a:bodyPr rtlCol="0" anchor="t"/>
                <a:lstStyle/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Implementación/evaluación (poli)cultivos 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Desarrollo modelos gestión/producción APE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Metodologías para identificar sitios óptimos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Modelación bio-económica  y ambiental 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Interacciones ambientales APE 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Diseños de sistemas de cultivo APE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Dinámicas socio-organizacionales en APE 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Acuicultura de la conservación (repoblación y restauración)</a:t>
                  </a:r>
                </a:p>
                <a:p>
                  <a:pPr marL="171450" indent="-171450">
                    <a:buFont typeface="Arial" panose="020B0604020202020204" pitchFamily="34" charset="0"/>
                    <a:buChar char="•"/>
                  </a:pPr>
                  <a:r>
                    <a:rPr lang="es-CL" sz="1050" dirty="0"/>
                    <a:t>Cambio climático y APE  </a:t>
                  </a:r>
                </a:p>
              </p:txBody>
            </p:sp>
          </p:grpSp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6F5716B7-BA52-F319-8349-05886BA6D462}"/>
                  </a:ext>
                </a:extLst>
              </p:cNvPr>
              <p:cNvSpPr/>
              <p:nvPr/>
            </p:nvSpPr>
            <p:spPr>
              <a:xfrm rot="16200000">
                <a:off x="2690938" y="3879665"/>
                <a:ext cx="2394857" cy="235131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3">
                <a:schemeClr val="accent3"/>
              </a:fillRef>
              <a:effectRef idx="2">
                <a:schemeClr val="accent3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s-CL" sz="1100" dirty="0">
                    <a:solidFill>
                      <a:schemeClr val="tx2"/>
                    </a:solidFill>
                  </a:rPr>
                  <a:t>Trabajo terreno – ecología submareal </a:t>
                </a:r>
              </a:p>
            </p:txBody>
          </p:sp>
          <p:sp>
            <p:nvSpPr>
              <p:cNvPr id="19" name="Rectangle 18">
                <a:extLst>
                  <a:ext uri="{FF2B5EF4-FFF2-40B4-BE49-F238E27FC236}">
                    <a16:creationId xmlns:a16="http://schemas.microsoft.com/office/drawing/2014/main" id="{7CFC1687-7E3C-E216-2C8F-CE0A8F01F965}"/>
                  </a:ext>
                </a:extLst>
              </p:cNvPr>
              <p:cNvSpPr/>
              <p:nvPr/>
            </p:nvSpPr>
            <p:spPr>
              <a:xfrm rot="16200000">
                <a:off x="3335388" y="3897083"/>
                <a:ext cx="2394857" cy="235131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3">
                <a:schemeClr val="accent3"/>
              </a:fillRef>
              <a:effectRef idx="2">
                <a:schemeClr val="accent3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r>
                  <a:rPr lang="es-CL" sz="1100" dirty="0">
                    <a:solidFill>
                      <a:schemeClr val="tx2"/>
                    </a:solidFill>
                  </a:rPr>
                  <a:t>Laboratorio - </a:t>
                </a:r>
                <a:r>
                  <a:rPr lang="es-CL" sz="1100" dirty="0" err="1">
                    <a:solidFill>
                      <a:schemeClr val="tx2"/>
                    </a:solidFill>
                  </a:rPr>
                  <a:t>hatchery</a:t>
                </a:r>
                <a:endParaRPr lang="es-CL" sz="1100" dirty="0">
                  <a:solidFill>
                    <a:schemeClr val="tx2"/>
                  </a:solidFill>
                </a:endParaRPr>
              </a:p>
            </p:txBody>
          </p:sp>
          <p:sp>
            <p:nvSpPr>
              <p:cNvPr id="20" name="Arrow: Right 19">
                <a:extLst>
                  <a:ext uri="{FF2B5EF4-FFF2-40B4-BE49-F238E27FC236}">
                    <a16:creationId xmlns:a16="http://schemas.microsoft.com/office/drawing/2014/main" id="{022194EA-32D8-1B8B-A7C3-BEB3291E9EA7}"/>
                  </a:ext>
                </a:extLst>
              </p:cNvPr>
              <p:cNvSpPr/>
              <p:nvPr/>
            </p:nvSpPr>
            <p:spPr>
              <a:xfrm>
                <a:off x="3256999" y="2577736"/>
                <a:ext cx="844731" cy="134983"/>
              </a:xfrm>
              <a:prstGeom prst="rightArrow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1" name="Arrow: Right 20">
                <a:extLst>
                  <a:ext uri="{FF2B5EF4-FFF2-40B4-BE49-F238E27FC236}">
                    <a16:creationId xmlns:a16="http://schemas.microsoft.com/office/drawing/2014/main" id="{56F05818-C995-31B5-56C5-724EEF8B27F6}"/>
                  </a:ext>
                </a:extLst>
              </p:cNvPr>
              <p:cNvSpPr/>
              <p:nvPr/>
            </p:nvSpPr>
            <p:spPr>
              <a:xfrm rot="10800000">
                <a:off x="4354284" y="2575557"/>
                <a:ext cx="844731" cy="134983"/>
              </a:xfrm>
              <a:prstGeom prst="rightArrow">
                <a:avLst/>
              </a:prstGeom>
              <a:solidFill>
                <a:schemeClr val="accent6">
                  <a:lumMod val="60000"/>
                  <a:lumOff val="40000"/>
                </a:schemeClr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15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39" name="Rectangle 38">
              <a:extLst>
                <a:ext uri="{FF2B5EF4-FFF2-40B4-BE49-F238E27FC236}">
                  <a16:creationId xmlns:a16="http://schemas.microsoft.com/office/drawing/2014/main" id="{E0B6F6EE-81F1-0379-35F4-FFB5F4F2D227}"/>
                </a:ext>
              </a:extLst>
            </p:cNvPr>
            <p:cNvSpPr/>
            <p:nvPr/>
          </p:nvSpPr>
          <p:spPr>
            <a:xfrm>
              <a:off x="3139447" y="5477689"/>
              <a:ext cx="2586436" cy="304789"/>
            </a:xfrm>
            <a:prstGeom prst="rect">
              <a:avLst/>
            </a:prstGeom>
            <a:ln>
              <a:noFill/>
            </a:ln>
          </p:spPr>
          <p:style>
            <a:lnRef idx="2">
              <a:schemeClr val="accent4">
                <a:shade val="15000"/>
              </a:schemeClr>
            </a:lnRef>
            <a:fillRef idx="1">
              <a:schemeClr val="accent4"/>
            </a:fillRef>
            <a:effectRef idx="0">
              <a:schemeClr val="accent4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1600" dirty="0"/>
                <a:t>ACUICULTURA SOSTENIBLE</a:t>
              </a:r>
            </a:p>
          </p:txBody>
        </p:sp>
        <p:grpSp>
          <p:nvGrpSpPr>
            <p:cNvPr id="56" name="Group 55">
              <a:extLst>
                <a:ext uri="{FF2B5EF4-FFF2-40B4-BE49-F238E27FC236}">
                  <a16:creationId xmlns:a16="http://schemas.microsoft.com/office/drawing/2014/main" id="{452D627C-ED28-F14B-721F-9DA5FB8F6B06}"/>
                </a:ext>
              </a:extLst>
            </p:cNvPr>
            <p:cNvGrpSpPr/>
            <p:nvPr/>
          </p:nvGrpSpPr>
          <p:grpSpPr>
            <a:xfrm>
              <a:off x="2070458" y="462252"/>
              <a:ext cx="4632565" cy="1070007"/>
              <a:chOff x="2070458" y="462252"/>
              <a:chExt cx="4632565" cy="1070007"/>
            </a:xfrm>
          </p:grpSpPr>
          <p:grpSp>
            <p:nvGrpSpPr>
              <p:cNvPr id="28" name="Group 27">
                <a:extLst>
                  <a:ext uri="{FF2B5EF4-FFF2-40B4-BE49-F238E27FC236}">
                    <a16:creationId xmlns:a16="http://schemas.microsoft.com/office/drawing/2014/main" id="{2D82F06B-8809-0805-AAC1-F1C7E51DFC7C}"/>
                  </a:ext>
                </a:extLst>
              </p:cNvPr>
              <p:cNvGrpSpPr/>
              <p:nvPr/>
            </p:nvGrpSpPr>
            <p:grpSpPr>
              <a:xfrm>
                <a:off x="2070458" y="851181"/>
                <a:ext cx="1273634" cy="603151"/>
                <a:chOff x="1739532" y="613868"/>
                <a:chExt cx="1273634" cy="603151"/>
              </a:xfrm>
            </p:grpSpPr>
            <p:sp>
              <p:nvSpPr>
                <p:cNvPr id="24" name="Rectangle 23">
                  <a:extLst>
                    <a:ext uri="{FF2B5EF4-FFF2-40B4-BE49-F238E27FC236}">
                      <a16:creationId xmlns:a16="http://schemas.microsoft.com/office/drawing/2014/main" id="{900CB57F-0550-2AE4-5475-D8D244FCF5F4}"/>
                    </a:ext>
                  </a:extLst>
                </p:cNvPr>
                <p:cNvSpPr/>
                <p:nvPr/>
              </p:nvSpPr>
              <p:spPr>
                <a:xfrm>
                  <a:off x="1739532" y="613868"/>
                  <a:ext cx="1123725" cy="344073"/>
                </a:xfrm>
                <a:prstGeom prst="rect">
                  <a:avLst/>
                </a:prstGeom>
                <a:solidFill>
                  <a:schemeClr val="accent6">
                    <a:lumMod val="7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s-CL" sz="1100" dirty="0"/>
                    <a:t>Cambio climático</a:t>
                  </a:r>
                </a:p>
              </p:txBody>
            </p:sp>
            <p:cxnSp>
              <p:nvCxnSpPr>
                <p:cNvPr id="27" name="Straight Arrow Connector 26">
                  <a:extLst>
                    <a:ext uri="{FF2B5EF4-FFF2-40B4-BE49-F238E27FC236}">
                      <a16:creationId xmlns:a16="http://schemas.microsoft.com/office/drawing/2014/main" id="{91135EA0-7C7E-97DC-CDFF-F7C0DB95D1BC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2664822" y="918752"/>
                  <a:ext cx="348344" cy="298267"/>
                </a:xfrm>
                <a:prstGeom prst="straightConnector1">
                  <a:avLst/>
                </a:prstGeom>
                <a:ln w="38100">
                  <a:solidFill>
                    <a:schemeClr val="accent6">
                      <a:lumMod val="75000"/>
                    </a:schemeClr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grpSp>
            <p:nvGrpSpPr>
              <p:cNvPr id="40" name="Group 39">
                <a:extLst>
                  <a:ext uri="{FF2B5EF4-FFF2-40B4-BE49-F238E27FC236}">
                    <a16:creationId xmlns:a16="http://schemas.microsoft.com/office/drawing/2014/main" id="{7FD6E74A-A902-7CB7-5286-EE56DAABAB6E}"/>
                  </a:ext>
                </a:extLst>
              </p:cNvPr>
              <p:cNvGrpSpPr/>
              <p:nvPr/>
            </p:nvGrpSpPr>
            <p:grpSpPr>
              <a:xfrm>
                <a:off x="3587936" y="462252"/>
                <a:ext cx="1480461" cy="1070007"/>
                <a:chOff x="836021" y="621514"/>
                <a:chExt cx="1480461" cy="697463"/>
              </a:xfrm>
            </p:grpSpPr>
            <p:sp>
              <p:nvSpPr>
                <p:cNvPr id="41" name="Rectangle 40">
                  <a:extLst>
                    <a:ext uri="{FF2B5EF4-FFF2-40B4-BE49-F238E27FC236}">
                      <a16:creationId xmlns:a16="http://schemas.microsoft.com/office/drawing/2014/main" id="{FAB11353-A3ED-B5D3-0B1C-F4F03523DC9F}"/>
                    </a:ext>
                  </a:extLst>
                </p:cNvPr>
                <p:cNvSpPr/>
                <p:nvPr/>
              </p:nvSpPr>
              <p:spPr>
                <a:xfrm>
                  <a:off x="836021" y="621514"/>
                  <a:ext cx="1480461" cy="297321"/>
                </a:xfrm>
                <a:prstGeom prst="rect">
                  <a:avLst/>
                </a:prstGeom>
                <a:solidFill>
                  <a:schemeClr val="accent6">
                    <a:lumMod val="7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s-CL" sz="1100" dirty="0"/>
                    <a:t>Diversificación productiva </a:t>
                  </a:r>
                </a:p>
              </p:txBody>
            </p:sp>
            <p:cxnSp>
              <p:nvCxnSpPr>
                <p:cNvPr id="42" name="Straight Arrow Connector 41">
                  <a:extLst>
                    <a:ext uri="{FF2B5EF4-FFF2-40B4-BE49-F238E27FC236}">
                      <a16:creationId xmlns:a16="http://schemas.microsoft.com/office/drawing/2014/main" id="{DDE5C336-E1BB-FE67-2D6F-ACE1BE3347C4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>
                  <a:off x="1567533" y="907446"/>
                  <a:ext cx="8719" cy="411531"/>
                </a:xfrm>
                <a:prstGeom prst="straightConnector1">
                  <a:avLst/>
                </a:prstGeom>
                <a:ln w="38100">
                  <a:solidFill>
                    <a:schemeClr val="accent6">
                      <a:lumMod val="75000"/>
                    </a:schemeClr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grpSp>
            <p:nvGrpSpPr>
              <p:cNvPr id="52" name="Group 51">
                <a:extLst>
                  <a:ext uri="{FF2B5EF4-FFF2-40B4-BE49-F238E27FC236}">
                    <a16:creationId xmlns:a16="http://schemas.microsoft.com/office/drawing/2014/main" id="{64AA6DC4-2A78-A17C-4A5A-B0CFA5BE455A}"/>
                  </a:ext>
                </a:extLst>
              </p:cNvPr>
              <p:cNvGrpSpPr/>
              <p:nvPr/>
            </p:nvGrpSpPr>
            <p:grpSpPr>
              <a:xfrm>
                <a:off x="5131528" y="873967"/>
                <a:ext cx="1571495" cy="562440"/>
                <a:chOff x="1891335" y="741164"/>
                <a:chExt cx="2000082" cy="562440"/>
              </a:xfrm>
            </p:grpSpPr>
            <p:sp>
              <p:nvSpPr>
                <p:cNvPr id="53" name="Rectangle 52">
                  <a:extLst>
                    <a:ext uri="{FF2B5EF4-FFF2-40B4-BE49-F238E27FC236}">
                      <a16:creationId xmlns:a16="http://schemas.microsoft.com/office/drawing/2014/main" id="{9FF15ADD-FC9D-A73F-14F9-BBA256F24019}"/>
                    </a:ext>
                  </a:extLst>
                </p:cNvPr>
                <p:cNvSpPr/>
                <p:nvPr/>
              </p:nvSpPr>
              <p:spPr>
                <a:xfrm>
                  <a:off x="2075562" y="741164"/>
                  <a:ext cx="1815855" cy="419196"/>
                </a:xfrm>
                <a:prstGeom prst="rect">
                  <a:avLst/>
                </a:prstGeom>
                <a:solidFill>
                  <a:schemeClr val="accent6">
                    <a:lumMod val="75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15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r>
                    <a:rPr lang="es-CL" sz="1100" dirty="0"/>
                    <a:t>Transición </a:t>
                  </a:r>
                </a:p>
                <a:p>
                  <a:pPr algn="ctr"/>
                  <a:r>
                    <a:rPr lang="es-CL" sz="1100" dirty="0"/>
                    <a:t>pesca - acuicultura</a:t>
                  </a:r>
                </a:p>
              </p:txBody>
            </p:sp>
            <p:cxnSp>
              <p:nvCxnSpPr>
                <p:cNvPr id="54" name="Straight Arrow Connector 53">
                  <a:extLst>
                    <a:ext uri="{FF2B5EF4-FFF2-40B4-BE49-F238E27FC236}">
                      <a16:creationId xmlns:a16="http://schemas.microsoft.com/office/drawing/2014/main" id="{0D4ACFBB-427C-68D2-8531-AD802C6BB061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>
                  <a:off x="1891335" y="965062"/>
                  <a:ext cx="368529" cy="338542"/>
                </a:xfrm>
                <a:prstGeom prst="straightConnector1">
                  <a:avLst/>
                </a:prstGeom>
                <a:ln w="38100">
                  <a:solidFill>
                    <a:schemeClr val="accent6">
                      <a:lumMod val="75000"/>
                    </a:schemeClr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</p:grpSp>
      </p:grpSp>
      <p:pic>
        <p:nvPicPr>
          <p:cNvPr id="71" name="Picture 70">
            <a:extLst>
              <a:ext uri="{FF2B5EF4-FFF2-40B4-BE49-F238E27FC236}">
                <a16:creationId xmlns:a16="http://schemas.microsoft.com/office/drawing/2014/main" id="{55583B2A-647C-D064-6FC7-C09E029E41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2278" y="4757126"/>
            <a:ext cx="2389864" cy="1480173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3" name="Picture 72">
            <a:extLst>
              <a:ext uri="{FF2B5EF4-FFF2-40B4-BE49-F238E27FC236}">
                <a16:creationId xmlns:a16="http://schemas.microsoft.com/office/drawing/2014/main" id="{0DBABBC6-96CE-DB0F-31EA-138D83E17D1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r="21381"/>
          <a:stretch/>
        </p:blipFill>
        <p:spPr>
          <a:xfrm>
            <a:off x="7758135" y="946408"/>
            <a:ext cx="1283587" cy="2893626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pic>
        <p:nvPicPr>
          <p:cNvPr id="74" name="Picture 73">
            <a:extLst>
              <a:ext uri="{FF2B5EF4-FFF2-40B4-BE49-F238E27FC236}">
                <a16:creationId xmlns:a16="http://schemas.microsoft.com/office/drawing/2014/main" id="{3361BAA9-A367-4944-B02A-0D5262B5675C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t="18867"/>
          <a:stretch/>
        </p:blipFill>
        <p:spPr>
          <a:xfrm>
            <a:off x="64401" y="1182677"/>
            <a:ext cx="1123726" cy="3543970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4" name="Rectángulo 8">
            <a:extLst>
              <a:ext uri="{FF2B5EF4-FFF2-40B4-BE49-F238E27FC236}">
                <a16:creationId xmlns:a16="http://schemas.microsoft.com/office/drawing/2014/main" id="{C4FC4564-52CC-EBBD-95E1-239C60C15476}"/>
              </a:ext>
            </a:extLst>
          </p:cNvPr>
          <p:cNvSpPr/>
          <p:nvPr/>
        </p:nvSpPr>
        <p:spPr>
          <a:xfrm>
            <a:off x="2305" y="-11275"/>
            <a:ext cx="6239435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5" name="Rectángulo 4">
            <a:extLst>
              <a:ext uri="{FF2B5EF4-FFF2-40B4-BE49-F238E27FC236}">
                <a16:creationId xmlns:a16="http://schemas.microsoft.com/office/drawing/2014/main" id="{1ACCF418-2AE3-E6FF-1E29-477A482602EB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2" name="Google Shape;86;p1">
            <a:extLst>
              <a:ext uri="{FF2B5EF4-FFF2-40B4-BE49-F238E27FC236}">
                <a16:creationId xmlns:a16="http://schemas.microsoft.com/office/drawing/2014/main" id="{73C074F4-AE36-8B0A-64D3-9CCC0DCAA4CE}"/>
              </a:ext>
            </a:extLst>
          </p:cNvPr>
          <p:cNvSpPr/>
          <p:nvPr/>
        </p:nvSpPr>
        <p:spPr>
          <a:xfrm>
            <a:off x="0" y="6786106"/>
            <a:ext cx="6858000" cy="86586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algn="ctr"/>
            <a:endParaRPr sz="135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3" name="Google Shape;90;p1">
            <a:extLst>
              <a:ext uri="{FF2B5EF4-FFF2-40B4-BE49-F238E27FC236}">
                <a16:creationId xmlns:a16="http://schemas.microsoft.com/office/drawing/2014/main" id="{B65522B8-5CD7-8643-A3E2-311C5752ED8B}"/>
              </a:ext>
            </a:extLst>
          </p:cNvPr>
          <p:cNvSpPr/>
          <p:nvPr/>
        </p:nvSpPr>
        <p:spPr>
          <a:xfrm flipH="1">
            <a:off x="6373552" y="6637126"/>
            <a:ext cx="2770448" cy="220874"/>
          </a:xfrm>
          <a:custGeom>
            <a:avLst/>
            <a:gdLst/>
            <a:ahLst/>
            <a:cxnLst/>
            <a:rect l="l" t="t" r="r" b="b"/>
            <a:pathLst>
              <a:path w="3087329" h="188554" extrusionOk="0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txBody>
          <a:bodyPr spcFirstLastPara="1" wrap="square" lIns="68569" tIns="34275" rIns="68569" bIns="34275" anchor="ctr" anchorCtr="0">
            <a:noAutofit/>
          </a:bodyPr>
          <a:lstStyle/>
          <a:p>
            <a:pPr algn="ctr"/>
            <a:endParaRPr sz="1350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4" name="CuadroTexto 13">
            <a:extLst>
              <a:ext uri="{FF2B5EF4-FFF2-40B4-BE49-F238E27FC236}">
                <a16:creationId xmlns:a16="http://schemas.microsoft.com/office/drawing/2014/main" id="{7D684D8F-39F7-6F71-211F-241DB0DE161F}"/>
              </a:ext>
            </a:extLst>
          </p:cNvPr>
          <p:cNvSpPr txBox="1"/>
          <p:nvPr/>
        </p:nvSpPr>
        <p:spPr>
          <a:xfrm>
            <a:off x="6469692" y="6627113"/>
            <a:ext cx="2319876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15" name="Imagen 14">
            <a:extLst>
              <a:ext uri="{FF2B5EF4-FFF2-40B4-BE49-F238E27FC236}">
                <a16:creationId xmlns:a16="http://schemas.microsoft.com/office/drawing/2014/main" id="{1ADCBDA1-05DB-0C51-0FC7-7083459FA3CD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sp>
        <p:nvSpPr>
          <p:cNvPr id="23" name="Rectángulo 22">
            <a:extLst>
              <a:ext uri="{FF2B5EF4-FFF2-40B4-BE49-F238E27FC236}">
                <a16:creationId xmlns:a16="http://schemas.microsoft.com/office/drawing/2014/main" id="{EC24FA05-59CF-8C6D-EA35-B4FBA4FF46AA}"/>
              </a:ext>
            </a:extLst>
          </p:cNvPr>
          <p:cNvSpPr/>
          <p:nvPr/>
        </p:nvSpPr>
        <p:spPr>
          <a:xfrm>
            <a:off x="0" y="43022"/>
            <a:ext cx="6090219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1600" dirty="0">
                <a:solidFill>
                  <a:schemeClr val="bg1"/>
                </a:solidFill>
              </a:rPr>
              <a:t>Cambio </a:t>
            </a:r>
            <a:r>
              <a:rPr lang="en-US" sz="1600" dirty="0" err="1">
                <a:solidFill>
                  <a:schemeClr val="bg1"/>
                </a:solidFill>
              </a:rPr>
              <a:t>climático</a:t>
            </a:r>
            <a:r>
              <a:rPr lang="en-US" sz="1600" dirty="0">
                <a:solidFill>
                  <a:schemeClr val="bg1"/>
                </a:solidFill>
              </a:rPr>
              <a:t> – </a:t>
            </a:r>
            <a:r>
              <a:rPr lang="en-US" sz="1600" dirty="0" err="1">
                <a:solidFill>
                  <a:schemeClr val="bg1"/>
                </a:solidFill>
              </a:rPr>
              <a:t>Acuicultura</a:t>
            </a:r>
            <a:r>
              <a:rPr lang="en-US" sz="1600" dirty="0">
                <a:solidFill>
                  <a:schemeClr val="bg1"/>
                </a:solidFill>
              </a:rPr>
              <a:t> de </a:t>
            </a:r>
            <a:r>
              <a:rPr lang="en-US" sz="1600" dirty="0" err="1">
                <a:solidFill>
                  <a:schemeClr val="bg1"/>
                </a:solidFill>
              </a:rPr>
              <a:t>pequeña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  <a:r>
              <a:rPr lang="en-US" sz="1600" dirty="0" err="1">
                <a:solidFill>
                  <a:schemeClr val="bg1"/>
                </a:solidFill>
              </a:rPr>
              <a:t>escala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</a:p>
          <a:p>
            <a:r>
              <a:rPr lang="en-US" sz="1600" dirty="0" err="1">
                <a:solidFill>
                  <a:schemeClr val="bg1"/>
                </a:solidFill>
              </a:rPr>
              <a:t>Diversificando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  <a:r>
              <a:rPr lang="en-US" sz="1600" dirty="0" err="1">
                <a:solidFill>
                  <a:schemeClr val="bg1"/>
                </a:solidFill>
              </a:rPr>
              <a:t>sistemas</a:t>
            </a:r>
            <a:r>
              <a:rPr lang="en-US" sz="1600" dirty="0">
                <a:solidFill>
                  <a:schemeClr val="bg1"/>
                </a:solidFill>
              </a:rPr>
              <a:t> </a:t>
            </a:r>
            <a:r>
              <a:rPr lang="en-US" sz="1600" dirty="0" err="1">
                <a:solidFill>
                  <a:schemeClr val="bg1"/>
                </a:solidFill>
              </a:rPr>
              <a:t>productivos</a:t>
            </a:r>
            <a:endParaRPr lang="en-US" sz="16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2160975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ángulo 11">
            <a:extLst>
              <a:ext uri="{FF2B5EF4-FFF2-40B4-BE49-F238E27FC236}">
                <a16:creationId xmlns:a16="http://schemas.microsoft.com/office/drawing/2014/main" id="{AD50F876-D0FD-48B8-9E97-145BA8AF0CB7}"/>
              </a:ext>
            </a:extLst>
          </p:cNvPr>
          <p:cNvSpPr/>
          <p:nvPr/>
        </p:nvSpPr>
        <p:spPr>
          <a:xfrm>
            <a:off x="0" y="-11275"/>
            <a:ext cx="9144000" cy="478414"/>
          </a:xfrm>
          <a:prstGeom prst="rect">
            <a:avLst/>
          </a:pr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4" name="Rectángulo 8">
            <a:extLst>
              <a:ext uri="{FF2B5EF4-FFF2-40B4-BE49-F238E27FC236}">
                <a16:creationId xmlns:a16="http://schemas.microsoft.com/office/drawing/2014/main" id="{1A07F858-1E22-4BAE-987C-36633CECC166}"/>
              </a:ext>
            </a:extLst>
          </p:cNvPr>
          <p:cNvSpPr/>
          <p:nvPr/>
        </p:nvSpPr>
        <p:spPr>
          <a:xfrm>
            <a:off x="1" y="43652"/>
            <a:ext cx="5822830" cy="1012030"/>
          </a:xfrm>
          <a:custGeom>
            <a:avLst/>
            <a:gdLst>
              <a:gd name="connsiteX0" fmla="*/ 0 w 3088646"/>
              <a:gd name="connsiteY0" fmla="*/ 0 h 250722"/>
              <a:gd name="connsiteX1" fmla="*/ 3088646 w 3088646"/>
              <a:gd name="connsiteY1" fmla="*/ 0 h 250722"/>
              <a:gd name="connsiteX2" fmla="*/ 3088646 w 3088646"/>
              <a:gd name="connsiteY2" fmla="*/ 250722 h 250722"/>
              <a:gd name="connsiteX3" fmla="*/ 0 w 3088646"/>
              <a:gd name="connsiteY3" fmla="*/ 250722 h 250722"/>
              <a:gd name="connsiteX4" fmla="*/ 0 w 3088646"/>
              <a:gd name="connsiteY4" fmla="*/ 0 h 250722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3088646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0543"/>
              <a:gd name="connsiteY0" fmla="*/ 4916 h 255638"/>
              <a:gd name="connsiteX1" fmla="*/ 3270543 w 3270543"/>
              <a:gd name="connsiteY1" fmla="*/ 0 h 255638"/>
              <a:gd name="connsiteX2" fmla="*/ 2980512 w 3270543"/>
              <a:gd name="connsiteY2" fmla="*/ 255638 h 255638"/>
              <a:gd name="connsiteX3" fmla="*/ 0 w 3270543"/>
              <a:gd name="connsiteY3" fmla="*/ 255638 h 255638"/>
              <a:gd name="connsiteX4" fmla="*/ 0 w 3270543"/>
              <a:gd name="connsiteY4" fmla="*/ 4916 h 255638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80512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279554"/>
              <a:gd name="connsiteY0" fmla="*/ 7035 h 257757"/>
              <a:gd name="connsiteX1" fmla="*/ 3279554 w 3279554"/>
              <a:gd name="connsiteY1" fmla="*/ 0 h 257757"/>
              <a:gd name="connsiteX2" fmla="*/ 2953479 w 3279554"/>
              <a:gd name="connsiteY2" fmla="*/ 257757 h 257757"/>
              <a:gd name="connsiteX3" fmla="*/ 0 w 3279554"/>
              <a:gd name="connsiteY3" fmla="*/ 257757 h 257757"/>
              <a:gd name="connsiteX4" fmla="*/ 0 w 3279554"/>
              <a:gd name="connsiteY4" fmla="*/ 7035 h 257757"/>
              <a:gd name="connsiteX0" fmla="*/ 0 w 3344486"/>
              <a:gd name="connsiteY0" fmla="*/ 7035 h 257757"/>
              <a:gd name="connsiteX1" fmla="*/ 3344486 w 3344486"/>
              <a:gd name="connsiteY1" fmla="*/ 0 h 257757"/>
              <a:gd name="connsiteX2" fmla="*/ 2953479 w 3344486"/>
              <a:gd name="connsiteY2" fmla="*/ 257757 h 257757"/>
              <a:gd name="connsiteX3" fmla="*/ 0 w 3344486"/>
              <a:gd name="connsiteY3" fmla="*/ 257757 h 257757"/>
              <a:gd name="connsiteX4" fmla="*/ 0 w 3344486"/>
              <a:gd name="connsiteY4" fmla="*/ 7035 h 25775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344486" h="257757">
                <a:moveTo>
                  <a:pt x="0" y="7035"/>
                </a:moveTo>
                <a:lnTo>
                  <a:pt x="3344486" y="0"/>
                </a:lnTo>
                <a:lnTo>
                  <a:pt x="2953479" y="257757"/>
                </a:lnTo>
                <a:lnTo>
                  <a:pt x="0" y="257757"/>
                </a:lnTo>
                <a:lnTo>
                  <a:pt x="0" y="7035"/>
                </a:lnTo>
                <a:close/>
              </a:path>
            </a:pathLst>
          </a:custGeom>
          <a:solidFill>
            <a:srgbClr val="1254A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0DD043-4C05-4304-8476-CB040DB1D09D}"/>
              </a:ext>
            </a:extLst>
          </p:cNvPr>
          <p:cNvSpPr/>
          <p:nvPr/>
        </p:nvSpPr>
        <p:spPr>
          <a:xfrm>
            <a:off x="1" y="6708624"/>
            <a:ext cx="9144000" cy="151627"/>
          </a:xfrm>
          <a:prstGeom prst="rect">
            <a:avLst/>
          </a:prstGeom>
          <a:solidFill>
            <a:srgbClr val="16314F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pic>
        <p:nvPicPr>
          <p:cNvPr id="23" name="Imagen 22">
            <a:extLst>
              <a:ext uri="{FF2B5EF4-FFF2-40B4-BE49-F238E27FC236}">
                <a16:creationId xmlns:a16="http://schemas.microsoft.com/office/drawing/2014/main" id="{8E21109F-F988-40C6-8F78-06C3F1701F5E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865" y="2410718"/>
            <a:ext cx="645442" cy="910355"/>
          </a:xfrm>
          <a:prstGeom prst="rect">
            <a:avLst/>
          </a:prstGeom>
        </p:spPr>
      </p:pic>
      <p:sp>
        <p:nvSpPr>
          <p:cNvPr id="32" name="Rectángulo 31">
            <a:extLst>
              <a:ext uri="{FF2B5EF4-FFF2-40B4-BE49-F238E27FC236}">
                <a16:creationId xmlns:a16="http://schemas.microsoft.com/office/drawing/2014/main" id="{5FC33C63-FA16-4FE3-B879-0B0FF6916C78}"/>
              </a:ext>
            </a:extLst>
          </p:cNvPr>
          <p:cNvSpPr/>
          <p:nvPr/>
        </p:nvSpPr>
        <p:spPr>
          <a:xfrm>
            <a:off x="655638" y="362723"/>
            <a:ext cx="3433282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s-CL" sz="2400" dirty="0">
                <a:solidFill>
                  <a:schemeClr val="bg1"/>
                </a:solidFill>
              </a:rPr>
              <a:t>En formulación:  CORFO</a:t>
            </a:r>
          </a:p>
        </p:txBody>
      </p:sp>
      <p:sp>
        <p:nvSpPr>
          <p:cNvPr id="36" name="Rectángulo 9">
            <a:extLst>
              <a:ext uri="{FF2B5EF4-FFF2-40B4-BE49-F238E27FC236}">
                <a16:creationId xmlns:a16="http://schemas.microsoft.com/office/drawing/2014/main" id="{F804520C-CEFD-4C0C-B13C-926701F490F7}"/>
              </a:ext>
            </a:extLst>
          </p:cNvPr>
          <p:cNvSpPr/>
          <p:nvPr/>
        </p:nvSpPr>
        <p:spPr>
          <a:xfrm flipH="1">
            <a:off x="6537960" y="6603332"/>
            <a:ext cx="2606033" cy="256364"/>
          </a:xfrm>
          <a:custGeom>
            <a:avLst/>
            <a:gdLst>
              <a:gd name="connsiteX0" fmla="*/ 0 w 3087329"/>
              <a:gd name="connsiteY0" fmla="*/ 0 h 188554"/>
              <a:gd name="connsiteX1" fmla="*/ 3087329 w 3087329"/>
              <a:gd name="connsiteY1" fmla="*/ 0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10349 w 3087329"/>
              <a:gd name="connsiteY1" fmla="*/ 4916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954594 w 3087329"/>
              <a:gd name="connsiteY1" fmla="*/ 9832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1548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  <a:gd name="connsiteX0" fmla="*/ 0 w 3087329"/>
              <a:gd name="connsiteY0" fmla="*/ 0 h 188554"/>
              <a:gd name="connsiteX1" fmla="*/ 2875555 w 3087329"/>
              <a:gd name="connsiteY1" fmla="*/ 2688 h 188554"/>
              <a:gd name="connsiteX2" fmla="*/ 3087329 w 3087329"/>
              <a:gd name="connsiteY2" fmla="*/ 188554 h 188554"/>
              <a:gd name="connsiteX3" fmla="*/ 0 w 3087329"/>
              <a:gd name="connsiteY3" fmla="*/ 188554 h 188554"/>
              <a:gd name="connsiteX4" fmla="*/ 0 w 3087329"/>
              <a:gd name="connsiteY4" fmla="*/ 0 h 18855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087329" h="188554">
                <a:moveTo>
                  <a:pt x="0" y="0"/>
                </a:moveTo>
                <a:lnTo>
                  <a:pt x="2875555" y="2688"/>
                </a:lnTo>
                <a:lnTo>
                  <a:pt x="3087329" y="188554"/>
                </a:lnTo>
                <a:lnTo>
                  <a:pt x="0" y="188554"/>
                </a:lnTo>
                <a:lnTo>
                  <a:pt x="0" y="0"/>
                </a:lnTo>
                <a:close/>
              </a:path>
            </a:pathLst>
          </a:custGeom>
          <a:solidFill>
            <a:srgbClr val="1254B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sp>
        <p:nvSpPr>
          <p:cNvPr id="37" name="CuadroTexto 36">
            <a:extLst>
              <a:ext uri="{FF2B5EF4-FFF2-40B4-BE49-F238E27FC236}">
                <a16:creationId xmlns:a16="http://schemas.microsoft.com/office/drawing/2014/main" id="{A83F533F-5903-453C-BED9-1A7DF98A9087}"/>
              </a:ext>
            </a:extLst>
          </p:cNvPr>
          <p:cNvSpPr txBox="1"/>
          <p:nvPr/>
        </p:nvSpPr>
        <p:spPr>
          <a:xfrm>
            <a:off x="6602491" y="6627113"/>
            <a:ext cx="2187077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s-CL" sz="800" kern="900" spc="70" dirty="0">
                <a:solidFill>
                  <a:schemeClr val="bg1"/>
                </a:solidFill>
              </a:rPr>
              <a:t>Instituto de Fomento Pesquero | Chile </a:t>
            </a:r>
          </a:p>
        </p:txBody>
      </p:sp>
      <p:pic>
        <p:nvPicPr>
          <p:cNvPr id="38" name="Imagen 37">
            <a:extLst>
              <a:ext uri="{FF2B5EF4-FFF2-40B4-BE49-F238E27FC236}">
                <a16:creationId xmlns:a16="http://schemas.microsoft.com/office/drawing/2014/main" id="{CA7FB1BC-C9AA-45FD-9CCB-49E62305F50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81955" y="6649973"/>
            <a:ext cx="271842" cy="149828"/>
          </a:xfrm>
          <a:prstGeom prst="rect">
            <a:avLst/>
          </a:prstGeom>
        </p:spPr>
      </p:pic>
      <p:sp>
        <p:nvSpPr>
          <p:cNvPr id="17" name="Rectángulo 16">
            <a:extLst>
              <a:ext uri="{FF2B5EF4-FFF2-40B4-BE49-F238E27FC236}">
                <a16:creationId xmlns:a16="http://schemas.microsoft.com/office/drawing/2014/main" id="{632BCA2D-023B-4492-0E5D-74707AF8AC0A}"/>
              </a:ext>
            </a:extLst>
          </p:cNvPr>
          <p:cNvSpPr/>
          <p:nvPr/>
        </p:nvSpPr>
        <p:spPr>
          <a:xfrm>
            <a:off x="1013998" y="1412931"/>
            <a:ext cx="6826978" cy="2905928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endParaRPr lang="es-CL" dirty="0">
              <a:solidFill>
                <a:schemeClr val="tx1"/>
              </a:solidFill>
            </a:endParaRPr>
          </a:p>
          <a:p>
            <a:endParaRPr lang="es-CL" dirty="0">
              <a:solidFill>
                <a:schemeClr val="tx1"/>
              </a:solidFill>
            </a:endParaRPr>
          </a:p>
          <a:p>
            <a:r>
              <a:rPr lang="es-CL" dirty="0">
                <a:solidFill>
                  <a:schemeClr val="tx1"/>
                </a:solidFill>
              </a:rPr>
              <a:t>Creación Centro de Investigación del Cambio Climático y Resiliencia en Pesca y Acuicultura</a:t>
            </a:r>
          </a:p>
          <a:p>
            <a:endParaRPr lang="es-CL" dirty="0">
              <a:solidFill>
                <a:schemeClr val="tx1"/>
              </a:solidFill>
            </a:endParaRPr>
          </a:p>
          <a:p>
            <a:r>
              <a:rPr lang="es-CL" dirty="0">
                <a:solidFill>
                  <a:schemeClr val="tx1"/>
                </a:solidFill>
              </a:rPr>
              <a:t>* Modelación climatológica</a:t>
            </a:r>
          </a:p>
          <a:p>
            <a:r>
              <a:rPr lang="es-CL" dirty="0">
                <a:solidFill>
                  <a:schemeClr val="tx1"/>
                </a:solidFill>
              </a:rPr>
              <a:t>* Experimentación con organismos acuícolas y pesqueros de importancia comercial</a:t>
            </a:r>
          </a:p>
          <a:p>
            <a:r>
              <a:rPr lang="es-CL" dirty="0">
                <a:solidFill>
                  <a:schemeClr val="tx1"/>
                </a:solidFill>
              </a:rPr>
              <a:t>* Gestionar adaptación en niveles de toma de decisiones y productores</a:t>
            </a:r>
          </a:p>
          <a:p>
            <a:endParaRPr lang="es-CL" dirty="0">
              <a:solidFill>
                <a:schemeClr val="tx1"/>
              </a:solidFill>
            </a:endParaRPr>
          </a:p>
        </p:txBody>
      </p:sp>
      <p:pic>
        <p:nvPicPr>
          <p:cNvPr id="2" name="Imagen 1">
            <a:extLst>
              <a:ext uri="{FF2B5EF4-FFF2-40B4-BE49-F238E27FC236}">
                <a16:creationId xmlns:a16="http://schemas.microsoft.com/office/drawing/2014/main" id="{BF34D13D-4A05-B0A6-AE40-CDF95B2E6CF4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090242" y="-11275"/>
            <a:ext cx="3053751" cy="202303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78742253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Diagrama de flujo: documento 6">
            <a:extLst>
              <a:ext uri="{FF2B5EF4-FFF2-40B4-BE49-F238E27FC236}">
                <a16:creationId xmlns:a16="http://schemas.microsoft.com/office/drawing/2014/main" id="{BF5F87EA-6643-976F-7230-A4099595BDA9}"/>
              </a:ext>
            </a:extLst>
          </p:cNvPr>
          <p:cNvSpPr/>
          <p:nvPr/>
        </p:nvSpPr>
        <p:spPr>
          <a:xfrm>
            <a:off x="215300" y="207034"/>
            <a:ext cx="3195086" cy="4018547"/>
          </a:xfrm>
          <a:prstGeom prst="flowChartDocumen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15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s-CL"/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92BBA68A-8402-74FA-2FFF-70C0424CD4D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7706" y="711289"/>
            <a:ext cx="2670273" cy="1767832"/>
          </a:xfrm>
          <a:prstGeom prst="rect">
            <a:avLst/>
          </a:prstGeom>
        </p:spPr>
      </p:pic>
      <p:pic>
        <p:nvPicPr>
          <p:cNvPr id="3" name="Imagen 2">
            <a:extLst>
              <a:ext uri="{FF2B5EF4-FFF2-40B4-BE49-F238E27FC236}">
                <a16:creationId xmlns:a16="http://schemas.microsoft.com/office/drawing/2014/main" id="{291C2840-F17C-F6DE-C7C2-58B6E364D086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0457" y="207034"/>
            <a:ext cx="4571999" cy="30288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88351712"/>
      </p:ext>
    </p:extLst>
  </p:cSld>
  <p:clrMapOvr>
    <a:masterClrMapping/>
  </p:clrMapOvr>
</p:sld>
</file>

<file path=ppt/theme/theme1.xml><?xml version="1.0" encoding="utf-8"?>
<a:theme xmlns:a="http://schemas.openxmlformats.org/drawingml/2006/main" name="Tema de Office">
  <a:themeElements>
    <a:clrScheme name="Tema de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Tema de 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Tema de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2853</TotalTime>
  <Words>462</Words>
  <Application>Microsoft Office PowerPoint</Application>
  <PresentationFormat>Presentación en pantalla (4:3)</PresentationFormat>
  <Paragraphs>106</Paragraphs>
  <Slides>12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4</vt:i4>
      </vt:variant>
      <vt:variant>
        <vt:lpstr>Tema</vt:lpstr>
      </vt:variant>
      <vt:variant>
        <vt:i4>1</vt:i4>
      </vt:variant>
      <vt:variant>
        <vt:lpstr>Títulos de diapositiva</vt:lpstr>
      </vt:variant>
      <vt:variant>
        <vt:i4>12</vt:i4>
      </vt:variant>
    </vt:vector>
  </HeadingPairs>
  <TitlesOfParts>
    <vt:vector size="17" baseType="lpstr">
      <vt:lpstr>Arial</vt:lpstr>
      <vt:lpstr>Calibri</vt:lpstr>
      <vt:lpstr>Gill Sans MT</vt:lpstr>
      <vt:lpstr>Calibri Light</vt:lpstr>
      <vt:lpstr>Tema de Office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Presentación de PowerPoint</dc:title>
  <dc:creator>Carolina Irarrazabal</dc:creator>
  <cp:lastModifiedBy>Gaston Vidal</cp:lastModifiedBy>
  <cp:revision>77</cp:revision>
  <cp:lastPrinted>2024-05-22T20:16:26Z</cp:lastPrinted>
  <dcterms:created xsi:type="dcterms:W3CDTF">2018-08-16T19:41:23Z</dcterms:created>
  <dcterms:modified xsi:type="dcterms:W3CDTF">2024-05-22T20:42:02Z</dcterms:modified>
</cp:coreProperties>
</file>